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330" r:id="rId3"/>
    <p:sldId id="326" r:id="rId4"/>
    <p:sldId id="327" r:id="rId5"/>
    <p:sldId id="331" r:id="rId6"/>
    <p:sldId id="332" r:id="rId7"/>
  </p:sldIdLst>
  <p:sldSz cx="9144000" cy="6858000" type="screen4x3"/>
  <p:notesSz cx="6794500" cy="9906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99" userDrawn="1">
          <p15:clr>
            <a:srgbClr val="A4A3A4"/>
          </p15:clr>
        </p15:guide>
        <p15:guide id="2" orient="horz" pos="3997">
          <p15:clr>
            <a:srgbClr val="A4A3A4"/>
          </p15:clr>
        </p15:guide>
        <p15:guide id="3" pos="181">
          <p15:clr>
            <a:srgbClr val="A4A3A4"/>
          </p15:clr>
        </p15:guide>
        <p15:guide id="4" pos="55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5779" autoAdjust="0"/>
  </p:normalViewPr>
  <p:slideViewPr>
    <p:cSldViewPr showGuides="1">
      <p:cViewPr varScale="1">
        <p:scale>
          <a:sx n="66" d="100"/>
          <a:sy n="66" d="100"/>
        </p:scale>
        <p:origin x="-1272" y="-90"/>
      </p:cViewPr>
      <p:guideLst>
        <p:guide orient="horz" pos="2772"/>
        <p:guide orient="horz" pos="3997"/>
        <p:guide orient="horz" pos="3022"/>
        <p:guide orient="horz" pos="1230"/>
        <p:guide orient="horz" pos="2364"/>
        <p:guide orient="horz" pos="3816"/>
        <p:guide orient="horz" pos="2160"/>
        <p:guide pos="181"/>
        <p:guide pos="5579"/>
        <p:guide pos="1360"/>
        <p:guide pos="2971"/>
        <p:guide pos="3334"/>
        <p:guide pos="2812"/>
        <p:guide pos="1565"/>
      </p:guideLst>
    </p:cSldViewPr>
  </p:slideViewPr>
  <p:outlineViewPr>
    <p:cViewPr>
      <p:scale>
        <a:sx n="33" d="100"/>
        <a:sy n="33" d="100"/>
      </p:scale>
      <p:origin x="48" y="2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BDA2C-B5F4-47B6-AF6C-29617177C411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6F9C5-02DD-461C-9051-0F896CA5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5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6F9C5-02DD-461C-9051-0F896CA5F15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8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OOO%20Proector\PowerLexis%20Panel%20for%20GPN\Resources\images\bg\bg15speech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TitleSlide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3608388"/>
            <a:ext cx="4284663" cy="2160587"/>
          </a:xfrm>
        </p:spPr>
        <p:txBody>
          <a:bodyPr anchor="t">
            <a:noAutofit/>
          </a:bodyPr>
          <a:lstStyle>
            <a:lvl1pPr>
              <a:defRPr sz="2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5445124"/>
            <a:ext cx="4140646" cy="2160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673039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900398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61277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дату</a:t>
            </a:r>
            <a:endParaRPr lang="ru-RU" dirty="0"/>
          </a:p>
        </p:txBody>
      </p:sp>
      <p:grpSp>
        <p:nvGrpSpPr>
          <p:cNvPr id="11" name="TitleLogoRus"/>
          <p:cNvGrpSpPr>
            <a:grpSpLocks noChangeAspect="1"/>
          </p:cNvGrpSpPr>
          <p:nvPr/>
        </p:nvGrpSpPr>
        <p:grpSpPr bwMode="auto">
          <a:xfrm>
            <a:off x="7884368" y="5886796"/>
            <a:ext cx="957932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2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3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4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</p:grpSp>
      <p:sp>
        <p:nvSpPr>
          <p:cNvPr id="25" name="TitleLogoEng" hidden="1"/>
          <p:cNvSpPr>
            <a:spLocks noEditPoints="1"/>
          </p:cNvSpPr>
          <p:nvPr/>
        </p:nvSpPr>
        <p:spPr bwMode="auto">
          <a:xfrm>
            <a:off x="7869333" y="5885827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1" name="TradeSecret" hidden="1"/>
          <p:cNvSpPr txBox="1"/>
          <p:nvPr/>
        </p:nvSpPr>
        <p:spPr>
          <a:xfrm>
            <a:off x="6899887" y="175973"/>
            <a:ext cx="1575816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 smtClean="0">
                <a:solidFill>
                  <a:schemeClr val="bg2"/>
                </a:solidFill>
              </a:rPr>
              <a:t>Коммерческая</a:t>
            </a:r>
            <a:r>
              <a:rPr lang="ru-RU" sz="1200" b="1" baseline="0" dirty="0" smtClean="0">
                <a:solidFill>
                  <a:schemeClr val="bg2"/>
                </a:solidFill>
              </a:rPr>
              <a:t> тайна</a:t>
            </a:r>
          </a:p>
        </p:txBody>
      </p:sp>
      <p:sp>
        <p:nvSpPr>
          <p:cNvPr id="32" name="Confidential" hidden="1"/>
          <p:cNvSpPr txBox="1"/>
          <p:nvPr/>
        </p:nvSpPr>
        <p:spPr>
          <a:xfrm>
            <a:off x="6967245" y="175973"/>
            <a:ext cx="1441100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 smtClean="0">
                <a:solidFill>
                  <a:schemeClr val="bg2"/>
                </a:solidFill>
              </a:rPr>
              <a:t>Конфиденциально</a:t>
            </a:r>
            <a:endParaRPr lang="ru-RU" sz="1100" b="1" baseline="0" dirty="0" smtClean="0">
              <a:solidFill>
                <a:schemeClr val="bg2"/>
              </a:solidFill>
            </a:endParaRPr>
          </a:p>
        </p:txBody>
      </p:sp>
      <p:sp>
        <p:nvSpPr>
          <p:cNvPr id="33" name="CompanyName" hidden="1"/>
          <p:cNvSpPr txBox="1"/>
          <p:nvPr/>
        </p:nvSpPr>
        <p:spPr>
          <a:xfrm>
            <a:off x="6490352" y="404664"/>
            <a:ext cx="2394886" cy="4662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aseline="0" smtClean="0">
                <a:solidFill>
                  <a:schemeClr val="bg2"/>
                </a:solidFill>
              </a:rPr>
              <a:t>Публичное акционерное </a:t>
            </a:r>
            <a:r>
              <a:rPr lang="ru-RU" sz="900" baseline="0" dirty="0" smtClean="0">
                <a:solidFill>
                  <a:schemeClr val="bg2"/>
                </a:solidFill>
              </a:rPr>
              <a:t>общество</a:t>
            </a:r>
            <a:br>
              <a:rPr lang="ru-RU" sz="900" baseline="0" dirty="0" smtClean="0">
                <a:solidFill>
                  <a:schemeClr val="bg2"/>
                </a:solidFill>
              </a:rPr>
            </a:br>
            <a:r>
              <a:rPr lang="ru-RU" sz="900" baseline="0" dirty="0" smtClean="0">
                <a:solidFill>
                  <a:schemeClr val="bg2"/>
                </a:solidFill>
              </a:rPr>
              <a:t>«Газпром нефть», ул. Галерная, д. 5, лит. А,</a:t>
            </a:r>
            <a:br>
              <a:rPr lang="ru-RU" sz="900" baseline="0" dirty="0" smtClean="0">
                <a:solidFill>
                  <a:schemeClr val="bg2"/>
                </a:solidFill>
              </a:rPr>
            </a:br>
            <a:r>
              <a:rPr lang="ru-RU" sz="900" baseline="0" dirty="0" smtClean="0">
                <a:solidFill>
                  <a:schemeClr val="bg2"/>
                </a:solidFill>
              </a:rPr>
              <a:t>г. Санкт-Петербург, 190000</a:t>
            </a:r>
            <a:endParaRPr lang="ru-RU" sz="9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9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40" y="260350"/>
            <a:ext cx="8569324" cy="60551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39" y="1268413"/>
            <a:ext cx="414020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716463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3"/>
          </p:nvPr>
        </p:nvSpPr>
        <p:spPr>
          <a:xfrm>
            <a:off x="4716463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5732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9" y="260350"/>
            <a:ext cx="8569324" cy="60551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39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4716463" y="1268413"/>
            <a:ext cx="414020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1387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7" y="260350"/>
            <a:ext cx="8569326" cy="607021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26638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7"/>
          </p:nvPr>
        </p:nvSpPr>
        <p:spPr>
          <a:xfrm>
            <a:off x="3240089" y="1268413"/>
            <a:ext cx="26638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8"/>
          </p:nvPr>
        </p:nvSpPr>
        <p:spPr>
          <a:xfrm>
            <a:off x="6192839" y="1268413"/>
            <a:ext cx="26638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7500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8000" y="260350"/>
            <a:ext cx="8568000" cy="608400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4716463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37" y="3911600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53519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288000" y="260350"/>
            <a:ext cx="8568000" cy="608400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7"/>
          </p:nvPr>
        </p:nvSpPr>
        <p:spPr>
          <a:xfrm>
            <a:off x="287337" y="1268413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4716463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287338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311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8000" y="260350"/>
            <a:ext cx="8568000" cy="608400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716463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7"/>
          </p:nvPr>
        </p:nvSpPr>
        <p:spPr>
          <a:xfrm>
            <a:off x="4716463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8"/>
          </p:nvPr>
        </p:nvSpPr>
        <p:spPr>
          <a:xfrm>
            <a:off x="287338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4040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7200"/>
            <a:ext cx="4157662" cy="568800"/>
          </a:xfrm>
        </p:spPr>
        <p:txBody>
          <a:bodyPr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00" y="1267200"/>
            <a:ext cx="4157663" cy="568800"/>
          </a:xfrm>
        </p:spPr>
        <p:txBody>
          <a:bodyPr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1935862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99000" y="1935862"/>
            <a:ext cx="415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quarter" idx="13" hasCustomPrompt="1"/>
          </p:nvPr>
        </p:nvSpPr>
        <p:spPr>
          <a:xfrm>
            <a:off x="287338" y="2063750"/>
            <a:ext cx="4157662" cy="161766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99000" y="2063750"/>
            <a:ext cx="4157663" cy="161766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  <a:lvl4pPr marL="1371600" indent="0">
              <a:buNone/>
              <a:defRPr/>
            </a:lvl4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3913518"/>
            <a:ext cx="4157662" cy="568800"/>
          </a:xfrm>
        </p:spPr>
        <p:txBody>
          <a:bodyPr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25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4699000" y="3913518"/>
            <a:ext cx="4157663" cy="568800"/>
          </a:xfrm>
        </p:spPr>
        <p:txBody>
          <a:bodyPr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38" y="4582180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99000" y="4582180"/>
            <a:ext cx="415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бъект 14"/>
          <p:cNvSpPr>
            <a:spLocks noGrp="1"/>
          </p:cNvSpPr>
          <p:nvPr>
            <p:ph sz="quarter" idx="17" hasCustomPrompt="1"/>
          </p:nvPr>
        </p:nvSpPr>
        <p:spPr>
          <a:xfrm>
            <a:off x="287338" y="4710068"/>
            <a:ext cx="4157662" cy="161766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9" name="Объект 16"/>
          <p:cNvSpPr>
            <a:spLocks noGrp="1"/>
          </p:cNvSpPr>
          <p:nvPr>
            <p:ph sz="quarter" idx="18" hasCustomPrompt="1"/>
          </p:nvPr>
        </p:nvSpPr>
        <p:spPr>
          <a:xfrm>
            <a:off x="4699000" y="4710068"/>
            <a:ext cx="4157663" cy="161766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  <a:lvl4pPr marL="1371600" indent="0">
              <a:buNone/>
              <a:defRPr/>
            </a:lvl4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73921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3088236"/>
            <a:ext cx="4157662" cy="568800"/>
          </a:xfrm>
        </p:spPr>
        <p:txBody>
          <a:bodyPr bIns="0"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00" y="3088236"/>
            <a:ext cx="4157663" cy="568800"/>
          </a:xfrm>
        </p:spPr>
        <p:txBody>
          <a:bodyPr bIns="0"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13" hasCustomPrompt="1"/>
          </p:nvPr>
        </p:nvSpPr>
        <p:spPr>
          <a:xfrm>
            <a:off x="287338" y="1268413"/>
            <a:ext cx="4157662" cy="172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99000" y="1268413"/>
            <a:ext cx="4157663" cy="172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  <a:lvl4pPr marL="1371600" indent="0">
              <a:buNone/>
              <a:defRPr/>
            </a:lvl4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5772946"/>
            <a:ext cx="4157662" cy="568800"/>
          </a:xfrm>
        </p:spPr>
        <p:txBody>
          <a:bodyPr bIns="0"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25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4699000" y="5772946"/>
            <a:ext cx="4157663" cy="568800"/>
          </a:xfrm>
        </p:spPr>
        <p:txBody>
          <a:bodyPr bIns="0"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28" name="Объект 14"/>
          <p:cNvSpPr>
            <a:spLocks noGrp="1"/>
          </p:cNvSpPr>
          <p:nvPr>
            <p:ph sz="quarter" idx="17" hasCustomPrompt="1"/>
          </p:nvPr>
        </p:nvSpPr>
        <p:spPr>
          <a:xfrm>
            <a:off x="287338" y="3953123"/>
            <a:ext cx="4157662" cy="172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9" name="Объект 16"/>
          <p:cNvSpPr>
            <a:spLocks noGrp="1"/>
          </p:cNvSpPr>
          <p:nvPr>
            <p:ph sz="quarter" idx="18" hasCustomPrompt="1"/>
          </p:nvPr>
        </p:nvSpPr>
        <p:spPr>
          <a:xfrm>
            <a:off x="4699000" y="3953123"/>
            <a:ext cx="4157663" cy="172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  <a:lvl4pPr marL="1371600" indent="0">
              <a:buNone/>
              <a:defRPr/>
            </a:lvl4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70114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8" y="1268760"/>
            <a:ext cx="8569325" cy="5061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09962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96856" y="1268759"/>
            <a:ext cx="4159807" cy="5061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 baseline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5076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1669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528900"/>
            <a:ext cx="8569325" cy="697303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87338" y="3429000"/>
            <a:ext cx="85693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9"/>
          <p:cNvCxnSpPr/>
          <p:nvPr/>
        </p:nvCxnSpPr>
        <p:spPr>
          <a:xfrm>
            <a:off x="8566352" y="6522320"/>
            <a:ext cx="0" cy="144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0"/>
          <p:cNvSpPr/>
          <p:nvPr/>
        </p:nvSpPr>
        <p:spPr>
          <a:xfrm>
            <a:off x="8633637" y="6469800"/>
            <a:ext cx="304660" cy="173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6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7" y="3717031"/>
            <a:ext cx="8569325" cy="2304257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LogoRus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/>
          <a:p>
            <a:pPr lvl="0" algn="r"/>
            <a:r>
              <a:rPr lang="ru-RU" sz="1600" noProof="0" smtClean="0">
                <a:solidFill>
                  <a:schemeClr val="bg2"/>
                </a:solidFill>
              </a:rPr>
              <a:t>Газпромнефть-Битумные материалы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/>
          <a:p>
            <a:pPr lvl="0" algn="r"/>
            <a:r>
              <a:rPr lang="ru-RU" sz="1600" noProof="0" smtClean="0">
                <a:solidFill>
                  <a:schemeClr val="bg2"/>
                </a:solidFill>
              </a:rPr>
              <a:t>Газпромнефть-Битумные материалы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12" name="Footer"/>
          <p:cNvSpPr/>
          <p:nvPr/>
        </p:nvSpPr>
        <p:spPr>
          <a:xfrm>
            <a:off x="298896" y="6440488"/>
            <a:ext cx="5137200" cy="25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600" dirty="0" smtClean="0">
              <a:solidFill>
                <a:schemeClr val="bg2"/>
              </a:solidFill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23618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8925" y="1268412"/>
            <a:ext cx="4156075" cy="50768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37" y="260350"/>
            <a:ext cx="8569326" cy="607021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3"/>
          <p:cNvSpPr>
            <a:spLocks noGrp="1"/>
          </p:cNvSpPr>
          <p:nvPr>
            <p:ph sz="quarter" idx="16"/>
          </p:nvPr>
        </p:nvSpPr>
        <p:spPr>
          <a:xfrm>
            <a:off x="4716463" y="1268414"/>
            <a:ext cx="4140200" cy="5076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82804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7" y="3926849"/>
            <a:ext cx="8569325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7"/>
          </p:nvPr>
        </p:nvSpPr>
        <p:spPr>
          <a:xfrm>
            <a:off x="287337" y="1268413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24773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8130" y="3924300"/>
            <a:ext cx="2664000" cy="242093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35893" y="3924299"/>
            <a:ext cx="2664000" cy="242093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56" y="3924299"/>
            <a:ext cx="2664000" cy="242093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288000" y="260350"/>
            <a:ext cx="8568000" cy="608400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7"/>
          </p:nvPr>
        </p:nvSpPr>
        <p:spPr>
          <a:xfrm>
            <a:off x="287337" y="1268413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8615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696856" y="1268759"/>
            <a:ext cx="4150800" cy="5061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1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8"/>
          </p:nvPr>
        </p:nvSpPr>
        <p:spPr>
          <a:xfrm>
            <a:off x="287338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778864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6" y="1268759"/>
            <a:ext cx="4150800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6" y="3933055"/>
            <a:ext cx="4150800" cy="239484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8"/>
          </p:nvPr>
        </p:nvSpPr>
        <p:spPr>
          <a:xfrm>
            <a:off x="287338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85312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6" y="1268759"/>
            <a:ext cx="4150800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6" y="3935675"/>
            <a:ext cx="4150800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1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5076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73947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6" y="1268759"/>
            <a:ext cx="4150800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6" y="3933824"/>
            <a:ext cx="4150800" cy="24114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9110" y="1268759"/>
            <a:ext cx="4150800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9110" y="3933824"/>
            <a:ext cx="4150800" cy="24114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39646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текс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60350"/>
            <a:ext cx="8569326" cy="607021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5040312" cy="50403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6"/>
          </p:nvPr>
        </p:nvSpPr>
        <p:spPr>
          <a:xfrm>
            <a:off x="5616575" y="1268414"/>
            <a:ext cx="3240087" cy="5076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2083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1987020"/>
            <a:ext cx="5040312" cy="435588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287338" y="1267003"/>
            <a:ext cx="5040745" cy="576001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 baseline="0"/>
            </a:lvl1pPr>
          </a:lstStyle>
          <a:p>
            <a:pPr lvl="0"/>
            <a:r>
              <a:rPr lang="ru-RU" dirty="0" smtClean="0"/>
              <a:t>Вставьте заголовок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87338" y="1931946"/>
            <a:ext cx="504074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3"/>
          <p:cNvSpPr>
            <a:spLocks noGrp="1"/>
          </p:cNvSpPr>
          <p:nvPr>
            <p:ph sz="quarter" idx="18"/>
          </p:nvPr>
        </p:nvSpPr>
        <p:spPr>
          <a:xfrm>
            <a:off x="5616575" y="1268414"/>
            <a:ext cx="3240087" cy="33480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9"/>
          </p:nvPr>
        </p:nvSpPr>
        <p:spPr>
          <a:xfrm>
            <a:off x="5616575" y="4833938"/>
            <a:ext cx="3240087" cy="1511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117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60350"/>
            <a:ext cx="8569326" cy="607021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287338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21"/>
          </p:nvPr>
        </p:nvSpPr>
        <p:spPr>
          <a:xfrm>
            <a:off x="4716463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2"/>
          </p:nvPr>
        </p:nvSpPr>
        <p:spPr>
          <a:xfrm>
            <a:off x="4716463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0548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9" y="2708919"/>
            <a:ext cx="8569324" cy="3631556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952836"/>
            <a:ext cx="8569325" cy="68029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566352" y="6522320"/>
            <a:ext cx="0" cy="144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633637" y="6469800"/>
            <a:ext cx="304660" cy="173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6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/>
          <a:p>
            <a:pPr lvl="0" algn="r"/>
            <a:r>
              <a:rPr lang="ru-RU" sz="1600" noProof="0" smtClean="0">
                <a:solidFill>
                  <a:schemeClr val="bg2"/>
                </a:solidFill>
              </a:rPr>
              <a:t>Газпромнефть-Битумные материалы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/>
          <a:p>
            <a:pPr lvl="0" algn="r"/>
            <a:r>
              <a:rPr lang="ru-RU" sz="1600" noProof="0" smtClean="0">
                <a:solidFill>
                  <a:schemeClr val="bg2"/>
                </a:solidFill>
              </a:rPr>
              <a:t>Газпромнефть-Битумные материалы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8896" y="6440488"/>
            <a:ext cx="5137200" cy="25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600" dirty="0" smtClean="0">
              <a:solidFill>
                <a:schemeClr val="bg2"/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592210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8569325" cy="5040312"/>
          </a:xfrm>
        </p:spPr>
        <p:txBody>
          <a:bodyPr>
            <a:noAutofit/>
          </a:bodyPr>
          <a:lstStyle>
            <a:lvl1pPr>
              <a:defRPr sz="2200" b="0"/>
            </a:lvl1pPr>
          </a:lstStyle>
          <a:p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467148" y="4545014"/>
            <a:ext cx="5581227" cy="1583418"/>
          </a:xfrm>
          <a:solidFill>
            <a:srgbClr val="FFFFFF">
              <a:alpha val="80000"/>
            </a:srgbClr>
          </a:solidFill>
        </p:spPr>
        <p:txBody>
          <a:bodyPr lIns="144000" tIns="108000" rIns="72000" bIns="72000">
            <a:noAutofit/>
          </a:bodyPr>
          <a:lstStyle>
            <a:lvl1pPr>
              <a:spcBef>
                <a:spcPts val="0"/>
              </a:spcBef>
              <a:defRPr sz="2200" b="0" baseline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178233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4157662" cy="3313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4699000" y="1268413"/>
            <a:ext cx="4157663" cy="3313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4830564"/>
            <a:ext cx="4157662" cy="151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9000" y="4830564"/>
            <a:ext cx="4157663" cy="151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99416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2681287" cy="3313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2" hasCustomPrompt="1"/>
          </p:nvPr>
        </p:nvSpPr>
        <p:spPr>
          <a:xfrm>
            <a:off x="3240088" y="1268413"/>
            <a:ext cx="2663825" cy="3313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24" name="Рисунок 23"/>
          <p:cNvSpPr>
            <a:spLocks noGrp="1"/>
          </p:cNvSpPr>
          <p:nvPr>
            <p:ph type="pic" sz="quarter" idx="13" hasCustomPrompt="1"/>
          </p:nvPr>
        </p:nvSpPr>
        <p:spPr>
          <a:xfrm>
            <a:off x="6175375" y="1268413"/>
            <a:ext cx="2681288" cy="3313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4" hasCustomPrompt="1"/>
          </p:nvPr>
        </p:nvSpPr>
        <p:spPr>
          <a:xfrm>
            <a:off x="287338" y="4833938"/>
            <a:ext cx="2681287" cy="151129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5" hasCustomPrompt="1"/>
          </p:nvPr>
        </p:nvSpPr>
        <p:spPr>
          <a:xfrm>
            <a:off x="3240088" y="4833938"/>
            <a:ext cx="2663825" cy="151129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6" hasCustomPrompt="1"/>
          </p:nvPr>
        </p:nvSpPr>
        <p:spPr>
          <a:xfrm>
            <a:off x="6175375" y="4833938"/>
            <a:ext cx="2681288" cy="151129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 baseline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699118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53545"/>
            <a:ext cx="8569325" cy="1080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586789"/>
            <a:ext cx="8569325" cy="108108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3921121"/>
            <a:ext cx="8569325" cy="1080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 hasCustomPrompt="1"/>
          </p:nvPr>
        </p:nvSpPr>
        <p:spPr>
          <a:xfrm>
            <a:off x="287338" y="5254363"/>
            <a:ext cx="8569325" cy="1080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7338" y="2460167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7338" y="3794499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7338" y="5127743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5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24425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, текст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221038" y="1268413"/>
            <a:ext cx="5635625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40088" y="1988430"/>
            <a:ext cx="5616575" cy="334874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21038" y="1933356"/>
            <a:ext cx="56356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88" y="5589240"/>
            <a:ext cx="5616575" cy="7565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2663825" cy="5076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09205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, текс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7338" y="5589240"/>
            <a:ext cx="8569325" cy="7565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5616575" cy="41052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175376" y="1268414"/>
            <a:ext cx="2681288" cy="41052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33428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7338" y="5588724"/>
            <a:ext cx="8569325" cy="7565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8569325" cy="41052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16921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 и две подпис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7200"/>
            <a:ext cx="4157662" cy="568800"/>
          </a:xfrm>
        </p:spPr>
        <p:txBody>
          <a:bodyPr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00" y="1267200"/>
            <a:ext cx="4157663" cy="568800"/>
          </a:xfrm>
        </p:spPr>
        <p:txBody>
          <a:bodyPr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1935862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99000" y="1935862"/>
            <a:ext cx="415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quarter" idx="13" hasCustomPrompt="1"/>
          </p:nvPr>
        </p:nvSpPr>
        <p:spPr>
          <a:xfrm>
            <a:off x="287338" y="1990936"/>
            <a:ext cx="4157662" cy="298833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99000" y="1990936"/>
            <a:ext cx="4157663" cy="298833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  <a:lvl4pPr marL="1371600" indent="0">
              <a:buNone/>
              <a:defRPr/>
            </a:lvl4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5229200"/>
            <a:ext cx="4157662" cy="111603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smtClean="0"/>
              <a:t>Текст</a:t>
            </a:r>
            <a:endParaRPr lang="ru-RU" dirty="0" smtClean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6" hasCustomPrompt="1"/>
          </p:nvPr>
        </p:nvSpPr>
        <p:spPr>
          <a:xfrm>
            <a:off x="4699000" y="5229200"/>
            <a:ext cx="4157663" cy="111603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smtClean="0"/>
              <a:t>Текст</a:t>
            </a:r>
            <a:endParaRPr lang="ru-RU" dirty="0" smtClean="0"/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654296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 и два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2681287" cy="2413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  <a:lvl2pPr>
              <a:defRPr sz="2200" b="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Введите текст,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2" hasCustomPrompt="1"/>
          </p:nvPr>
        </p:nvSpPr>
        <p:spPr>
          <a:xfrm>
            <a:off x="287338" y="3933825"/>
            <a:ext cx="2681287" cy="24034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6"/>
          </p:nvPr>
        </p:nvSpPr>
        <p:spPr>
          <a:xfrm>
            <a:off x="3239852" y="1268413"/>
            <a:ext cx="5616811" cy="24129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7"/>
          </p:nvPr>
        </p:nvSpPr>
        <p:spPr>
          <a:xfrm>
            <a:off x="3239852" y="3924301"/>
            <a:ext cx="5616811" cy="24129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06386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1" hasCustomPrompt="1"/>
          </p:nvPr>
        </p:nvSpPr>
        <p:spPr>
          <a:xfrm>
            <a:off x="287053" y="1268413"/>
            <a:ext cx="2681566" cy="1765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3284983"/>
            <a:ext cx="2681287" cy="3060255"/>
          </a:xfrm>
        </p:spPr>
        <p:txBody>
          <a:bodyPr>
            <a:noAutofit/>
          </a:bodyPr>
          <a:lstStyle>
            <a:lvl1pPr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3239852" y="1268413"/>
            <a:ext cx="5616811" cy="5068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4838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4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6523880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1988095"/>
            <a:ext cx="4157662" cy="2592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 smtClean="0"/>
            </a:lvl1pPr>
            <a:lvl2pPr>
              <a:defRPr lang="ru-RU" sz="2200" dirty="0" smtClean="0"/>
            </a:lvl2pPr>
            <a:lvl3pPr>
              <a:defRPr lang="ru-RU" sz="2200" dirty="0" smtClean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4699000" y="1988095"/>
            <a:ext cx="4157663" cy="2592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 smtClean="0"/>
            </a:lvl1pPr>
            <a:lvl2pPr>
              <a:defRPr lang="ru-RU" sz="2200" dirty="0" smtClean="0"/>
            </a:lvl2pPr>
            <a:lvl3pPr>
              <a:defRPr lang="ru-RU" sz="2200" dirty="0" smtClean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287338" y="1268413"/>
            <a:ext cx="4140200" cy="5688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99000" y="1268413"/>
            <a:ext cx="4157663" cy="5688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5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73161" y="4833938"/>
            <a:ext cx="8583501" cy="15113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 smtClean="0"/>
            </a:lvl1pPr>
            <a:lvl2pPr>
              <a:defRPr lang="ru-RU" sz="2200" dirty="0" smtClean="0"/>
            </a:lvl2pPr>
            <a:lvl3pPr>
              <a:defRPr lang="ru-RU" sz="2200" dirty="0" smtClean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98663" y="1927131"/>
            <a:ext cx="415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0"/>
          <p:cNvCxnSpPr/>
          <p:nvPr/>
        </p:nvCxnSpPr>
        <p:spPr>
          <a:xfrm>
            <a:off x="287338" y="1927131"/>
            <a:ext cx="415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6013908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538"/>
            <a:ext cx="5616576" cy="5688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6175375" y="1268421"/>
            <a:ext cx="2681288" cy="56976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7338" y="1933481"/>
            <a:ext cx="561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72992" y="1927131"/>
            <a:ext cx="268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12"/>
          <p:cNvSpPr>
            <a:spLocks noGrp="1"/>
          </p:cNvSpPr>
          <p:nvPr>
            <p:ph sz="quarter" idx="13" hasCustomPrompt="1"/>
          </p:nvPr>
        </p:nvSpPr>
        <p:spPr>
          <a:xfrm>
            <a:off x="287338" y="1988556"/>
            <a:ext cx="5616576" cy="435430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 smtClean="0"/>
            </a:lvl1pPr>
            <a:lvl2pPr>
              <a:defRPr lang="ru-RU" sz="2200" dirty="0" smtClean="0"/>
            </a:lvl2pPr>
            <a:lvl3pPr>
              <a:defRPr lang="ru-RU" sz="2200" dirty="0" smtClean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4" hasCustomPrompt="1"/>
          </p:nvPr>
        </p:nvSpPr>
        <p:spPr>
          <a:xfrm>
            <a:off x="6175375" y="1982205"/>
            <a:ext cx="2681287" cy="4360651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0290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287524" y="260350"/>
            <a:ext cx="8569657" cy="60551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1" name="ContentsTitle5"/>
          <p:cNvSpPr txBox="1"/>
          <p:nvPr/>
        </p:nvSpPr>
        <p:spPr>
          <a:xfrm>
            <a:off x="641276" y="2628856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2" name="line5"/>
          <p:cNvCxnSpPr/>
          <p:nvPr/>
        </p:nvCxnSpPr>
        <p:spPr>
          <a:xfrm>
            <a:off x="297656" y="2905879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ontentsNumber5"/>
          <p:cNvSpPr txBox="1"/>
          <p:nvPr/>
        </p:nvSpPr>
        <p:spPr>
          <a:xfrm>
            <a:off x="287524" y="249104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5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84" name="ContentsTitle3"/>
          <p:cNvSpPr txBox="1"/>
          <p:nvPr/>
        </p:nvSpPr>
        <p:spPr>
          <a:xfrm>
            <a:off x="641276" y="196495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5" name="line3"/>
          <p:cNvCxnSpPr/>
          <p:nvPr/>
        </p:nvCxnSpPr>
        <p:spPr>
          <a:xfrm>
            <a:off x="297656" y="221804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ontentsNumber3"/>
          <p:cNvSpPr txBox="1"/>
          <p:nvPr/>
        </p:nvSpPr>
        <p:spPr>
          <a:xfrm>
            <a:off x="287524" y="18144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3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87" name="ContentsTitle4"/>
          <p:cNvSpPr txBox="1"/>
          <p:nvPr/>
        </p:nvSpPr>
        <p:spPr>
          <a:xfrm>
            <a:off x="641276" y="2298492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8" name="line4"/>
          <p:cNvCxnSpPr/>
          <p:nvPr/>
        </p:nvCxnSpPr>
        <p:spPr>
          <a:xfrm>
            <a:off x="297656" y="256196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sNumber4"/>
          <p:cNvSpPr txBox="1"/>
          <p:nvPr/>
        </p:nvSpPr>
        <p:spPr>
          <a:xfrm>
            <a:off x="287524" y="215432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4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0" name="ContentsTitle6"/>
          <p:cNvSpPr txBox="1"/>
          <p:nvPr/>
        </p:nvSpPr>
        <p:spPr>
          <a:xfrm>
            <a:off x="641276" y="29618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91" name="line6"/>
          <p:cNvCxnSpPr/>
          <p:nvPr/>
        </p:nvCxnSpPr>
        <p:spPr>
          <a:xfrm>
            <a:off x="297656" y="324979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ontentsNumber6"/>
          <p:cNvSpPr txBox="1"/>
          <p:nvPr/>
        </p:nvSpPr>
        <p:spPr>
          <a:xfrm>
            <a:off x="287524" y="283035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6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3" name="ContentsTitle2"/>
          <p:cNvSpPr txBox="1"/>
          <p:nvPr/>
        </p:nvSpPr>
        <p:spPr>
          <a:xfrm>
            <a:off x="641276" y="1625065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</a:t>
            </a:r>
            <a:r>
              <a:rPr lang="ru-RU" sz="1600" dirty="0" smtClean="0"/>
              <a:t>раздела</a:t>
            </a:r>
            <a:endParaRPr lang="ru-RU" sz="1600" dirty="0"/>
          </a:p>
        </p:txBody>
      </p:sp>
      <p:cxnSp>
        <p:nvCxnSpPr>
          <p:cNvPr id="94" name="line2"/>
          <p:cNvCxnSpPr/>
          <p:nvPr/>
        </p:nvCxnSpPr>
        <p:spPr>
          <a:xfrm>
            <a:off x="297656" y="187413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ontentsNumber2"/>
          <p:cNvSpPr txBox="1"/>
          <p:nvPr/>
        </p:nvSpPr>
        <p:spPr>
          <a:xfrm>
            <a:off x="287524" y="146820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2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6" name="ContentsTitle7"/>
          <p:cNvSpPr txBox="1"/>
          <p:nvPr/>
        </p:nvSpPr>
        <p:spPr>
          <a:xfrm>
            <a:off x="641276" y="3310651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sp>
        <p:nvSpPr>
          <p:cNvPr id="97" name="ContentsNumber7"/>
          <p:cNvSpPr txBox="1"/>
          <p:nvPr/>
        </p:nvSpPr>
        <p:spPr>
          <a:xfrm>
            <a:off x="287524" y="31601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7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cxnSp>
        <p:nvCxnSpPr>
          <p:cNvPr id="98" name="line7"/>
          <p:cNvCxnSpPr/>
          <p:nvPr/>
        </p:nvCxnSpPr>
        <p:spPr>
          <a:xfrm>
            <a:off x="297656" y="359371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sTitle8"/>
          <p:cNvSpPr txBox="1"/>
          <p:nvPr/>
        </p:nvSpPr>
        <p:spPr>
          <a:xfrm>
            <a:off x="641276" y="365053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00" name="line8"/>
          <p:cNvCxnSpPr/>
          <p:nvPr/>
        </p:nvCxnSpPr>
        <p:spPr>
          <a:xfrm>
            <a:off x="297656" y="393762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ontentsNumber8"/>
          <p:cNvSpPr txBox="1"/>
          <p:nvPr/>
        </p:nvSpPr>
        <p:spPr>
          <a:xfrm>
            <a:off x="287524" y="350002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102" name="ContentsTitle13"/>
          <p:cNvSpPr txBox="1"/>
          <p:nvPr/>
        </p:nvSpPr>
        <p:spPr>
          <a:xfrm>
            <a:off x="649288" y="541347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03" name="line13"/>
          <p:cNvCxnSpPr/>
          <p:nvPr/>
        </p:nvCxnSpPr>
        <p:spPr>
          <a:xfrm>
            <a:off x="297656" y="565720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sNumber13"/>
          <p:cNvSpPr txBox="1"/>
          <p:nvPr/>
        </p:nvSpPr>
        <p:spPr>
          <a:xfrm>
            <a:off x="287524" y="526296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105" name="ContentsTitle11"/>
          <p:cNvSpPr txBox="1"/>
          <p:nvPr/>
        </p:nvSpPr>
        <p:spPr>
          <a:xfrm>
            <a:off x="649288" y="472734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06" name="line11"/>
          <p:cNvCxnSpPr/>
          <p:nvPr/>
        </p:nvCxnSpPr>
        <p:spPr>
          <a:xfrm>
            <a:off x="297656" y="496937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ontentsNumber11"/>
          <p:cNvSpPr txBox="1"/>
          <p:nvPr/>
        </p:nvSpPr>
        <p:spPr>
          <a:xfrm>
            <a:off x="287524" y="4564134"/>
            <a:ext cx="239361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108" name="ContentsTitle15"/>
          <p:cNvSpPr txBox="1"/>
          <p:nvPr/>
        </p:nvSpPr>
        <p:spPr>
          <a:xfrm>
            <a:off x="649288" y="609959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09" name="line15"/>
          <p:cNvCxnSpPr/>
          <p:nvPr/>
        </p:nvCxnSpPr>
        <p:spPr>
          <a:xfrm>
            <a:off x="297656" y="634503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ontentsNumber15"/>
          <p:cNvSpPr txBox="1"/>
          <p:nvPr/>
        </p:nvSpPr>
        <p:spPr>
          <a:xfrm>
            <a:off x="287524" y="593638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111" name="ContentsTitle12"/>
          <p:cNvSpPr txBox="1"/>
          <p:nvPr/>
        </p:nvSpPr>
        <p:spPr>
          <a:xfrm>
            <a:off x="649288" y="507358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12" name="line12"/>
          <p:cNvCxnSpPr/>
          <p:nvPr/>
        </p:nvCxnSpPr>
        <p:spPr>
          <a:xfrm>
            <a:off x="297656" y="531329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ontentsNumber12"/>
          <p:cNvSpPr txBox="1"/>
          <p:nvPr/>
        </p:nvSpPr>
        <p:spPr>
          <a:xfrm>
            <a:off x="287524" y="4916722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114" name="ContentsTitle9"/>
          <p:cNvSpPr txBox="1"/>
          <p:nvPr/>
        </p:nvSpPr>
        <p:spPr>
          <a:xfrm>
            <a:off x="649288" y="401582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/>
              <a:t>Название раздела</a:t>
            </a:r>
          </a:p>
        </p:txBody>
      </p:sp>
      <p:cxnSp>
        <p:nvCxnSpPr>
          <p:cNvPr id="115" name="line9"/>
          <p:cNvCxnSpPr/>
          <p:nvPr/>
        </p:nvCxnSpPr>
        <p:spPr>
          <a:xfrm>
            <a:off x="297656" y="428154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ontentsNumber9"/>
          <p:cNvSpPr txBox="1"/>
          <p:nvPr/>
        </p:nvSpPr>
        <p:spPr>
          <a:xfrm>
            <a:off x="287524" y="383991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17" name="ContentsTitle14"/>
          <p:cNvSpPr txBox="1"/>
          <p:nvPr/>
        </p:nvSpPr>
        <p:spPr>
          <a:xfrm>
            <a:off x="649288" y="57470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18" name="line14"/>
          <p:cNvCxnSpPr/>
          <p:nvPr/>
        </p:nvCxnSpPr>
        <p:spPr>
          <a:xfrm>
            <a:off x="297656" y="600112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ContentsNumber14"/>
          <p:cNvSpPr txBox="1"/>
          <p:nvPr/>
        </p:nvSpPr>
        <p:spPr>
          <a:xfrm>
            <a:off x="287524" y="560285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120" name="ContentsTitle10"/>
          <p:cNvSpPr txBox="1"/>
          <p:nvPr/>
        </p:nvSpPr>
        <p:spPr>
          <a:xfrm>
            <a:off x="649288" y="4374760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</a:t>
            </a:r>
            <a:r>
              <a:rPr lang="ru-RU" sz="1600" dirty="0" smtClean="0"/>
              <a:t>раздела</a:t>
            </a:r>
            <a:endParaRPr lang="ru-RU" sz="1600" dirty="0"/>
          </a:p>
        </p:txBody>
      </p:sp>
      <p:cxnSp>
        <p:nvCxnSpPr>
          <p:cNvPr id="121" name="line10"/>
          <p:cNvCxnSpPr/>
          <p:nvPr/>
        </p:nvCxnSpPr>
        <p:spPr>
          <a:xfrm>
            <a:off x="297656" y="4625459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ontentsNumber10"/>
          <p:cNvSpPr txBox="1"/>
          <p:nvPr/>
        </p:nvSpPr>
        <p:spPr>
          <a:xfrm>
            <a:off x="287524" y="4205197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46" name="ContentsTitle1"/>
          <p:cNvSpPr txBox="1"/>
          <p:nvPr/>
        </p:nvSpPr>
        <p:spPr>
          <a:xfrm>
            <a:off x="641276" y="1298289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</a:t>
            </a:r>
            <a:r>
              <a:rPr lang="ru-RU" sz="1600" dirty="0" smtClean="0"/>
              <a:t>раздела</a:t>
            </a:r>
            <a:endParaRPr lang="ru-RU" sz="1600" dirty="0"/>
          </a:p>
        </p:txBody>
      </p:sp>
      <p:cxnSp>
        <p:nvCxnSpPr>
          <p:cNvPr id="47" name="line1"/>
          <p:cNvCxnSpPr/>
          <p:nvPr/>
        </p:nvCxnSpPr>
        <p:spPr>
          <a:xfrm>
            <a:off x="297656" y="153021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sNumber1"/>
          <p:cNvSpPr txBox="1"/>
          <p:nvPr/>
        </p:nvSpPr>
        <p:spPr>
          <a:xfrm>
            <a:off x="287524" y="11546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1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49" name="Number1"/>
          <p:cNvSpPr txBox="1"/>
          <p:nvPr/>
        </p:nvSpPr>
        <p:spPr>
          <a:xfrm>
            <a:off x="8460432" y="11546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0" name="Number2"/>
          <p:cNvSpPr txBox="1"/>
          <p:nvPr/>
        </p:nvSpPr>
        <p:spPr>
          <a:xfrm>
            <a:off x="8460432" y="149931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1" name="Number3"/>
          <p:cNvSpPr txBox="1"/>
          <p:nvPr/>
        </p:nvSpPr>
        <p:spPr>
          <a:xfrm>
            <a:off x="8460432" y="184398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2" name="Number5"/>
          <p:cNvSpPr txBox="1"/>
          <p:nvPr/>
        </p:nvSpPr>
        <p:spPr>
          <a:xfrm>
            <a:off x="8460432" y="25333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3" name="Number6"/>
          <p:cNvSpPr txBox="1"/>
          <p:nvPr/>
        </p:nvSpPr>
        <p:spPr>
          <a:xfrm>
            <a:off x="8460432" y="287796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4" name="Number7"/>
          <p:cNvSpPr txBox="1"/>
          <p:nvPr/>
        </p:nvSpPr>
        <p:spPr>
          <a:xfrm>
            <a:off x="8460432" y="322263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5" name="Number8"/>
          <p:cNvSpPr txBox="1"/>
          <p:nvPr/>
        </p:nvSpPr>
        <p:spPr>
          <a:xfrm>
            <a:off x="8460432" y="356729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6" name="Number4"/>
          <p:cNvSpPr txBox="1"/>
          <p:nvPr/>
        </p:nvSpPr>
        <p:spPr>
          <a:xfrm>
            <a:off x="8460432" y="2188643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7" name="Number9"/>
          <p:cNvSpPr txBox="1"/>
          <p:nvPr/>
        </p:nvSpPr>
        <p:spPr>
          <a:xfrm>
            <a:off x="8460432" y="391195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8" name="Number10"/>
          <p:cNvSpPr txBox="1"/>
          <p:nvPr/>
        </p:nvSpPr>
        <p:spPr>
          <a:xfrm>
            <a:off x="8460432" y="425662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9" name="Number11"/>
          <p:cNvSpPr txBox="1"/>
          <p:nvPr/>
        </p:nvSpPr>
        <p:spPr>
          <a:xfrm>
            <a:off x="8460432" y="460128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0" name="Number12"/>
          <p:cNvSpPr txBox="1"/>
          <p:nvPr/>
        </p:nvSpPr>
        <p:spPr>
          <a:xfrm>
            <a:off x="8460432" y="4945944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1" name="Number13"/>
          <p:cNvSpPr txBox="1"/>
          <p:nvPr/>
        </p:nvSpPr>
        <p:spPr>
          <a:xfrm>
            <a:off x="8460432" y="52906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2" name="Number14"/>
          <p:cNvSpPr txBox="1"/>
          <p:nvPr/>
        </p:nvSpPr>
        <p:spPr>
          <a:xfrm>
            <a:off x="8460432" y="563526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3" name="Number15"/>
          <p:cNvSpPr txBox="1"/>
          <p:nvPr/>
        </p:nvSpPr>
        <p:spPr>
          <a:xfrm>
            <a:off x="8460432" y="597993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4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7326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38" y="1268413"/>
            <a:ext cx="8569325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2467985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9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3"/>
          <p:cNvSpPr>
            <a:spLocks noGrp="1"/>
          </p:cNvSpPr>
          <p:nvPr>
            <p:ph sz="quarter" idx="12"/>
          </p:nvPr>
        </p:nvSpPr>
        <p:spPr>
          <a:xfrm>
            <a:off x="287339" y="1268413"/>
            <a:ext cx="414020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702630" y="1268413"/>
            <a:ext cx="414020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524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260350"/>
            <a:ext cx="8569324" cy="60840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38" y="1268414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38" y="3911600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1295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b" anchorCtr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4797425"/>
            <a:ext cx="8569325" cy="1543050"/>
          </a:xfrm>
        </p:spPr>
        <p:txBody>
          <a:bodyPr anchor="t">
            <a:noAutofit/>
          </a:bodyPr>
          <a:lstStyle>
            <a:lvl1pPr algn="ctr">
              <a:spcBef>
                <a:spcPts val="0"/>
              </a:spcBef>
              <a:defRPr sz="2200" b="0" baseline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38" y="1268414"/>
            <a:ext cx="8569325" cy="28082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50992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260350"/>
            <a:ext cx="8569326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9" y="1268414"/>
            <a:ext cx="8560316" cy="50609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97656" y="1042103"/>
            <a:ext cx="855900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566352" y="6522318"/>
            <a:ext cx="0" cy="144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633636" y="6469798"/>
            <a:ext cx="510363" cy="173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6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LogoRus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/>
          <a:p>
            <a:pPr lvl="0" algn="r"/>
            <a:r>
              <a:rPr lang="ru-RU" sz="1600" noProof="0" smtClean="0">
                <a:solidFill>
                  <a:schemeClr val="bg2"/>
                </a:solidFill>
              </a:rPr>
              <a:t>Газпромнефть-Битумные материалы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14" name="LogoEng" hidden="1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/>
          <a:p>
            <a:pPr lvl="0" algn="r"/>
            <a:r>
              <a:rPr lang="ru-RU" sz="1600" noProof="0" smtClean="0">
                <a:solidFill>
                  <a:schemeClr val="bg2"/>
                </a:solidFill>
              </a:rPr>
              <a:t>Газпромнефть-Битумные материалы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8896" y="6440488"/>
            <a:ext cx="5137200" cy="25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6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8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2" r:id="rId40"/>
    <p:sldLayoutId id="2147483703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marR="0" indent="-265113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667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4.emf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4.emf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line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572000" y="3608388"/>
            <a:ext cx="4284663" cy="2160587"/>
          </a:xfrm>
        </p:spPr>
        <p:txBody>
          <a:bodyPr/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Производство битумных материалов для применения на объектах ГК «</a:t>
            </a:r>
            <a:r>
              <a:rPr lang="ru-RU" sz="2400" dirty="0" err="1" smtClean="0"/>
              <a:t>Автодор</a:t>
            </a:r>
            <a:r>
              <a:rPr lang="ru-RU" sz="2400" dirty="0" smtClean="0"/>
              <a:t>»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Enterprise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87338" y="5445124"/>
            <a:ext cx="4140646" cy="216000"/>
          </a:xfrm>
        </p:spPr>
        <p:txBody>
          <a:bodyPr/>
          <a:lstStyle/>
          <a:p>
            <a:r>
              <a:rPr lang="ru-RU" dirty="0" smtClean="0"/>
              <a:t>ООО «</a:t>
            </a:r>
            <a:r>
              <a:rPr lang="ru-RU" dirty="0" err="1" smtClean="0"/>
              <a:t>Газпромнефть</a:t>
            </a:r>
            <a:r>
              <a:rPr lang="ru-RU" dirty="0" smtClean="0"/>
              <a:t>-Битумные материалы»</a:t>
            </a:r>
            <a:endParaRPr lang="ru-RU" dirty="0"/>
          </a:p>
        </p:txBody>
      </p:sp>
      <p:sp>
        <p:nvSpPr>
          <p:cNvPr id="8" name="Unit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287338" y="5673039"/>
            <a:ext cx="4140000" cy="215444"/>
          </a:xfrm>
        </p:spPr>
        <p:txBody>
          <a:bodyPr/>
          <a:lstStyle/>
          <a:p>
            <a:r>
              <a:rPr lang="ru-RU" dirty="0" smtClean="0"/>
              <a:t>Коротков Алексей Викторович</a:t>
            </a:r>
            <a:endParaRPr lang="ru-RU" dirty="0"/>
          </a:p>
        </p:txBody>
      </p:sp>
      <p:sp>
        <p:nvSpPr>
          <p:cNvPr id="9" name="Author"/>
          <p:cNvSpPr>
            <a:spLocks noGrp="1"/>
          </p:cNvSpPr>
          <p:nvPr>
            <p:ph type="body" sz="quarter" idx="11"/>
            <p:custDataLst>
              <p:tags r:id="rId4"/>
            </p:custDataLst>
          </p:nvPr>
        </p:nvSpPr>
        <p:spPr>
          <a:xfrm>
            <a:off x="287338" y="5900398"/>
            <a:ext cx="4140000" cy="215444"/>
          </a:xfrm>
        </p:spPr>
        <p:txBody>
          <a:bodyPr/>
          <a:lstStyle/>
          <a:p>
            <a:r>
              <a:rPr lang="ru-RU" sz="1300" i="1" dirty="0" smtClean="0"/>
              <a:t>Форум «Инновации в дорожном строительстве»</a:t>
            </a:r>
            <a:endParaRPr lang="ru-RU" sz="1300" i="1" dirty="0"/>
          </a:p>
        </p:txBody>
      </p:sp>
      <p:sp>
        <p:nvSpPr>
          <p:cNvPr id="11" name="Date"/>
          <p:cNvSpPr>
            <a:spLocks noGrp="1"/>
          </p:cNvSpPr>
          <p:nvPr>
            <p:ph type="body" sz="quarter" idx="12"/>
            <p:custDataLst>
              <p:tags r:id="rId5"/>
            </p:custDataLst>
          </p:nvPr>
        </p:nvSpPr>
        <p:spPr>
          <a:xfrm>
            <a:off x="287338" y="6127756"/>
            <a:ext cx="4140000" cy="215444"/>
          </a:xfrm>
        </p:spPr>
        <p:txBody>
          <a:bodyPr/>
          <a:lstStyle/>
          <a:p>
            <a:r>
              <a:rPr lang="ru-RU" sz="1300" i="1" dirty="0" smtClean="0"/>
              <a:t>Сочи, май 2016</a:t>
            </a:r>
            <a:endParaRPr lang="ru-RU" sz="1300" i="1" dirty="0"/>
          </a:p>
        </p:txBody>
      </p:sp>
    </p:spTree>
    <p:extLst>
      <p:ext uri="{BB962C8B-B14F-4D97-AF65-F5344CB8AC3E}">
        <p14:creationId xmlns:p14="http://schemas.microsoft.com/office/powerpoint/2010/main" val="14833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21638872"/>
              </p:ext>
            </p:extLst>
          </p:nvPr>
        </p:nvGraphicFramePr>
        <p:xfrm>
          <a:off x="287337" y="1108295"/>
          <a:ext cx="8586609" cy="52329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0406"/>
                <a:gridCol w="1008113"/>
                <a:gridCol w="1008112"/>
                <a:gridCol w="1116124"/>
                <a:gridCol w="1160956"/>
                <a:gridCol w="1152128"/>
                <a:gridCol w="1160770"/>
              </a:tblGrid>
              <a:tr h="287877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ГПН-МНПЗ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ГПН-ОНПЗ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ГПН-ЯНОС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ГПН-РЗБМ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ГПН – </a:t>
                      </a:r>
                      <a:r>
                        <a:rPr lang="en-US" sz="1200" dirty="0" smtClean="0"/>
                        <a:t>Total</a:t>
                      </a:r>
                      <a:r>
                        <a:rPr lang="ru-RU" sz="1200" dirty="0" smtClean="0"/>
                        <a:t> ПМБ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НОВА-Брит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31379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ГОСТ 22245-90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БНД 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</a:rPr>
                        <a:t>40/60, 60/90, 90/130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1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0249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ГОСТ 6617-76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БН 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</a:rPr>
                        <a:t>70/30, 90/10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1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БН 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</a:rPr>
                        <a:t>70/30, 90/10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1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9169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ГОСТ 9548-74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БНК 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</a:rPr>
                        <a:t>40/180</a:t>
                      </a:r>
                      <a:endParaRPr lang="ru-RU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БНК 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</a:rPr>
                        <a:t>45/190, 40/180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1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2899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СТО 00149765-006-2013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1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БНК 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</a:rPr>
                        <a:t>115/15</a:t>
                      </a:r>
                      <a:endParaRPr lang="ru-RU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1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551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EN 12591:2009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BITUMEN 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</a:rPr>
                        <a:t>50/70,</a:t>
                      </a:r>
                      <a:r>
                        <a:rPr lang="ru-RU" sz="11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</a:rPr>
                        <a:t>70/100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BITUMEN 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</a:rPr>
                        <a:t>50/70</a:t>
                      </a:r>
                      <a:r>
                        <a:rPr lang="ru-RU" sz="1100" b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</a:rPr>
                        <a:t>70/100</a:t>
                      </a:r>
                      <a:r>
                        <a:rPr lang="ru-RU" sz="1100" b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</a:rPr>
                        <a:t>100/150</a:t>
                      </a:r>
                      <a:r>
                        <a:rPr lang="ru-RU" sz="1100" b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</a:rPr>
                        <a:t>160/200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551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</a:rPr>
                        <a:t>ГОСТ Р 52056-2003</a:t>
                      </a:r>
                      <a:endParaRPr lang="ru-RU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ПБВ </a:t>
                      </a:r>
                      <a:r>
                        <a:rPr lang="ru-RU" sz="1100" b="0" dirty="0" smtClean="0">
                          <a:solidFill>
                            <a:schemeClr val="tx2"/>
                          </a:solidFill>
                        </a:rPr>
                        <a:t>40, 60, 90, 130, 200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1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ПБВ</a:t>
                      </a:r>
                      <a:r>
                        <a:rPr lang="ru-RU" sz="11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2"/>
                          </a:solidFill>
                        </a:rPr>
                        <a:t>40, 60, 90, 130, 200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ПБВ </a:t>
                      </a:r>
                      <a:r>
                        <a:rPr lang="ru-RU" sz="1100" b="0" dirty="0" smtClean="0">
                          <a:solidFill>
                            <a:schemeClr val="tx2"/>
                          </a:solidFill>
                        </a:rPr>
                        <a:t>60,</a:t>
                      </a:r>
                      <a:r>
                        <a:rPr lang="ru-RU" sz="1100" b="0" baseline="0" dirty="0" smtClean="0">
                          <a:solidFill>
                            <a:schemeClr val="tx2"/>
                          </a:solidFill>
                        </a:rPr>
                        <a:t> 90</a:t>
                      </a:r>
                      <a:endParaRPr lang="ru-RU" sz="11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ПБВ </a:t>
                      </a:r>
                      <a:r>
                        <a:rPr lang="ru-RU" sz="1100" b="0" dirty="0" smtClean="0">
                          <a:solidFill>
                            <a:schemeClr val="tx2"/>
                          </a:solidFill>
                        </a:rPr>
                        <a:t>40, 60, 90, 130</a:t>
                      </a:r>
                      <a:endParaRPr lang="ru-RU" sz="11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4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СТО АВТОДОР 2.30-2015 </a:t>
                      </a: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(проект)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ПМБ</a:t>
                      </a:r>
                      <a:r>
                        <a:rPr lang="ru-RU" sz="1100" b="1" baseline="-25000" dirty="0" err="1" smtClean="0">
                          <a:solidFill>
                            <a:schemeClr val="tx2"/>
                          </a:solidFill>
                        </a:rPr>
                        <a:t>сбс</a:t>
                      </a:r>
                      <a:r>
                        <a:rPr lang="ru-RU" sz="1100" dirty="0" smtClean="0">
                          <a:solidFill>
                            <a:schemeClr val="tx2"/>
                          </a:solidFill>
                        </a:rPr>
                        <a:t> 35/50, 50/70, 70/100, 100/130 </a:t>
                      </a:r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030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СТО АВТОДОР 2.1-2011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100" b="1" dirty="0" smtClean="0">
                          <a:solidFill>
                            <a:schemeClr val="bg2"/>
                          </a:solidFill>
                        </a:rPr>
                        <a:t>БНДУ </a:t>
                      </a:r>
                      <a:r>
                        <a:rPr lang="ru-RU" sz="1100" b="0" dirty="0" smtClean="0">
                          <a:solidFill>
                            <a:schemeClr val="bg2"/>
                          </a:solidFill>
                        </a:rPr>
                        <a:t>85</a:t>
                      </a:r>
                      <a:endParaRPr lang="ru-RU" sz="11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1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1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100" b="0" i="1" dirty="0" smtClean="0">
                          <a:solidFill>
                            <a:schemeClr val="bg2"/>
                          </a:solidFill>
                        </a:rPr>
                        <a:t>БНДУ 60, 85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100" b="0" i="1" dirty="0" smtClean="0">
                          <a:solidFill>
                            <a:schemeClr val="bg2"/>
                          </a:solidFill>
                        </a:rPr>
                        <a:t>БНДУ  60,85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</a:tr>
              <a:tr h="1608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</a:rPr>
                        <a:t>ГОСТ 33133-2014</a:t>
                      </a:r>
                      <a:r>
                        <a:rPr lang="ru-RU" sz="1000" b="1" i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00" b="0" i="1" kern="1200" dirty="0" smtClean="0">
                          <a:solidFill>
                            <a:schemeClr val="bg1"/>
                          </a:solidFill>
                        </a:rPr>
                        <a:t>(с 2017)</a:t>
                      </a:r>
                      <a:endParaRPr lang="ru-RU" sz="1200" b="0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БНД </a:t>
                      </a:r>
                      <a:r>
                        <a:rPr lang="ru-RU" sz="1100" b="0" dirty="0" smtClean="0">
                          <a:solidFill>
                            <a:schemeClr val="tx2"/>
                          </a:solidFill>
                        </a:rPr>
                        <a:t>50/70, 70/100, 100/130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9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СТО 11352320-001.01.2014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1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1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1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200"/>
                        </a:spcAft>
                      </a:pPr>
                      <a:endParaRPr lang="ru-RU" sz="1000" b="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100" b="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r>
                        <a:rPr lang="ru-RU" sz="1100" b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</a:rPr>
                        <a:t>90 </a:t>
                      </a:r>
                      <a:r>
                        <a:rPr lang="ru-RU" sz="1100" b="0" dirty="0" smtClean="0">
                          <a:solidFill>
                            <a:schemeClr val="tx2"/>
                          </a:solidFill>
                        </a:rPr>
                        <a:t>(Стандарт/ Премиум)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794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EN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14023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:2010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1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1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РМВ </a:t>
                      </a:r>
                      <a:r>
                        <a:rPr lang="ru-RU" sz="1100" b="0" dirty="0" smtClean="0">
                          <a:solidFill>
                            <a:schemeClr val="tx2"/>
                          </a:solidFill>
                        </a:rPr>
                        <a:t>- более 10 марок (!)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96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ГОСТ Р 52128-2003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ЭБК</a:t>
                      </a:r>
                      <a:r>
                        <a:rPr lang="ru-RU" sz="1100" b="0" dirty="0" smtClean="0">
                          <a:solidFill>
                            <a:schemeClr val="tx2"/>
                          </a:solidFill>
                        </a:rPr>
                        <a:t>-1, 2,</a:t>
                      </a:r>
                      <a:r>
                        <a:rPr lang="ru-RU" sz="1100" b="0" baseline="0" dirty="0" smtClean="0">
                          <a:solidFill>
                            <a:schemeClr val="tx2"/>
                          </a:solidFill>
                        </a:rPr>
                        <a:t> 3</a:t>
                      </a:r>
                      <a:endParaRPr lang="ru-RU" sz="11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ЭБК</a:t>
                      </a:r>
                      <a:r>
                        <a:rPr lang="ru-RU" sz="1100" b="0" dirty="0" smtClean="0">
                          <a:solidFill>
                            <a:schemeClr val="tx2"/>
                          </a:solidFill>
                        </a:rPr>
                        <a:t>-1, 3</a:t>
                      </a:r>
                      <a:endParaRPr lang="ru-RU" sz="11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ЭБК/ ЭБА/ ЭБПК/ ЭБПА</a:t>
                      </a:r>
                      <a:r>
                        <a:rPr lang="ru-RU" sz="1100" b="0" dirty="0" smtClean="0">
                          <a:solidFill>
                            <a:schemeClr val="tx2"/>
                          </a:solidFill>
                        </a:rPr>
                        <a:t>-1,2,3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337" y="260350"/>
            <a:ext cx="8569326" cy="607021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Компания производит и реализует комплексный ассортимент современных битумных материалов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7337" y="2888940"/>
            <a:ext cx="8569325" cy="3422516"/>
          </a:xfrm>
          <a:prstGeom prst="roundRect">
            <a:avLst>
              <a:gd name="adj" fmla="val 2746"/>
            </a:avLst>
          </a:prstGeom>
          <a:noFill/>
          <a:ln w="381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8" name="gost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321742" y="1268760"/>
            <a:ext cx="469838" cy="252028"/>
          </a:xfrm>
          <a:custGeom>
            <a:avLst/>
            <a:gdLst>
              <a:gd name="T0" fmla="*/ 13459 w 16016"/>
              <a:gd name="T1" fmla="*/ 2788 h 8976"/>
              <a:gd name="T2" fmla="*/ 6702 w 16016"/>
              <a:gd name="T3" fmla="*/ 3359 h 8976"/>
              <a:gd name="T4" fmla="*/ 6490 w 16016"/>
              <a:gd name="T5" fmla="*/ 2962 h 8976"/>
              <a:gd name="T6" fmla="*/ 6186 w 16016"/>
              <a:gd name="T7" fmla="*/ 2806 h 8976"/>
              <a:gd name="T8" fmla="*/ 5860 w 16016"/>
              <a:gd name="T9" fmla="*/ 2813 h 8976"/>
              <a:gd name="T10" fmla="*/ 5536 w 16016"/>
              <a:gd name="T11" fmla="*/ 2997 h 8976"/>
              <a:gd name="T12" fmla="*/ 5362 w 16016"/>
              <a:gd name="T13" fmla="*/ 3345 h 8976"/>
              <a:gd name="T14" fmla="*/ 5380 w 16016"/>
              <a:gd name="T15" fmla="*/ 5656 h 8976"/>
              <a:gd name="T16" fmla="*/ 5566 w 16016"/>
              <a:gd name="T17" fmla="*/ 6027 h 8976"/>
              <a:gd name="T18" fmla="*/ 5778 w 16016"/>
              <a:gd name="T19" fmla="*/ 6156 h 8976"/>
              <a:gd name="T20" fmla="*/ 6151 w 16016"/>
              <a:gd name="T21" fmla="*/ 6189 h 8976"/>
              <a:gd name="T22" fmla="*/ 6546 w 16016"/>
              <a:gd name="T23" fmla="*/ 5987 h 8976"/>
              <a:gd name="T24" fmla="*/ 6719 w 16016"/>
              <a:gd name="T25" fmla="*/ 5545 h 8976"/>
              <a:gd name="T26" fmla="*/ 7474 w 16016"/>
              <a:gd name="T27" fmla="*/ 5883 h 8976"/>
              <a:gd name="T28" fmla="*/ 7268 w 16016"/>
              <a:gd name="T29" fmla="*/ 6351 h 8976"/>
              <a:gd name="T30" fmla="*/ 6925 w 16016"/>
              <a:gd name="T31" fmla="*/ 6695 h 8976"/>
              <a:gd name="T32" fmla="*/ 6467 w 16016"/>
              <a:gd name="T33" fmla="*/ 6898 h 8976"/>
              <a:gd name="T34" fmla="*/ 5900 w 16016"/>
              <a:gd name="T35" fmla="*/ 6942 h 8976"/>
              <a:gd name="T36" fmla="*/ 5329 w 16016"/>
              <a:gd name="T37" fmla="*/ 6801 h 8976"/>
              <a:gd name="T38" fmla="*/ 4924 w 16016"/>
              <a:gd name="T39" fmla="*/ 6497 h 8976"/>
              <a:gd name="T40" fmla="*/ 4676 w 16016"/>
              <a:gd name="T41" fmla="*/ 6068 h 8976"/>
              <a:gd name="T42" fmla="*/ 4566 w 16016"/>
              <a:gd name="T43" fmla="*/ 5551 h 8976"/>
              <a:gd name="T44" fmla="*/ 4578 w 16016"/>
              <a:gd name="T45" fmla="*/ 3265 h 8976"/>
              <a:gd name="T46" fmla="*/ 4712 w 16016"/>
              <a:gd name="T47" fmla="*/ 2812 h 8976"/>
              <a:gd name="T48" fmla="*/ 4990 w 16016"/>
              <a:gd name="T49" fmla="*/ 2420 h 8976"/>
              <a:gd name="T50" fmla="*/ 5425 w 16016"/>
              <a:gd name="T51" fmla="*/ 2136 h 8976"/>
              <a:gd name="T52" fmla="*/ 6045 w 16016"/>
              <a:gd name="T53" fmla="*/ 2029 h 8976"/>
              <a:gd name="T54" fmla="*/ 6634 w 16016"/>
              <a:gd name="T55" fmla="*/ 2131 h 8976"/>
              <a:gd name="T56" fmla="*/ 7069 w 16016"/>
              <a:gd name="T57" fmla="*/ 2405 h 8976"/>
              <a:gd name="T58" fmla="*/ 7359 w 16016"/>
              <a:gd name="T59" fmla="*/ 2793 h 8976"/>
              <a:gd name="T60" fmla="*/ 7503 w 16016"/>
              <a:gd name="T61" fmla="*/ 3254 h 8976"/>
              <a:gd name="T62" fmla="*/ 11202 w 16016"/>
              <a:gd name="T63" fmla="*/ 5999 h 8976"/>
              <a:gd name="T64" fmla="*/ 11020 w 16016"/>
              <a:gd name="T65" fmla="*/ 6376 h 8976"/>
              <a:gd name="T66" fmla="*/ 10736 w 16016"/>
              <a:gd name="T67" fmla="*/ 6665 h 8976"/>
              <a:gd name="T68" fmla="*/ 10370 w 16016"/>
              <a:gd name="T69" fmla="*/ 6857 h 8976"/>
              <a:gd name="T70" fmla="*/ 9944 w 16016"/>
              <a:gd name="T71" fmla="*/ 6942 h 8976"/>
              <a:gd name="T72" fmla="*/ 9380 w 16016"/>
              <a:gd name="T73" fmla="*/ 6901 h 8976"/>
              <a:gd name="T74" fmla="*/ 8903 w 16016"/>
              <a:gd name="T75" fmla="*/ 6687 h 8976"/>
              <a:gd name="T76" fmla="*/ 8566 w 16016"/>
              <a:gd name="T77" fmla="*/ 6335 h 8976"/>
              <a:gd name="T78" fmla="*/ 8375 w 16016"/>
              <a:gd name="T79" fmla="*/ 5868 h 8976"/>
              <a:gd name="T80" fmla="*/ 8324 w 16016"/>
              <a:gd name="T81" fmla="*/ 3489 h 8976"/>
              <a:gd name="T82" fmla="*/ 8403 w 16016"/>
              <a:gd name="T83" fmla="*/ 3002 h 8976"/>
              <a:gd name="T84" fmla="*/ 8624 w 16016"/>
              <a:gd name="T85" fmla="*/ 2569 h 8976"/>
              <a:gd name="T86" fmla="*/ 8987 w 16016"/>
              <a:gd name="T87" fmla="*/ 2241 h 8976"/>
              <a:gd name="T88" fmla="*/ 9496 w 16016"/>
              <a:gd name="T89" fmla="*/ 2053 h 8976"/>
              <a:gd name="T90" fmla="*/ 10056 w 16016"/>
              <a:gd name="T91" fmla="*/ 2044 h 8976"/>
              <a:gd name="T92" fmla="*/ 10483 w 16016"/>
              <a:gd name="T93" fmla="*/ 2162 h 8976"/>
              <a:gd name="T94" fmla="*/ 10827 w 16016"/>
              <a:gd name="T95" fmla="*/ 2394 h 8976"/>
              <a:gd name="T96" fmla="*/ 11078 w 16016"/>
              <a:gd name="T97" fmla="*/ 2704 h 8976"/>
              <a:gd name="T98" fmla="*/ 11235 w 16016"/>
              <a:gd name="T99" fmla="*/ 3072 h 8976"/>
              <a:gd name="T100" fmla="*/ 10358 w 16016"/>
              <a:gd name="T101" fmla="*/ 3056 h 8976"/>
              <a:gd name="T102" fmla="*/ 10021 w 16016"/>
              <a:gd name="T103" fmla="*/ 2822 h 8976"/>
              <a:gd name="T104" fmla="*/ 9644 w 16016"/>
              <a:gd name="T105" fmla="*/ 2811 h 8976"/>
              <a:gd name="T106" fmla="*/ 9334 w 16016"/>
              <a:gd name="T107" fmla="*/ 2973 h 8976"/>
              <a:gd name="T108" fmla="*/ 9134 w 16016"/>
              <a:gd name="T109" fmla="*/ 3372 h 8976"/>
              <a:gd name="T110" fmla="*/ 9176 w 16016"/>
              <a:gd name="T111" fmla="*/ 5750 h 8976"/>
              <a:gd name="T112" fmla="*/ 9477 w 16016"/>
              <a:gd name="T113" fmla="*/ 6107 h 8976"/>
              <a:gd name="T114" fmla="*/ 9769 w 16016"/>
              <a:gd name="T115" fmla="*/ 6180 h 8976"/>
              <a:gd name="T116" fmla="*/ 10179 w 16016"/>
              <a:gd name="T117" fmla="*/ 6085 h 8976"/>
              <a:gd name="T118" fmla="*/ 10435 w 16016"/>
              <a:gd name="T119" fmla="*/ 5782 h 8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016" h="8976">
                <a:moveTo>
                  <a:pt x="0" y="0"/>
                </a:moveTo>
                <a:lnTo>
                  <a:pt x="16016" y="0"/>
                </a:lnTo>
                <a:lnTo>
                  <a:pt x="16016" y="8976"/>
                </a:lnTo>
                <a:lnTo>
                  <a:pt x="0" y="8976"/>
                </a:lnTo>
                <a:lnTo>
                  <a:pt x="0" y="0"/>
                </a:lnTo>
                <a:close/>
                <a:moveTo>
                  <a:pt x="13459" y="2788"/>
                </a:moveTo>
                <a:lnTo>
                  <a:pt x="13459" y="6905"/>
                </a:lnTo>
                <a:lnTo>
                  <a:pt x="12668" y="6905"/>
                </a:lnTo>
                <a:lnTo>
                  <a:pt x="12668" y="2788"/>
                </a:lnTo>
                <a:lnTo>
                  <a:pt x="11605" y="2788"/>
                </a:lnTo>
                <a:lnTo>
                  <a:pt x="11605" y="2064"/>
                </a:lnTo>
                <a:lnTo>
                  <a:pt x="14531" y="2064"/>
                </a:lnTo>
                <a:lnTo>
                  <a:pt x="14531" y="2788"/>
                </a:lnTo>
                <a:lnTo>
                  <a:pt x="13459" y="2788"/>
                </a:lnTo>
                <a:close/>
                <a:moveTo>
                  <a:pt x="2437" y="2802"/>
                </a:moveTo>
                <a:lnTo>
                  <a:pt x="2437" y="6905"/>
                </a:lnTo>
                <a:lnTo>
                  <a:pt x="1646" y="6905"/>
                </a:lnTo>
                <a:lnTo>
                  <a:pt x="1646" y="2064"/>
                </a:lnTo>
                <a:lnTo>
                  <a:pt x="4307" y="2064"/>
                </a:lnTo>
                <a:lnTo>
                  <a:pt x="4307" y="2802"/>
                </a:lnTo>
                <a:lnTo>
                  <a:pt x="2437" y="2802"/>
                </a:lnTo>
                <a:close/>
                <a:moveTo>
                  <a:pt x="6719" y="3512"/>
                </a:moveTo>
                <a:lnTo>
                  <a:pt x="6719" y="3489"/>
                </a:lnTo>
                <a:lnTo>
                  <a:pt x="6717" y="3465"/>
                </a:lnTo>
                <a:lnTo>
                  <a:pt x="6715" y="3440"/>
                </a:lnTo>
                <a:lnTo>
                  <a:pt x="6712" y="3414"/>
                </a:lnTo>
                <a:lnTo>
                  <a:pt x="6707" y="3387"/>
                </a:lnTo>
                <a:lnTo>
                  <a:pt x="6702" y="3359"/>
                </a:lnTo>
                <a:lnTo>
                  <a:pt x="6696" y="3330"/>
                </a:lnTo>
                <a:lnTo>
                  <a:pt x="6688" y="3301"/>
                </a:lnTo>
                <a:lnTo>
                  <a:pt x="6680" y="3269"/>
                </a:lnTo>
                <a:lnTo>
                  <a:pt x="6670" y="3239"/>
                </a:lnTo>
                <a:lnTo>
                  <a:pt x="6659" y="3210"/>
                </a:lnTo>
                <a:lnTo>
                  <a:pt x="6646" y="3180"/>
                </a:lnTo>
                <a:lnTo>
                  <a:pt x="6632" y="3151"/>
                </a:lnTo>
                <a:lnTo>
                  <a:pt x="6616" y="3122"/>
                </a:lnTo>
                <a:lnTo>
                  <a:pt x="6599" y="3094"/>
                </a:lnTo>
                <a:lnTo>
                  <a:pt x="6581" y="3066"/>
                </a:lnTo>
                <a:lnTo>
                  <a:pt x="6561" y="3038"/>
                </a:lnTo>
                <a:lnTo>
                  <a:pt x="6539" y="3012"/>
                </a:lnTo>
                <a:lnTo>
                  <a:pt x="6516" y="2987"/>
                </a:lnTo>
                <a:lnTo>
                  <a:pt x="6490" y="2962"/>
                </a:lnTo>
                <a:lnTo>
                  <a:pt x="6464" y="2939"/>
                </a:lnTo>
                <a:lnTo>
                  <a:pt x="6436" y="2917"/>
                </a:lnTo>
                <a:lnTo>
                  <a:pt x="6406" y="2895"/>
                </a:lnTo>
                <a:lnTo>
                  <a:pt x="6375" y="2875"/>
                </a:lnTo>
                <a:lnTo>
                  <a:pt x="6358" y="2865"/>
                </a:lnTo>
                <a:lnTo>
                  <a:pt x="6341" y="2856"/>
                </a:lnTo>
                <a:lnTo>
                  <a:pt x="6324" y="2848"/>
                </a:lnTo>
                <a:lnTo>
                  <a:pt x="6306" y="2840"/>
                </a:lnTo>
                <a:lnTo>
                  <a:pt x="6287" y="2833"/>
                </a:lnTo>
                <a:lnTo>
                  <a:pt x="6268" y="2826"/>
                </a:lnTo>
                <a:lnTo>
                  <a:pt x="6248" y="2820"/>
                </a:lnTo>
                <a:lnTo>
                  <a:pt x="6228" y="2815"/>
                </a:lnTo>
                <a:lnTo>
                  <a:pt x="6207" y="2810"/>
                </a:lnTo>
                <a:lnTo>
                  <a:pt x="6186" y="2806"/>
                </a:lnTo>
                <a:lnTo>
                  <a:pt x="6164" y="2803"/>
                </a:lnTo>
                <a:lnTo>
                  <a:pt x="6141" y="2800"/>
                </a:lnTo>
                <a:lnTo>
                  <a:pt x="6118" y="2798"/>
                </a:lnTo>
                <a:lnTo>
                  <a:pt x="6094" y="2796"/>
                </a:lnTo>
                <a:lnTo>
                  <a:pt x="6070" y="2795"/>
                </a:lnTo>
                <a:lnTo>
                  <a:pt x="6045" y="2795"/>
                </a:lnTo>
                <a:lnTo>
                  <a:pt x="6020" y="2795"/>
                </a:lnTo>
                <a:lnTo>
                  <a:pt x="5996" y="2796"/>
                </a:lnTo>
                <a:lnTo>
                  <a:pt x="5972" y="2797"/>
                </a:lnTo>
                <a:lnTo>
                  <a:pt x="5948" y="2799"/>
                </a:lnTo>
                <a:lnTo>
                  <a:pt x="5926" y="2802"/>
                </a:lnTo>
                <a:lnTo>
                  <a:pt x="5903" y="2805"/>
                </a:lnTo>
                <a:lnTo>
                  <a:pt x="5881" y="2809"/>
                </a:lnTo>
                <a:lnTo>
                  <a:pt x="5860" y="2813"/>
                </a:lnTo>
                <a:lnTo>
                  <a:pt x="5839" y="2818"/>
                </a:lnTo>
                <a:lnTo>
                  <a:pt x="5819" y="2823"/>
                </a:lnTo>
                <a:lnTo>
                  <a:pt x="5799" y="2829"/>
                </a:lnTo>
                <a:lnTo>
                  <a:pt x="5780" y="2836"/>
                </a:lnTo>
                <a:lnTo>
                  <a:pt x="5761" y="2843"/>
                </a:lnTo>
                <a:lnTo>
                  <a:pt x="5743" y="2851"/>
                </a:lnTo>
                <a:lnTo>
                  <a:pt x="5725" y="2859"/>
                </a:lnTo>
                <a:lnTo>
                  <a:pt x="5708" y="2868"/>
                </a:lnTo>
                <a:lnTo>
                  <a:pt x="5675" y="2887"/>
                </a:lnTo>
                <a:lnTo>
                  <a:pt x="5644" y="2906"/>
                </a:lnTo>
                <a:lnTo>
                  <a:pt x="5615" y="2927"/>
                </a:lnTo>
                <a:lnTo>
                  <a:pt x="5587" y="2949"/>
                </a:lnTo>
                <a:lnTo>
                  <a:pt x="5561" y="2973"/>
                </a:lnTo>
                <a:lnTo>
                  <a:pt x="5536" y="2997"/>
                </a:lnTo>
                <a:lnTo>
                  <a:pt x="5525" y="3009"/>
                </a:lnTo>
                <a:lnTo>
                  <a:pt x="5514" y="3022"/>
                </a:lnTo>
                <a:lnTo>
                  <a:pt x="5502" y="3035"/>
                </a:lnTo>
                <a:lnTo>
                  <a:pt x="5492" y="3048"/>
                </a:lnTo>
                <a:lnTo>
                  <a:pt x="5473" y="3076"/>
                </a:lnTo>
                <a:lnTo>
                  <a:pt x="5455" y="3104"/>
                </a:lnTo>
                <a:lnTo>
                  <a:pt x="5438" y="3132"/>
                </a:lnTo>
                <a:lnTo>
                  <a:pt x="5423" y="3161"/>
                </a:lnTo>
                <a:lnTo>
                  <a:pt x="5410" y="3191"/>
                </a:lnTo>
                <a:lnTo>
                  <a:pt x="5398" y="3221"/>
                </a:lnTo>
                <a:lnTo>
                  <a:pt x="5387" y="3251"/>
                </a:lnTo>
                <a:lnTo>
                  <a:pt x="5378" y="3282"/>
                </a:lnTo>
                <a:lnTo>
                  <a:pt x="5369" y="3314"/>
                </a:lnTo>
                <a:lnTo>
                  <a:pt x="5362" y="3345"/>
                </a:lnTo>
                <a:lnTo>
                  <a:pt x="5356" y="3375"/>
                </a:lnTo>
                <a:lnTo>
                  <a:pt x="5351" y="3405"/>
                </a:lnTo>
                <a:lnTo>
                  <a:pt x="5348" y="3434"/>
                </a:lnTo>
                <a:lnTo>
                  <a:pt x="5345" y="3463"/>
                </a:lnTo>
                <a:lnTo>
                  <a:pt x="5343" y="3491"/>
                </a:lnTo>
                <a:lnTo>
                  <a:pt x="5343" y="3519"/>
                </a:lnTo>
                <a:lnTo>
                  <a:pt x="5350" y="5374"/>
                </a:lnTo>
                <a:lnTo>
                  <a:pt x="5350" y="5417"/>
                </a:lnTo>
                <a:lnTo>
                  <a:pt x="5352" y="5459"/>
                </a:lnTo>
                <a:lnTo>
                  <a:pt x="5355" y="5500"/>
                </a:lnTo>
                <a:lnTo>
                  <a:pt x="5360" y="5540"/>
                </a:lnTo>
                <a:lnTo>
                  <a:pt x="5365" y="5580"/>
                </a:lnTo>
                <a:lnTo>
                  <a:pt x="5372" y="5618"/>
                </a:lnTo>
                <a:lnTo>
                  <a:pt x="5380" y="5656"/>
                </a:lnTo>
                <a:lnTo>
                  <a:pt x="5390" y="5694"/>
                </a:lnTo>
                <a:lnTo>
                  <a:pt x="5400" y="5730"/>
                </a:lnTo>
                <a:lnTo>
                  <a:pt x="5412" y="5765"/>
                </a:lnTo>
                <a:lnTo>
                  <a:pt x="5425" y="5800"/>
                </a:lnTo>
                <a:lnTo>
                  <a:pt x="5440" y="5833"/>
                </a:lnTo>
                <a:lnTo>
                  <a:pt x="5455" y="5866"/>
                </a:lnTo>
                <a:lnTo>
                  <a:pt x="5472" y="5898"/>
                </a:lnTo>
                <a:lnTo>
                  <a:pt x="5490" y="5929"/>
                </a:lnTo>
                <a:lnTo>
                  <a:pt x="5510" y="5959"/>
                </a:lnTo>
                <a:lnTo>
                  <a:pt x="5521" y="5974"/>
                </a:lnTo>
                <a:lnTo>
                  <a:pt x="5531" y="5988"/>
                </a:lnTo>
                <a:lnTo>
                  <a:pt x="5542" y="6001"/>
                </a:lnTo>
                <a:lnTo>
                  <a:pt x="5554" y="6014"/>
                </a:lnTo>
                <a:lnTo>
                  <a:pt x="5566" y="6027"/>
                </a:lnTo>
                <a:lnTo>
                  <a:pt x="5578" y="6039"/>
                </a:lnTo>
                <a:lnTo>
                  <a:pt x="5591" y="6051"/>
                </a:lnTo>
                <a:lnTo>
                  <a:pt x="5604" y="6062"/>
                </a:lnTo>
                <a:lnTo>
                  <a:pt x="5618" y="6073"/>
                </a:lnTo>
                <a:lnTo>
                  <a:pt x="5632" y="6084"/>
                </a:lnTo>
                <a:lnTo>
                  <a:pt x="5646" y="6093"/>
                </a:lnTo>
                <a:lnTo>
                  <a:pt x="5661" y="6103"/>
                </a:lnTo>
                <a:lnTo>
                  <a:pt x="5677" y="6112"/>
                </a:lnTo>
                <a:lnTo>
                  <a:pt x="5693" y="6120"/>
                </a:lnTo>
                <a:lnTo>
                  <a:pt x="5709" y="6128"/>
                </a:lnTo>
                <a:lnTo>
                  <a:pt x="5726" y="6136"/>
                </a:lnTo>
                <a:lnTo>
                  <a:pt x="5743" y="6143"/>
                </a:lnTo>
                <a:lnTo>
                  <a:pt x="5760" y="6150"/>
                </a:lnTo>
                <a:lnTo>
                  <a:pt x="5778" y="6156"/>
                </a:lnTo>
                <a:lnTo>
                  <a:pt x="5797" y="6162"/>
                </a:lnTo>
                <a:lnTo>
                  <a:pt x="5816" y="6167"/>
                </a:lnTo>
                <a:lnTo>
                  <a:pt x="5835" y="6172"/>
                </a:lnTo>
                <a:lnTo>
                  <a:pt x="5855" y="6176"/>
                </a:lnTo>
                <a:lnTo>
                  <a:pt x="5875" y="6180"/>
                </a:lnTo>
                <a:lnTo>
                  <a:pt x="5895" y="6184"/>
                </a:lnTo>
                <a:lnTo>
                  <a:pt x="5917" y="6187"/>
                </a:lnTo>
                <a:lnTo>
                  <a:pt x="5938" y="6189"/>
                </a:lnTo>
                <a:lnTo>
                  <a:pt x="5960" y="6191"/>
                </a:lnTo>
                <a:lnTo>
                  <a:pt x="6005" y="6194"/>
                </a:lnTo>
                <a:lnTo>
                  <a:pt x="6052" y="6195"/>
                </a:lnTo>
                <a:lnTo>
                  <a:pt x="6085" y="6194"/>
                </a:lnTo>
                <a:lnTo>
                  <a:pt x="6118" y="6192"/>
                </a:lnTo>
                <a:lnTo>
                  <a:pt x="6151" y="6189"/>
                </a:lnTo>
                <a:lnTo>
                  <a:pt x="6183" y="6184"/>
                </a:lnTo>
                <a:lnTo>
                  <a:pt x="6214" y="6177"/>
                </a:lnTo>
                <a:lnTo>
                  <a:pt x="6245" y="6169"/>
                </a:lnTo>
                <a:lnTo>
                  <a:pt x="6275" y="6160"/>
                </a:lnTo>
                <a:lnTo>
                  <a:pt x="6304" y="6149"/>
                </a:lnTo>
                <a:lnTo>
                  <a:pt x="6334" y="6137"/>
                </a:lnTo>
                <a:lnTo>
                  <a:pt x="6362" y="6123"/>
                </a:lnTo>
                <a:lnTo>
                  <a:pt x="6390" y="6108"/>
                </a:lnTo>
                <a:lnTo>
                  <a:pt x="6417" y="6092"/>
                </a:lnTo>
                <a:lnTo>
                  <a:pt x="6444" y="6074"/>
                </a:lnTo>
                <a:lnTo>
                  <a:pt x="6470" y="6054"/>
                </a:lnTo>
                <a:lnTo>
                  <a:pt x="6496" y="6033"/>
                </a:lnTo>
                <a:lnTo>
                  <a:pt x="6522" y="6011"/>
                </a:lnTo>
                <a:lnTo>
                  <a:pt x="6546" y="5987"/>
                </a:lnTo>
                <a:lnTo>
                  <a:pt x="6568" y="5963"/>
                </a:lnTo>
                <a:lnTo>
                  <a:pt x="6589" y="5937"/>
                </a:lnTo>
                <a:lnTo>
                  <a:pt x="6608" y="5910"/>
                </a:lnTo>
                <a:lnTo>
                  <a:pt x="6626" y="5882"/>
                </a:lnTo>
                <a:lnTo>
                  <a:pt x="6642" y="5853"/>
                </a:lnTo>
                <a:lnTo>
                  <a:pt x="6657" y="5823"/>
                </a:lnTo>
                <a:lnTo>
                  <a:pt x="6670" y="5792"/>
                </a:lnTo>
                <a:lnTo>
                  <a:pt x="6682" y="5760"/>
                </a:lnTo>
                <a:lnTo>
                  <a:pt x="6692" y="5727"/>
                </a:lnTo>
                <a:lnTo>
                  <a:pt x="6700" y="5693"/>
                </a:lnTo>
                <a:lnTo>
                  <a:pt x="6707" y="5657"/>
                </a:lnTo>
                <a:lnTo>
                  <a:pt x="6712" y="5621"/>
                </a:lnTo>
                <a:lnTo>
                  <a:pt x="6716" y="5583"/>
                </a:lnTo>
                <a:lnTo>
                  <a:pt x="6719" y="5545"/>
                </a:lnTo>
                <a:lnTo>
                  <a:pt x="6719" y="5506"/>
                </a:lnTo>
                <a:lnTo>
                  <a:pt x="6719" y="3512"/>
                </a:lnTo>
                <a:close/>
                <a:moveTo>
                  <a:pt x="7526" y="5437"/>
                </a:moveTo>
                <a:lnTo>
                  <a:pt x="7526" y="5480"/>
                </a:lnTo>
                <a:lnTo>
                  <a:pt x="7524" y="5523"/>
                </a:lnTo>
                <a:lnTo>
                  <a:pt x="7522" y="5565"/>
                </a:lnTo>
                <a:lnTo>
                  <a:pt x="7519" y="5606"/>
                </a:lnTo>
                <a:lnTo>
                  <a:pt x="7515" y="5647"/>
                </a:lnTo>
                <a:lnTo>
                  <a:pt x="7511" y="5689"/>
                </a:lnTo>
                <a:lnTo>
                  <a:pt x="7504" y="5729"/>
                </a:lnTo>
                <a:lnTo>
                  <a:pt x="7498" y="5768"/>
                </a:lnTo>
                <a:lnTo>
                  <a:pt x="7491" y="5807"/>
                </a:lnTo>
                <a:lnTo>
                  <a:pt x="7483" y="5845"/>
                </a:lnTo>
                <a:lnTo>
                  <a:pt x="7474" y="5883"/>
                </a:lnTo>
                <a:lnTo>
                  <a:pt x="7464" y="5920"/>
                </a:lnTo>
                <a:lnTo>
                  <a:pt x="7454" y="5957"/>
                </a:lnTo>
                <a:lnTo>
                  <a:pt x="7443" y="5993"/>
                </a:lnTo>
                <a:lnTo>
                  <a:pt x="7430" y="6028"/>
                </a:lnTo>
                <a:lnTo>
                  <a:pt x="7417" y="6063"/>
                </a:lnTo>
                <a:lnTo>
                  <a:pt x="7403" y="6098"/>
                </a:lnTo>
                <a:lnTo>
                  <a:pt x="7389" y="6131"/>
                </a:lnTo>
                <a:lnTo>
                  <a:pt x="7374" y="6165"/>
                </a:lnTo>
                <a:lnTo>
                  <a:pt x="7358" y="6197"/>
                </a:lnTo>
                <a:lnTo>
                  <a:pt x="7341" y="6229"/>
                </a:lnTo>
                <a:lnTo>
                  <a:pt x="7324" y="6260"/>
                </a:lnTo>
                <a:lnTo>
                  <a:pt x="7306" y="6292"/>
                </a:lnTo>
                <a:lnTo>
                  <a:pt x="7287" y="6322"/>
                </a:lnTo>
                <a:lnTo>
                  <a:pt x="7268" y="6351"/>
                </a:lnTo>
                <a:lnTo>
                  <a:pt x="7247" y="6380"/>
                </a:lnTo>
                <a:lnTo>
                  <a:pt x="7227" y="6408"/>
                </a:lnTo>
                <a:lnTo>
                  <a:pt x="7205" y="6436"/>
                </a:lnTo>
                <a:lnTo>
                  <a:pt x="7183" y="6463"/>
                </a:lnTo>
                <a:lnTo>
                  <a:pt x="7160" y="6489"/>
                </a:lnTo>
                <a:lnTo>
                  <a:pt x="7136" y="6515"/>
                </a:lnTo>
                <a:lnTo>
                  <a:pt x="7112" y="6540"/>
                </a:lnTo>
                <a:lnTo>
                  <a:pt x="7087" y="6564"/>
                </a:lnTo>
                <a:lnTo>
                  <a:pt x="7061" y="6588"/>
                </a:lnTo>
                <a:lnTo>
                  <a:pt x="7035" y="6611"/>
                </a:lnTo>
                <a:lnTo>
                  <a:pt x="7008" y="6633"/>
                </a:lnTo>
                <a:lnTo>
                  <a:pt x="6981" y="6654"/>
                </a:lnTo>
                <a:lnTo>
                  <a:pt x="6953" y="6675"/>
                </a:lnTo>
                <a:lnTo>
                  <a:pt x="6925" y="6695"/>
                </a:lnTo>
                <a:lnTo>
                  <a:pt x="6896" y="6714"/>
                </a:lnTo>
                <a:lnTo>
                  <a:pt x="6866" y="6733"/>
                </a:lnTo>
                <a:lnTo>
                  <a:pt x="6836" y="6751"/>
                </a:lnTo>
                <a:lnTo>
                  <a:pt x="6805" y="6768"/>
                </a:lnTo>
                <a:lnTo>
                  <a:pt x="6774" y="6784"/>
                </a:lnTo>
                <a:lnTo>
                  <a:pt x="6742" y="6799"/>
                </a:lnTo>
                <a:lnTo>
                  <a:pt x="6710" y="6814"/>
                </a:lnTo>
                <a:lnTo>
                  <a:pt x="6677" y="6828"/>
                </a:lnTo>
                <a:lnTo>
                  <a:pt x="6643" y="6842"/>
                </a:lnTo>
                <a:lnTo>
                  <a:pt x="6609" y="6854"/>
                </a:lnTo>
                <a:lnTo>
                  <a:pt x="6575" y="6866"/>
                </a:lnTo>
                <a:lnTo>
                  <a:pt x="6540" y="6877"/>
                </a:lnTo>
                <a:lnTo>
                  <a:pt x="6503" y="6888"/>
                </a:lnTo>
                <a:lnTo>
                  <a:pt x="6467" y="6898"/>
                </a:lnTo>
                <a:lnTo>
                  <a:pt x="6431" y="6906"/>
                </a:lnTo>
                <a:lnTo>
                  <a:pt x="6395" y="6914"/>
                </a:lnTo>
                <a:lnTo>
                  <a:pt x="6357" y="6921"/>
                </a:lnTo>
                <a:lnTo>
                  <a:pt x="6320" y="6927"/>
                </a:lnTo>
                <a:lnTo>
                  <a:pt x="6282" y="6932"/>
                </a:lnTo>
                <a:lnTo>
                  <a:pt x="6244" y="6937"/>
                </a:lnTo>
                <a:lnTo>
                  <a:pt x="6205" y="6940"/>
                </a:lnTo>
                <a:lnTo>
                  <a:pt x="6165" y="6943"/>
                </a:lnTo>
                <a:lnTo>
                  <a:pt x="6126" y="6945"/>
                </a:lnTo>
                <a:lnTo>
                  <a:pt x="6086" y="6946"/>
                </a:lnTo>
                <a:lnTo>
                  <a:pt x="6045" y="6947"/>
                </a:lnTo>
                <a:lnTo>
                  <a:pt x="5996" y="6946"/>
                </a:lnTo>
                <a:lnTo>
                  <a:pt x="5948" y="6945"/>
                </a:lnTo>
                <a:lnTo>
                  <a:pt x="5900" y="6942"/>
                </a:lnTo>
                <a:lnTo>
                  <a:pt x="5854" y="6939"/>
                </a:lnTo>
                <a:lnTo>
                  <a:pt x="5808" y="6934"/>
                </a:lnTo>
                <a:lnTo>
                  <a:pt x="5764" y="6929"/>
                </a:lnTo>
                <a:lnTo>
                  <a:pt x="5720" y="6922"/>
                </a:lnTo>
                <a:lnTo>
                  <a:pt x="5677" y="6915"/>
                </a:lnTo>
                <a:lnTo>
                  <a:pt x="5635" y="6906"/>
                </a:lnTo>
                <a:lnTo>
                  <a:pt x="5594" y="6897"/>
                </a:lnTo>
                <a:lnTo>
                  <a:pt x="5553" y="6886"/>
                </a:lnTo>
                <a:lnTo>
                  <a:pt x="5514" y="6874"/>
                </a:lnTo>
                <a:lnTo>
                  <a:pt x="5474" y="6861"/>
                </a:lnTo>
                <a:lnTo>
                  <a:pt x="5437" y="6848"/>
                </a:lnTo>
                <a:lnTo>
                  <a:pt x="5400" y="6833"/>
                </a:lnTo>
                <a:lnTo>
                  <a:pt x="5364" y="6818"/>
                </a:lnTo>
                <a:lnTo>
                  <a:pt x="5329" y="6801"/>
                </a:lnTo>
                <a:lnTo>
                  <a:pt x="5294" y="6784"/>
                </a:lnTo>
                <a:lnTo>
                  <a:pt x="5261" y="6766"/>
                </a:lnTo>
                <a:lnTo>
                  <a:pt x="5228" y="6748"/>
                </a:lnTo>
                <a:lnTo>
                  <a:pt x="5196" y="6729"/>
                </a:lnTo>
                <a:lnTo>
                  <a:pt x="5165" y="6709"/>
                </a:lnTo>
                <a:lnTo>
                  <a:pt x="5135" y="6688"/>
                </a:lnTo>
                <a:lnTo>
                  <a:pt x="5106" y="6667"/>
                </a:lnTo>
                <a:lnTo>
                  <a:pt x="5077" y="6644"/>
                </a:lnTo>
                <a:lnTo>
                  <a:pt x="5050" y="6622"/>
                </a:lnTo>
                <a:lnTo>
                  <a:pt x="5023" y="6598"/>
                </a:lnTo>
                <a:lnTo>
                  <a:pt x="4997" y="6574"/>
                </a:lnTo>
                <a:lnTo>
                  <a:pt x="4972" y="6549"/>
                </a:lnTo>
                <a:lnTo>
                  <a:pt x="4948" y="6524"/>
                </a:lnTo>
                <a:lnTo>
                  <a:pt x="4924" y="6497"/>
                </a:lnTo>
                <a:lnTo>
                  <a:pt x="4902" y="6470"/>
                </a:lnTo>
                <a:lnTo>
                  <a:pt x="4880" y="6443"/>
                </a:lnTo>
                <a:lnTo>
                  <a:pt x="4859" y="6415"/>
                </a:lnTo>
                <a:lnTo>
                  <a:pt x="4839" y="6386"/>
                </a:lnTo>
                <a:lnTo>
                  <a:pt x="4819" y="6357"/>
                </a:lnTo>
                <a:lnTo>
                  <a:pt x="4800" y="6327"/>
                </a:lnTo>
                <a:lnTo>
                  <a:pt x="4782" y="6297"/>
                </a:lnTo>
                <a:lnTo>
                  <a:pt x="4765" y="6265"/>
                </a:lnTo>
                <a:lnTo>
                  <a:pt x="4748" y="6233"/>
                </a:lnTo>
                <a:lnTo>
                  <a:pt x="4732" y="6201"/>
                </a:lnTo>
                <a:lnTo>
                  <a:pt x="4717" y="6169"/>
                </a:lnTo>
                <a:lnTo>
                  <a:pt x="4703" y="6136"/>
                </a:lnTo>
                <a:lnTo>
                  <a:pt x="4689" y="6102"/>
                </a:lnTo>
                <a:lnTo>
                  <a:pt x="4676" y="6068"/>
                </a:lnTo>
                <a:lnTo>
                  <a:pt x="4664" y="6033"/>
                </a:lnTo>
                <a:lnTo>
                  <a:pt x="4652" y="5998"/>
                </a:lnTo>
                <a:lnTo>
                  <a:pt x="4641" y="5962"/>
                </a:lnTo>
                <a:lnTo>
                  <a:pt x="4631" y="5926"/>
                </a:lnTo>
                <a:lnTo>
                  <a:pt x="4622" y="5890"/>
                </a:lnTo>
                <a:lnTo>
                  <a:pt x="4613" y="5853"/>
                </a:lnTo>
                <a:lnTo>
                  <a:pt x="4605" y="5816"/>
                </a:lnTo>
                <a:lnTo>
                  <a:pt x="4598" y="5779"/>
                </a:lnTo>
                <a:lnTo>
                  <a:pt x="4591" y="5742"/>
                </a:lnTo>
                <a:lnTo>
                  <a:pt x="4585" y="5704"/>
                </a:lnTo>
                <a:lnTo>
                  <a:pt x="4579" y="5666"/>
                </a:lnTo>
                <a:lnTo>
                  <a:pt x="4574" y="5628"/>
                </a:lnTo>
                <a:lnTo>
                  <a:pt x="4570" y="5589"/>
                </a:lnTo>
                <a:lnTo>
                  <a:pt x="4566" y="5551"/>
                </a:lnTo>
                <a:lnTo>
                  <a:pt x="4563" y="5512"/>
                </a:lnTo>
                <a:lnTo>
                  <a:pt x="4561" y="5473"/>
                </a:lnTo>
                <a:lnTo>
                  <a:pt x="4559" y="5433"/>
                </a:lnTo>
                <a:lnTo>
                  <a:pt x="4558" y="5394"/>
                </a:lnTo>
                <a:lnTo>
                  <a:pt x="4558" y="5354"/>
                </a:lnTo>
                <a:lnTo>
                  <a:pt x="4558" y="3525"/>
                </a:lnTo>
                <a:lnTo>
                  <a:pt x="4558" y="3493"/>
                </a:lnTo>
                <a:lnTo>
                  <a:pt x="4559" y="3461"/>
                </a:lnTo>
                <a:lnTo>
                  <a:pt x="4561" y="3428"/>
                </a:lnTo>
                <a:lnTo>
                  <a:pt x="4563" y="3396"/>
                </a:lnTo>
                <a:lnTo>
                  <a:pt x="4566" y="3364"/>
                </a:lnTo>
                <a:lnTo>
                  <a:pt x="4569" y="3331"/>
                </a:lnTo>
                <a:lnTo>
                  <a:pt x="4573" y="3299"/>
                </a:lnTo>
                <a:lnTo>
                  <a:pt x="4578" y="3265"/>
                </a:lnTo>
                <a:lnTo>
                  <a:pt x="4583" y="3233"/>
                </a:lnTo>
                <a:lnTo>
                  <a:pt x="4589" y="3200"/>
                </a:lnTo>
                <a:lnTo>
                  <a:pt x="4596" y="3167"/>
                </a:lnTo>
                <a:lnTo>
                  <a:pt x="4603" y="3135"/>
                </a:lnTo>
                <a:lnTo>
                  <a:pt x="4611" y="3102"/>
                </a:lnTo>
                <a:lnTo>
                  <a:pt x="4619" y="3069"/>
                </a:lnTo>
                <a:lnTo>
                  <a:pt x="4628" y="3036"/>
                </a:lnTo>
                <a:lnTo>
                  <a:pt x="4638" y="3003"/>
                </a:lnTo>
                <a:lnTo>
                  <a:pt x="4648" y="2970"/>
                </a:lnTo>
                <a:lnTo>
                  <a:pt x="4659" y="2938"/>
                </a:lnTo>
                <a:lnTo>
                  <a:pt x="4671" y="2906"/>
                </a:lnTo>
                <a:lnTo>
                  <a:pt x="4684" y="2874"/>
                </a:lnTo>
                <a:lnTo>
                  <a:pt x="4697" y="2843"/>
                </a:lnTo>
                <a:lnTo>
                  <a:pt x="4712" y="2812"/>
                </a:lnTo>
                <a:lnTo>
                  <a:pt x="4727" y="2782"/>
                </a:lnTo>
                <a:lnTo>
                  <a:pt x="4742" y="2752"/>
                </a:lnTo>
                <a:lnTo>
                  <a:pt x="4759" y="2722"/>
                </a:lnTo>
                <a:lnTo>
                  <a:pt x="4776" y="2691"/>
                </a:lnTo>
                <a:lnTo>
                  <a:pt x="4794" y="2662"/>
                </a:lnTo>
                <a:lnTo>
                  <a:pt x="4812" y="2634"/>
                </a:lnTo>
                <a:lnTo>
                  <a:pt x="4832" y="2606"/>
                </a:lnTo>
                <a:lnTo>
                  <a:pt x="4852" y="2578"/>
                </a:lnTo>
                <a:lnTo>
                  <a:pt x="4873" y="2550"/>
                </a:lnTo>
                <a:lnTo>
                  <a:pt x="4895" y="2523"/>
                </a:lnTo>
                <a:lnTo>
                  <a:pt x="4917" y="2497"/>
                </a:lnTo>
                <a:lnTo>
                  <a:pt x="4941" y="2470"/>
                </a:lnTo>
                <a:lnTo>
                  <a:pt x="4965" y="2445"/>
                </a:lnTo>
                <a:lnTo>
                  <a:pt x="4990" y="2420"/>
                </a:lnTo>
                <a:lnTo>
                  <a:pt x="5016" y="2396"/>
                </a:lnTo>
                <a:lnTo>
                  <a:pt x="5042" y="2372"/>
                </a:lnTo>
                <a:lnTo>
                  <a:pt x="5070" y="2349"/>
                </a:lnTo>
                <a:lnTo>
                  <a:pt x="5098" y="2327"/>
                </a:lnTo>
                <a:lnTo>
                  <a:pt x="5127" y="2305"/>
                </a:lnTo>
                <a:lnTo>
                  <a:pt x="5157" y="2284"/>
                </a:lnTo>
                <a:lnTo>
                  <a:pt x="5188" y="2263"/>
                </a:lnTo>
                <a:lnTo>
                  <a:pt x="5219" y="2243"/>
                </a:lnTo>
                <a:lnTo>
                  <a:pt x="5251" y="2224"/>
                </a:lnTo>
                <a:lnTo>
                  <a:pt x="5284" y="2205"/>
                </a:lnTo>
                <a:lnTo>
                  <a:pt x="5318" y="2187"/>
                </a:lnTo>
                <a:lnTo>
                  <a:pt x="5353" y="2169"/>
                </a:lnTo>
                <a:lnTo>
                  <a:pt x="5389" y="2152"/>
                </a:lnTo>
                <a:lnTo>
                  <a:pt x="5425" y="2136"/>
                </a:lnTo>
                <a:lnTo>
                  <a:pt x="5463" y="2122"/>
                </a:lnTo>
                <a:lnTo>
                  <a:pt x="5502" y="2108"/>
                </a:lnTo>
                <a:lnTo>
                  <a:pt x="5542" y="2096"/>
                </a:lnTo>
                <a:lnTo>
                  <a:pt x="5583" y="2083"/>
                </a:lnTo>
                <a:lnTo>
                  <a:pt x="5625" y="2073"/>
                </a:lnTo>
                <a:lnTo>
                  <a:pt x="5667" y="2064"/>
                </a:lnTo>
                <a:lnTo>
                  <a:pt x="5711" y="2056"/>
                </a:lnTo>
                <a:lnTo>
                  <a:pt x="5756" y="2049"/>
                </a:lnTo>
                <a:lnTo>
                  <a:pt x="5802" y="2043"/>
                </a:lnTo>
                <a:lnTo>
                  <a:pt x="5848" y="2038"/>
                </a:lnTo>
                <a:lnTo>
                  <a:pt x="5896" y="2034"/>
                </a:lnTo>
                <a:lnTo>
                  <a:pt x="5945" y="2031"/>
                </a:lnTo>
                <a:lnTo>
                  <a:pt x="5994" y="2030"/>
                </a:lnTo>
                <a:lnTo>
                  <a:pt x="6045" y="2029"/>
                </a:lnTo>
                <a:lnTo>
                  <a:pt x="6092" y="2029"/>
                </a:lnTo>
                <a:lnTo>
                  <a:pt x="6139" y="2031"/>
                </a:lnTo>
                <a:lnTo>
                  <a:pt x="6184" y="2034"/>
                </a:lnTo>
                <a:lnTo>
                  <a:pt x="6229" y="2037"/>
                </a:lnTo>
                <a:lnTo>
                  <a:pt x="6273" y="2042"/>
                </a:lnTo>
                <a:lnTo>
                  <a:pt x="6317" y="2048"/>
                </a:lnTo>
                <a:lnTo>
                  <a:pt x="6359" y="2054"/>
                </a:lnTo>
                <a:lnTo>
                  <a:pt x="6401" y="2062"/>
                </a:lnTo>
                <a:lnTo>
                  <a:pt x="6442" y="2071"/>
                </a:lnTo>
                <a:lnTo>
                  <a:pt x="6482" y="2081"/>
                </a:lnTo>
                <a:lnTo>
                  <a:pt x="6522" y="2091"/>
                </a:lnTo>
                <a:lnTo>
                  <a:pt x="6560" y="2104"/>
                </a:lnTo>
                <a:lnTo>
                  <a:pt x="6598" y="2117"/>
                </a:lnTo>
                <a:lnTo>
                  <a:pt x="6634" y="2131"/>
                </a:lnTo>
                <a:lnTo>
                  <a:pt x="6670" y="2146"/>
                </a:lnTo>
                <a:lnTo>
                  <a:pt x="6706" y="2162"/>
                </a:lnTo>
                <a:lnTo>
                  <a:pt x="6740" y="2179"/>
                </a:lnTo>
                <a:lnTo>
                  <a:pt x="6774" y="2196"/>
                </a:lnTo>
                <a:lnTo>
                  <a:pt x="6806" y="2214"/>
                </a:lnTo>
                <a:lnTo>
                  <a:pt x="6839" y="2233"/>
                </a:lnTo>
                <a:lnTo>
                  <a:pt x="6870" y="2252"/>
                </a:lnTo>
                <a:lnTo>
                  <a:pt x="6901" y="2272"/>
                </a:lnTo>
                <a:lnTo>
                  <a:pt x="6931" y="2293"/>
                </a:lnTo>
                <a:lnTo>
                  <a:pt x="6960" y="2314"/>
                </a:lnTo>
                <a:lnTo>
                  <a:pt x="6988" y="2336"/>
                </a:lnTo>
                <a:lnTo>
                  <a:pt x="7016" y="2358"/>
                </a:lnTo>
                <a:lnTo>
                  <a:pt x="7043" y="2381"/>
                </a:lnTo>
                <a:lnTo>
                  <a:pt x="7069" y="2405"/>
                </a:lnTo>
                <a:lnTo>
                  <a:pt x="7095" y="2429"/>
                </a:lnTo>
                <a:lnTo>
                  <a:pt x="7120" y="2454"/>
                </a:lnTo>
                <a:lnTo>
                  <a:pt x="7144" y="2480"/>
                </a:lnTo>
                <a:lnTo>
                  <a:pt x="7167" y="2506"/>
                </a:lnTo>
                <a:lnTo>
                  <a:pt x="7190" y="2532"/>
                </a:lnTo>
                <a:lnTo>
                  <a:pt x="7212" y="2560"/>
                </a:lnTo>
                <a:lnTo>
                  <a:pt x="7233" y="2587"/>
                </a:lnTo>
                <a:lnTo>
                  <a:pt x="7253" y="2615"/>
                </a:lnTo>
                <a:lnTo>
                  <a:pt x="7273" y="2644"/>
                </a:lnTo>
                <a:lnTo>
                  <a:pt x="7292" y="2672"/>
                </a:lnTo>
                <a:lnTo>
                  <a:pt x="7310" y="2703"/>
                </a:lnTo>
                <a:lnTo>
                  <a:pt x="7327" y="2732"/>
                </a:lnTo>
                <a:lnTo>
                  <a:pt x="7344" y="2763"/>
                </a:lnTo>
                <a:lnTo>
                  <a:pt x="7359" y="2793"/>
                </a:lnTo>
                <a:lnTo>
                  <a:pt x="7374" y="2824"/>
                </a:lnTo>
                <a:lnTo>
                  <a:pt x="7389" y="2856"/>
                </a:lnTo>
                <a:lnTo>
                  <a:pt x="7402" y="2888"/>
                </a:lnTo>
                <a:lnTo>
                  <a:pt x="7415" y="2920"/>
                </a:lnTo>
                <a:lnTo>
                  <a:pt x="7427" y="2953"/>
                </a:lnTo>
                <a:lnTo>
                  <a:pt x="7438" y="2986"/>
                </a:lnTo>
                <a:lnTo>
                  <a:pt x="7449" y="3019"/>
                </a:lnTo>
                <a:lnTo>
                  <a:pt x="7458" y="3053"/>
                </a:lnTo>
                <a:lnTo>
                  <a:pt x="7468" y="3086"/>
                </a:lnTo>
                <a:lnTo>
                  <a:pt x="7476" y="3120"/>
                </a:lnTo>
                <a:lnTo>
                  <a:pt x="7484" y="3153"/>
                </a:lnTo>
                <a:lnTo>
                  <a:pt x="7491" y="3187"/>
                </a:lnTo>
                <a:lnTo>
                  <a:pt x="7497" y="3220"/>
                </a:lnTo>
                <a:lnTo>
                  <a:pt x="7503" y="3254"/>
                </a:lnTo>
                <a:lnTo>
                  <a:pt x="7509" y="3288"/>
                </a:lnTo>
                <a:lnTo>
                  <a:pt x="7514" y="3322"/>
                </a:lnTo>
                <a:lnTo>
                  <a:pt x="7517" y="3356"/>
                </a:lnTo>
                <a:lnTo>
                  <a:pt x="7520" y="3390"/>
                </a:lnTo>
                <a:lnTo>
                  <a:pt x="7523" y="3424"/>
                </a:lnTo>
                <a:lnTo>
                  <a:pt x="7525" y="3457"/>
                </a:lnTo>
                <a:lnTo>
                  <a:pt x="7526" y="3491"/>
                </a:lnTo>
                <a:lnTo>
                  <a:pt x="7526" y="3525"/>
                </a:lnTo>
                <a:lnTo>
                  <a:pt x="7526" y="5437"/>
                </a:lnTo>
                <a:close/>
                <a:moveTo>
                  <a:pt x="11236" y="5876"/>
                </a:moveTo>
                <a:lnTo>
                  <a:pt x="11228" y="5907"/>
                </a:lnTo>
                <a:lnTo>
                  <a:pt x="11220" y="5938"/>
                </a:lnTo>
                <a:lnTo>
                  <a:pt x="11212" y="5969"/>
                </a:lnTo>
                <a:lnTo>
                  <a:pt x="11202" y="5999"/>
                </a:lnTo>
                <a:lnTo>
                  <a:pt x="11193" y="6029"/>
                </a:lnTo>
                <a:lnTo>
                  <a:pt x="11182" y="6058"/>
                </a:lnTo>
                <a:lnTo>
                  <a:pt x="11172" y="6087"/>
                </a:lnTo>
                <a:lnTo>
                  <a:pt x="11160" y="6115"/>
                </a:lnTo>
                <a:lnTo>
                  <a:pt x="11149" y="6143"/>
                </a:lnTo>
                <a:lnTo>
                  <a:pt x="11136" y="6170"/>
                </a:lnTo>
                <a:lnTo>
                  <a:pt x="11124" y="6198"/>
                </a:lnTo>
                <a:lnTo>
                  <a:pt x="11110" y="6224"/>
                </a:lnTo>
                <a:lnTo>
                  <a:pt x="11097" y="6250"/>
                </a:lnTo>
                <a:lnTo>
                  <a:pt x="11082" y="6276"/>
                </a:lnTo>
                <a:lnTo>
                  <a:pt x="11067" y="6302"/>
                </a:lnTo>
                <a:lnTo>
                  <a:pt x="11052" y="6327"/>
                </a:lnTo>
                <a:lnTo>
                  <a:pt x="11036" y="6352"/>
                </a:lnTo>
                <a:lnTo>
                  <a:pt x="11020" y="6376"/>
                </a:lnTo>
                <a:lnTo>
                  <a:pt x="11003" y="6399"/>
                </a:lnTo>
                <a:lnTo>
                  <a:pt x="10985" y="6422"/>
                </a:lnTo>
                <a:lnTo>
                  <a:pt x="10967" y="6445"/>
                </a:lnTo>
                <a:lnTo>
                  <a:pt x="10949" y="6467"/>
                </a:lnTo>
                <a:lnTo>
                  <a:pt x="10930" y="6489"/>
                </a:lnTo>
                <a:lnTo>
                  <a:pt x="10910" y="6510"/>
                </a:lnTo>
                <a:lnTo>
                  <a:pt x="10890" y="6531"/>
                </a:lnTo>
                <a:lnTo>
                  <a:pt x="10870" y="6551"/>
                </a:lnTo>
                <a:lnTo>
                  <a:pt x="10849" y="6571"/>
                </a:lnTo>
                <a:lnTo>
                  <a:pt x="10827" y="6591"/>
                </a:lnTo>
                <a:lnTo>
                  <a:pt x="10805" y="6610"/>
                </a:lnTo>
                <a:lnTo>
                  <a:pt x="10783" y="6629"/>
                </a:lnTo>
                <a:lnTo>
                  <a:pt x="10760" y="6647"/>
                </a:lnTo>
                <a:lnTo>
                  <a:pt x="10736" y="6665"/>
                </a:lnTo>
                <a:lnTo>
                  <a:pt x="10712" y="6682"/>
                </a:lnTo>
                <a:lnTo>
                  <a:pt x="10688" y="6699"/>
                </a:lnTo>
                <a:lnTo>
                  <a:pt x="10663" y="6715"/>
                </a:lnTo>
                <a:lnTo>
                  <a:pt x="10638" y="6731"/>
                </a:lnTo>
                <a:lnTo>
                  <a:pt x="10613" y="6746"/>
                </a:lnTo>
                <a:lnTo>
                  <a:pt x="10587" y="6760"/>
                </a:lnTo>
                <a:lnTo>
                  <a:pt x="10561" y="6774"/>
                </a:lnTo>
                <a:lnTo>
                  <a:pt x="10535" y="6788"/>
                </a:lnTo>
                <a:lnTo>
                  <a:pt x="10508" y="6801"/>
                </a:lnTo>
                <a:lnTo>
                  <a:pt x="10481" y="6813"/>
                </a:lnTo>
                <a:lnTo>
                  <a:pt x="10454" y="6825"/>
                </a:lnTo>
                <a:lnTo>
                  <a:pt x="10426" y="6836"/>
                </a:lnTo>
                <a:lnTo>
                  <a:pt x="10398" y="6847"/>
                </a:lnTo>
                <a:lnTo>
                  <a:pt x="10370" y="6857"/>
                </a:lnTo>
                <a:lnTo>
                  <a:pt x="10342" y="6867"/>
                </a:lnTo>
                <a:lnTo>
                  <a:pt x="10313" y="6876"/>
                </a:lnTo>
                <a:lnTo>
                  <a:pt x="10284" y="6885"/>
                </a:lnTo>
                <a:lnTo>
                  <a:pt x="10255" y="6893"/>
                </a:lnTo>
                <a:lnTo>
                  <a:pt x="10225" y="6900"/>
                </a:lnTo>
                <a:lnTo>
                  <a:pt x="10195" y="6907"/>
                </a:lnTo>
                <a:lnTo>
                  <a:pt x="10165" y="6914"/>
                </a:lnTo>
                <a:lnTo>
                  <a:pt x="10135" y="6919"/>
                </a:lnTo>
                <a:lnTo>
                  <a:pt x="10104" y="6925"/>
                </a:lnTo>
                <a:lnTo>
                  <a:pt x="10072" y="6929"/>
                </a:lnTo>
                <a:lnTo>
                  <a:pt x="10041" y="6933"/>
                </a:lnTo>
                <a:lnTo>
                  <a:pt x="10009" y="6937"/>
                </a:lnTo>
                <a:lnTo>
                  <a:pt x="9977" y="6940"/>
                </a:lnTo>
                <a:lnTo>
                  <a:pt x="9944" y="6942"/>
                </a:lnTo>
                <a:lnTo>
                  <a:pt x="9912" y="6944"/>
                </a:lnTo>
                <a:lnTo>
                  <a:pt x="9879" y="6946"/>
                </a:lnTo>
                <a:lnTo>
                  <a:pt x="9845" y="6947"/>
                </a:lnTo>
                <a:lnTo>
                  <a:pt x="9812" y="6947"/>
                </a:lnTo>
                <a:lnTo>
                  <a:pt x="9765" y="6946"/>
                </a:lnTo>
                <a:lnTo>
                  <a:pt x="9719" y="6945"/>
                </a:lnTo>
                <a:lnTo>
                  <a:pt x="9674" y="6943"/>
                </a:lnTo>
                <a:lnTo>
                  <a:pt x="9630" y="6940"/>
                </a:lnTo>
                <a:lnTo>
                  <a:pt x="9587" y="6935"/>
                </a:lnTo>
                <a:lnTo>
                  <a:pt x="9544" y="6930"/>
                </a:lnTo>
                <a:lnTo>
                  <a:pt x="9501" y="6924"/>
                </a:lnTo>
                <a:lnTo>
                  <a:pt x="9460" y="6917"/>
                </a:lnTo>
                <a:lnTo>
                  <a:pt x="9420" y="6910"/>
                </a:lnTo>
                <a:lnTo>
                  <a:pt x="9380" y="6901"/>
                </a:lnTo>
                <a:lnTo>
                  <a:pt x="9341" y="6891"/>
                </a:lnTo>
                <a:lnTo>
                  <a:pt x="9303" y="6880"/>
                </a:lnTo>
                <a:lnTo>
                  <a:pt x="9266" y="6868"/>
                </a:lnTo>
                <a:lnTo>
                  <a:pt x="9229" y="6856"/>
                </a:lnTo>
                <a:lnTo>
                  <a:pt x="9193" y="6842"/>
                </a:lnTo>
                <a:lnTo>
                  <a:pt x="9158" y="6828"/>
                </a:lnTo>
                <a:lnTo>
                  <a:pt x="9124" y="6813"/>
                </a:lnTo>
                <a:lnTo>
                  <a:pt x="9090" y="6797"/>
                </a:lnTo>
                <a:lnTo>
                  <a:pt x="9057" y="6781"/>
                </a:lnTo>
                <a:lnTo>
                  <a:pt x="9025" y="6763"/>
                </a:lnTo>
                <a:lnTo>
                  <a:pt x="8993" y="6745"/>
                </a:lnTo>
                <a:lnTo>
                  <a:pt x="8962" y="6727"/>
                </a:lnTo>
                <a:lnTo>
                  <a:pt x="8932" y="6707"/>
                </a:lnTo>
                <a:lnTo>
                  <a:pt x="8903" y="6687"/>
                </a:lnTo>
                <a:lnTo>
                  <a:pt x="8874" y="6667"/>
                </a:lnTo>
                <a:lnTo>
                  <a:pt x="8846" y="6645"/>
                </a:lnTo>
                <a:lnTo>
                  <a:pt x="8819" y="6623"/>
                </a:lnTo>
                <a:lnTo>
                  <a:pt x="8792" y="6600"/>
                </a:lnTo>
                <a:lnTo>
                  <a:pt x="8766" y="6577"/>
                </a:lnTo>
                <a:lnTo>
                  <a:pt x="8741" y="6552"/>
                </a:lnTo>
                <a:lnTo>
                  <a:pt x="8717" y="6527"/>
                </a:lnTo>
                <a:lnTo>
                  <a:pt x="8693" y="6502"/>
                </a:lnTo>
                <a:lnTo>
                  <a:pt x="8670" y="6475"/>
                </a:lnTo>
                <a:lnTo>
                  <a:pt x="8648" y="6448"/>
                </a:lnTo>
                <a:lnTo>
                  <a:pt x="8626" y="6421"/>
                </a:lnTo>
                <a:lnTo>
                  <a:pt x="8605" y="6393"/>
                </a:lnTo>
                <a:lnTo>
                  <a:pt x="8585" y="6364"/>
                </a:lnTo>
                <a:lnTo>
                  <a:pt x="8566" y="6335"/>
                </a:lnTo>
                <a:lnTo>
                  <a:pt x="8547" y="6305"/>
                </a:lnTo>
                <a:lnTo>
                  <a:pt x="8530" y="6274"/>
                </a:lnTo>
                <a:lnTo>
                  <a:pt x="8513" y="6243"/>
                </a:lnTo>
                <a:lnTo>
                  <a:pt x="8495" y="6212"/>
                </a:lnTo>
                <a:lnTo>
                  <a:pt x="8480" y="6180"/>
                </a:lnTo>
                <a:lnTo>
                  <a:pt x="8465" y="6147"/>
                </a:lnTo>
                <a:lnTo>
                  <a:pt x="8451" y="6114"/>
                </a:lnTo>
                <a:lnTo>
                  <a:pt x="8438" y="6080"/>
                </a:lnTo>
                <a:lnTo>
                  <a:pt x="8426" y="6046"/>
                </a:lnTo>
                <a:lnTo>
                  <a:pt x="8414" y="6011"/>
                </a:lnTo>
                <a:lnTo>
                  <a:pt x="8403" y="5976"/>
                </a:lnTo>
                <a:lnTo>
                  <a:pt x="8393" y="5940"/>
                </a:lnTo>
                <a:lnTo>
                  <a:pt x="8383" y="5904"/>
                </a:lnTo>
                <a:lnTo>
                  <a:pt x="8375" y="5868"/>
                </a:lnTo>
                <a:lnTo>
                  <a:pt x="8366" y="5831"/>
                </a:lnTo>
                <a:lnTo>
                  <a:pt x="8359" y="5794"/>
                </a:lnTo>
                <a:lnTo>
                  <a:pt x="8352" y="5756"/>
                </a:lnTo>
                <a:lnTo>
                  <a:pt x="8346" y="5719"/>
                </a:lnTo>
                <a:lnTo>
                  <a:pt x="8341" y="5679"/>
                </a:lnTo>
                <a:lnTo>
                  <a:pt x="8337" y="5641"/>
                </a:lnTo>
                <a:lnTo>
                  <a:pt x="8333" y="5602"/>
                </a:lnTo>
                <a:lnTo>
                  <a:pt x="8329" y="5563"/>
                </a:lnTo>
                <a:lnTo>
                  <a:pt x="8327" y="5523"/>
                </a:lnTo>
                <a:lnTo>
                  <a:pt x="8325" y="5483"/>
                </a:lnTo>
                <a:lnTo>
                  <a:pt x="8324" y="5443"/>
                </a:lnTo>
                <a:lnTo>
                  <a:pt x="8324" y="5403"/>
                </a:lnTo>
                <a:lnTo>
                  <a:pt x="8324" y="3525"/>
                </a:lnTo>
                <a:lnTo>
                  <a:pt x="8324" y="3489"/>
                </a:lnTo>
                <a:lnTo>
                  <a:pt x="8325" y="3454"/>
                </a:lnTo>
                <a:lnTo>
                  <a:pt x="8327" y="3419"/>
                </a:lnTo>
                <a:lnTo>
                  <a:pt x="8329" y="3384"/>
                </a:lnTo>
                <a:lnTo>
                  <a:pt x="8333" y="3348"/>
                </a:lnTo>
                <a:lnTo>
                  <a:pt x="8337" y="3314"/>
                </a:lnTo>
                <a:lnTo>
                  <a:pt x="8341" y="3278"/>
                </a:lnTo>
                <a:lnTo>
                  <a:pt x="8346" y="3243"/>
                </a:lnTo>
                <a:lnTo>
                  <a:pt x="8352" y="3208"/>
                </a:lnTo>
                <a:lnTo>
                  <a:pt x="8359" y="3174"/>
                </a:lnTo>
                <a:lnTo>
                  <a:pt x="8366" y="3139"/>
                </a:lnTo>
                <a:lnTo>
                  <a:pt x="8375" y="3105"/>
                </a:lnTo>
                <a:lnTo>
                  <a:pt x="8383" y="3071"/>
                </a:lnTo>
                <a:lnTo>
                  <a:pt x="8393" y="3036"/>
                </a:lnTo>
                <a:lnTo>
                  <a:pt x="8403" y="3002"/>
                </a:lnTo>
                <a:lnTo>
                  <a:pt x="8414" y="2968"/>
                </a:lnTo>
                <a:lnTo>
                  <a:pt x="8426" y="2935"/>
                </a:lnTo>
                <a:lnTo>
                  <a:pt x="8438" y="2902"/>
                </a:lnTo>
                <a:lnTo>
                  <a:pt x="8451" y="2869"/>
                </a:lnTo>
                <a:lnTo>
                  <a:pt x="8465" y="2837"/>
                </a:lnTo>
                <a:lnTo>
                  <a:pt x="8480" y="2805"/>
                </a:lnTo>
                <a:lnTo>
                  <a:pt x="8495" y="2774"/>
                </a:lnTo>
                <a:lnTo>
                  <a:pt x="8512" y="2744"/>
                </a:lnTo>
                <a:lnTo>
                  <a:pt x="8529" y="2713"/>
                </a:lnTo>
                <a:lnTo>
                  <a:pt x="8546" y="2683"/>
                </a:lnTo>
                <a:lnTo>
                  <a:pt x="8565" y="2653"/>
                </a:lnTo>
                <a:lnTo>
                  <a:pt x="8584" y="2625"/>
                </a:lnTo>
                <a:lnTo>
                  <a:pt x="8603" y="2596"/>
                </a:lnTo>
                <a:lnTo>
                  <a:pt x="8624" y="2569"/>
                </a:lnTo>
                <a:lnTo>
                  <a:pt x="8645" y="2541"/>
                </a:lnTo>
                <a:lnTo>
                  <a:pt x="8667" y="2515"/>
                </a:lnTo>
                <a:lnTo>
                  <a:pt x="8689" y="2488"/>
                </a:lnTo>
                <a:lnTo>
                  <a:pt x="8713" y="2463"/>
                </a:lnTo>
                <a:lnTo>
                  <a:pt x="8737" y="2438"/>
                </a:lnTo>
                <a:lnTo>
                  <a:pt x="8762" y="2413"/>
                </a:lnTo>
                <a:lnTo>
                  <a:pt x="8787" y="2390"/>
                </a:lnTo>
                <a:lnTo>
                  <a:pt x="8814" y="2366"/>
                </a:lnTo>
                <a:lnTo>
                  <a:pt x="8841" y="2344"/>
                </a:lnTo>
                <a:lnTo>
                  <a:pt x="8868" y="2322"/>
                </a:lnTo>
                <a:lnTo>
                  <a:pt x="8897" y="2301"/>
                </a:lnTo>
                <a:lnTo>
                  <a:pt x="8926" y="2280"/>
                </a:lnTo>
                <a:lnTo>
                  <a:pt x="8956" y="2261"/>
                </a:lnTo>
                <a:lnTo>
                  <a:pt x="8987" y="2241"/>
                </a:lnTo>
                <a:lnTo>
                  <a:pt x="9018" y="2223"/>
                </a:lnTo>
                <a:lnTo>
                  <a:pt x="9050" y="2205"/>
                </a:lnTo>
                <a:lnTo>
                  <a:pt x="9083" y="2188"/>
                </a:lnTo>
                <a:lnTo>
                  <a:pt x="9117" y="2171"/>
                </a:lnTo>
                <a:lnTo>
                  <a:pt x="9151" y="2155"/>
                </a:lnTo>
                <a:lnTo>
                  <a:pt x="9186" y="2140"/>
                </a:lnTo>
                <a:lnTo>
                  <a:pt x="9222" y="2126"/>
                </a:lnTo>
                <a:lnTo>
                  <a:pt x="9259" y="2113"/>
                </a:lnTo>
                <a:lnTo>
                  <a:pt x="9296" y="2100"/>
                </a:lnTo>
                <a:lnTo>
                  <a:pt x="9335" y="2088"/>
                </a:lnTo>
                <a:lnTo>
                  <a:pt x="9374" y="2078"/>
                </a:lnTo>
                <a:lnTo>
                  <a:pt x="9414" y="2069"/>
                </a:lnTo>
                <a:lnTo>
                  <a:pt x="9455" y="2060"/>
                </a:lnTo>
                <a:lnTo>
                  <a:pt x="9496" y="2053"/>
                </a:lnTo>
                <a:lnTo>
                  <a:pt x="9540" y="2047"/>
                </a:lnTo>
                <a:lnTo>
                  <a:pt x="9583" y="2041"/>
                </a:lnTo>
                <a:lnTo>
                  <a:pt x="9627" y="2037"/>
                </a:lnTo>
                <a:lnTo>
                  <a:pt x="9672" y="2033"/>
                </a:lnTo>
                <a:lnTo>
                  <a:pt x="9718" y="2031"/>
                </a:lnTo>
                <a:lnTo>
                  <a:pt x="9764" y="2029"/>
                </a:lnTo>
                <a:lnTo>
                  <a:pt x="9812" y="2029"/>
                </a:lnTo>
                <a:lnTo>
                  <a:pt x="9848" y="2029"/>
                </a:lnTo>
                <a:lnTo>
                  <a:pt x="9884" y="2030"/>
                </a:lnTo>
                <a:lnTo>
                  <a:pt x="9919" y="2032"/>
                </a:lnTo>
                <a:lnTo>
                  <a:pt x="9954" y="2034"/>
                </a:lnTo>
                <a:lnTo>
                  <a:pt x="9989" y="2036"/>
                </a:lnTo>
                <a:lnTo>
                  <a:pt x="10023" y="2040"/>
                </a:lnTo>
                <a:lnTo>
                  <a:pt x="10056" y="2044"/>
                </a:lnTo>
                <a:lnTo>
                  <a:pt x="10090" y="2048"/>
                </a:lnTo>
                <a:lnTo>
                  <a:pt x="10122" y="2053"/>
                </a:lnTo>
                <a:lnTo>
                  <a:pt x="10155" y="2059"/>
                </a:lnTo>
                <a:lnTo>
                  <a:pt x="10187" y="2065"/>
                </a:lnTo>
                <a:lnTo>
                  <a:pt x="10218" y="2072"/>
                </a:lnTo>
                <a:lnTo>
                  <a:pt x="10249" y="2079"/>
                </a:lnTo>
                <a:lnTo>
                  <a:pt x="10280" y="2088"/>
                </a:lnTo>
                <a:lnTo>
                  <a:pt x="10310" y="2097"/>
                </a:lnTo>
                <a:lnTo>
                  <a:pt x="10340" y="2106"/>
                </a:lnTo>
                <a:lnTo>
                  <a:pt x="10370" y="2116"/>
                </a:lnTo>
                <a:lnTo>
                  <a:pt x="10399" y="2127"/>
                </a:lnTo>
                <a:lnTo>
                  <a:pt x="10427" y="2138"/>
                </a:lnTo>
                <a:lnTo>
                  <a:pt x="10455" y="2149"/>
                </a:lnTo>
                <a:lnTo>
                  <a:pt x="10483" y="2162"/>
                </a:lnTo>
                <a:lnTo>
                  <a:pt x="10511" y="2174"/>
                </a:lnTo>
                <a:lnTo>
                  <a:pt x="10538" y="2188"/>
                </a:lnTo>
                <a:lnTo>
                  <a:pt x="10564" y="2202"/>
                </a:lnTo>
                <a:lnTo>
                  <a:pt x="10590" y="2217"/>
                </a:lnTo>
                <a:lnTo>
                  <a:pt x="10616" y="2232"/>
                </a:lnTo>
                <a:lnTo>
                  <a:pt x="10641" y="2248"/>
                </a:lnTo>
                <a:lnTo>
                  <a:pt x="10666" y="2264"/>
                </a:lnTo>
                <a:lnTo>
                  <a:pt x="10690" y="2281"/>
                </a:lnTo>
                <a:lnTo>
                  <a:pt x="10714" y="2299"/>
                </a:lnTo>
                <a:lnTo>
                  <a:pt x="10737" y="2317"/>
                </a:lnTo>
                <a:lnTo>
                  <a:pt x="10760" y="2336"/>
                </a:lnTo>
                <a:lnTo>
                  <a:pt x="10783" y="2355"/>
                </a:lnTo>
                <a:lnTo>
                  <a:pt x="10805" y="2374"/>
                </a:lnTo>
                <a:lnTo>
                  <a:pt x="10827" y="2394"/>
                </a:lnTo>
                <a:lnTo>
                  <a:pt x="10848" y="2414"/>
                </a:lnTo>
                <a:lnTo>
                  <a:pt x="10868" y="2435"/>
                </a:lnTo>
                <a:lnTo>
                  <a:pt x="10888" y="2456"/>
                </a:lnTo>
                <a:lnTo>
                  <a:pt x="10908" y="2477"/>
                </a:lnTo>
                <a:lnTo>
                  <a:pt x="10927" y="2498"/>
                </a:lnTo>
                <a:lnTo>
                  <a:pt x="10946" y="2520"/>
                </a:lnTo>
                <a:lnTo>
                  <a:pt x="10964" y="2542"/>
                </a:lnTo>
                <a:lnTo>
                  <a:pt x="10982" y="2564"/>
                </a:lnTo>
                <a:lnTo>
                  <a:pt x="10999" y="2586"/>
                </a:lnTo>
                <a:lnTo>
                  <a:pt x="11016" y="2609"/>
                </a:lnTo>
                <a:lnTo>
                  <a:pt x="11032" y="2632"/>
                </a:lnTo>
                <a:lnTo>
                  <a:pt x="11048" y="2656"/>
                </a:lnTo>
                <a:lnTo>
                  <a:pt x="11063" y="2679"/>
                </a:lnTo>
                <a:lnTo>
                  <a:pt x="11078" y="2704"/>
                </a:lnTo>
                <a:lnTo>
                  <a:pt x="11092" y="2729"/>
                </a:lnTo>
                <a:lnTo>
                  <a:pt x="11106" y="2753"/>
                </a:lnTo>
                <a:lnTo>
                  <a:pt x="11120" y="2778"/>
                </a:lnTo>
                <a:lnTo>
                  <a:pt x="11133" y="2803"/>
                </a:lnTo>
                <a:lnTo>
                  <a:pt x="11145" y="2829"/>
                </a:lnTo>
                <a:lnTo>
                  <a:pt x="11157" y="2855"/>
                </a:lnTo>
                <a:lnTo>
                  <a:pt x="11169" y="2881"/>
                </a:lnTo>
                <a:lnTo>
                  <a:pt x="11180" y="2907"/>
                </a:lnTo>
                <a:lnTo>
                  <a:pt x="11190" y="2934"/>
                </a:lnTo>
                <a:lnTo>
                  <a:pt x="11200" y="2961"/>
                </a:lnTo>
                <a:lnTo>
                  <a:pt x="11210" y="2988"/>
                </a:lnTo>
                <a:lnTo>
                  <a:pt x="11219" y="3016"/>
                </a:lnTo>
                <a:lnTo>
                  <a:pt x="11227" y="3044"/>
                </a:lnTo>
                <a:lnTo>
                  <a:pt x="11235" y="3072"/>
                </a:lnTo>
                <a:lnTo>
                  <a:pt x="11243" y="3100"/>
                </a:lnTo>
                <a:lnTo>
                  <a:pt x="10485" y="3351"/>
                </a:lnTo>
                <a:lnTo>
                  <a:pt x="10479" y="3325"/>
                </a:lnTo>
                <a:lnTo>
                  <a:pt x="10473" y="3300"/>
                </a:lnTo>
                <a:lnTo>
                  <a:pt x="10466" y="3273"/>
                </a:lnTo>
                <a:lnTo>
                  <a:pt x="10457" y="3248"/>
                </a:lnTo>
                <a:lnTo>
                  <a:pt x="10448" y="3223"/>
                </a:lnTo>
                <a:lnTo>
                  <a:pt x="10438" y="3198"/>
                </a:lnTo>
                <a:lnTo>
                  <a:pt x="10427" y="3174"/>
                </a:lnTo>
                <a:lnTo>
                  <a:pt x="10416" y="3149"/>
                </a:lnTo>
                <a:lnTo>
                  <a:pt x="10403" y="3125"/>
                </a:lnTo>
                <a:lnTo>
                  <a:pt x="10389" y="3102"/>
                </a:lnTo>
                <a:lnTo>
                  <a:pt x="10374" y="3079"/>
                </a:lnTo>
                <a:lnTo>
                  <a:pt x="10358" y="3056"/>
                </a:lnTo>
                <a:lnTo>
                  <a:pt x="10341" y="3034"/>
                </a:lnTo>
                <a:lnTo>
                  <a:pt x="10323" y="3013"/>
                </a:lnTo>
                <a:lnTo>
                  <a:pt x="10304" y="2992"/>
                </a:lnTo>
                <a:lnTo>
                  <a:pt x="10284" y="2972"/>
                </a:lnTo>
                <a:lnTo>
                  <a:pt x="10262" y="2953"/>
                </a:lnTo>
                <a:lnTo>
                  <a:pt x="10240" y="2934"/>
                </a:lnTo>
                <a:lnTo>
                  <a:pt x="10216" y="2917"/>
                </a:lnTo>
                <a:lnTo>
                  <a:pt x="10192" y="2900"/>
                </a:lnTo>
                <a:lnTo>
                  <a:pt x="10166" y="2884"/>
                </a:lnTo>
                <a:lnTo>
                  <a:pt x="10139" y="2870"/>
                </a:lnTo>
                <a:lnTo>
                  <a:pt x="10111" y="2856"/>
                </a:lnTo>
                <a:lnTo>
                  <a:pt x="10082" y="2844"/>
                </a:lnTo>
                <a:lnTo>
                  <a:pt x="10052" y="2832"/>
                </a:lnTo>
                <a:lnTo>
                  <a:pt x="10021" y="2822"/>
                </a:lnTo>
                <a:lnTo>
                  <a:pt x="9989" y="2814"/>
                </a:lnTo>
                <a:lnTo>
                  <a:pt x="9956" y="2807"/>
                </a:lnTo>
                <a:lnTo>
                  <a:pt x="9921" y="2802"/>
                </a:lnTo>
                <a:lnTo>
                  <a:pt x="9886" y="2798"/>
                </a:lnTo>
                <a:lnTo>
                  <a:pt x="9849" y="2796"/>
                </a:lnTo>
                <a:lnTo>
                  <a:pt x="9812" y="2795"/>
                </a:lnTo>
                <a:lnTo>
                  <a:pt x="9789" y="2795"/>
                </a:lnTo>
                <a:lnTo>
                  <a:pt x="9767" y="2796"/>
                </a:lnTo>
                <a:lnTo>
                  <a:pt x="9746" y="2797"/>
                </a:lnTo>
                <a:lnTo>
                  <a:pt x="9725" y="2799"/>
                </a:lnTo>
                <a:lnTo>
                  <a:pt x="9704" y="2801"/>
                </a:lnTo>
                <a:lnTo>
                  <a:pt x="9684" y="2804"/>
                </a:lnTo>
                <a:lnTo>
                  <a:pt x="9664" y="2807"/>
                </a:lnTo>
                <a:lnTo>
                  <a:pt x="9644" y="2811"/>
                </a:lnTo>
                <a:lnTo>
                  <a:pt x="9625" y="2815"/>
                </a:lnTo>
                <a:lnTo>
                  <a:pt x="9606" y="2819"/>
                </a:lnTo>
                <a:lnTo>
                  <a:pt x="9588" y="2824"/>
                </a:lnTo>
                <a:lnTo>
                  <a:pt x="9570" y="2830"/>
                </a:lnTo>
                <a:lnTo>
                  <a:pt x="9553" y="2836"/>
                </a:lnTo>
                <a:lnTo>
                  <a:pt x="9536" y="2843"/>
                </a:lnTo>
                <a:lnTo>
                  <a:pt x="9519" y="2850"/>
                </a:lnTo>
                <a:lnTo>
                  <a:pt x="9502" y="2857"/>
                </a:lnTo>
                <a:lnTo>
                  <a:pt x="9470" y="2874"/>
                </a:lnTo>
                <a:lnTo>
                  <a:pt x="9440" y="2891"/>
                </a:lnTo>
                <a:lnTo>
                  <a:pt x="9412" y="2910"/>
                </a:lnTo>
                <a:lnTo>
                  <a:pt x="9385" y="2929"/>
                </a:lnTo>
                <a:lnTo>
                  <a:pt x="9359" y="2950"/>
                </a:lnTo>
                <a:lnTo>
                  <a:pt x="9334" y="2973"/>
                </a:lnTo>
                <a:lnTo>
                  <a:pt x="9311" y="2996"/>
                </a:lnTo>
                <a:lnTo>
                  <a:pt x="9290" y="3020"/>
                </a:lnTo>
                <a:lnTo>
                  <a:pt x="9270" y="3046"/>
                </a:lnTo>
                <a:lnTo>
                  <a:pt x="9251" y="3072"/>
                </a:lnTo>
                <a:lnTo>
                  <a:pt x="9233" y="3099"/>
                </a:lnTo>
                <a:lnTo>
                  <a:pt x="9217" y="3127"/>
                </a:lnTo>
                <a:lnTo>
                  <a:pt x="9202" y="3156"/>
                </a:lnTo>
                <a:lnTo>
                  <a:pt x="9188" y="3185"/>
                </a:lnTo>
                <a:lnTo>
                  <a:pt x="9176" y="3215"/>
                </a:lnTo>
                <a:lnTo>
                  <a:pt x="9165" y="3246"/>
                </a:lnTo>
                <a:lnTo>
                  <a:pt x="9155" y="3278"/>
                </a:lnTo>
                <a:lnTo>
                  <a:pt x="9147" y="3310"/>
                </a:lnTo>
                <a:lnTo>
                  <a:pt x="9140" y="3341"/>
                </a:lnTo>
                <a:lnTo>
                  <a:pt x="9134" y="3372"/>
                </a:lnTo>
                <a:lnTo>
                  <a:pt x="9129" y="3403"/>
                </a:lnTo>
                <a:lnTo>
                  <a:pt x="9126" y="3435"/>
                </a:lnTo>
                <a:lnTo>
                  <a:pt x="9124" y="3466"/>
                </a:lnTo>
                <a:lnTo>
                  <a:pt x="9123" y="3497"/>
                </a:lnTo>
                <a:lnTo>
                  <a:pt x="9123" y="5423"/>
                </a:lnTo>
                <a:lnTo>
                  <a:pt x="9124" y="5461"/>
                </a:lnTo>
                <a:lnTo>
                  <a:pt x="9126" y="5499"/>
                </a:lnTo>
                <a:lnTo>
                  <a:pt x="9129" y="5536"/>
                </a:lnTo>
                <a:lnTo>
                  <a:pt x="9134" y="5573"/>
                </a:lnTo>
                <a:lnTo>
                  <a:pt x="9140" y="5609"/>
                </a:lnTo>
                <a:lnTo>
                  <a:pt x="9147" y="5645"/>
                </a:lnTo>
                <a:lnTo>
                  <a:pt x="9155" y="5680"/>
                </a:lnTo>
                <a:lnTo>
                  <a:pt x="9165" y="5716"/>
                </a:lnTo>
                <a:lnTo>
                  <a:pt x="9176" y="5750"/>
                </a:lnTo>
                <a:lnTo>
                  <a:pt x="9189" y="5783"/>
                </a:lnTo>
                <a:lnTo>
                  <a:pt x="9202" y="5815"/>
                </a:lnTo>
                <a:lnTo>
                  <a:pt x="9218" y="5846"/>
                </a:lnTo>
                <a:lnTo>
                  <a:pt x="9235" y="5876"/>
                </a:lnTo>
                <a:lnTo>
                  <a:pt x="9253" y="5905"/>
                </a:lnTo>
                <a:lnTo>
                  <a:pt x="9272" y="5932"/>
                </a:lnTo>
                <a:lnTo>
                  <a:pt x="9293" y="5959"/>
                </a:lnTo>
                <a:lnTo>
                  <a:pt x="9316" y="5984"/>
                </a:lnTo>
                <a:lnTo>
                  <a:pt x="9339" y="6008"/>
                </a:lnTo>
                <a:lnTo>
                  <a:pt x="9364" y="6031"/>
                </a:lnTo>
                <a:lnTo>
                  <a:pt x="9391" y="6052"/>
                </a:lnTo>
                <a:lnTo>
                  <a:pt x="9418" y="6072"/>
                </a:lnTo>
                <a:lnTo>
                  <a:pt x="9447" y="6090"/>
                </a:lnTo>
                <a:lnTo>
                  <a:pt x="9477" y="6107"/>
                </a:lnTo>
                <a:lnTo>
                  <a:pt x="9510" y="6122"/>
                </a:lnTo>
                <a:lnTo>
                  <a:pt x="9526" y="6129"/>
                </a:lnTo>
                <a:lnTo>
                  <a:pt x="9542" y="6136"/>
                </a:lnTo>
                <a:lnTo>
                  <a:pt x="9559" y="6142"/>
                </a:lnTo>
                <a:lnTo>
                  <a:pt x="9577" y="6148"/>
                </a:lnTo>
                <a:lnTo>
                  <a:pt x="9594" y="6153"/>
                </a:lnTo>
                <a:lnTo>
                  <a:pt x="9612" y="6158"/>
                </a:lnTo>
                <a:lnTo>
                  <a:pt x="9631" y="6163"/>
                </a:lnTo>
                <a:lnTo>
                  <a:pt x="9649" y="6166"/>
                </a:lnTo>
                <a:lnTo>
                  <a:pt x="9668" y="6170"/>
                </a:lnTo>
                <a:lnTo>
                  <a:pt x="9688" y="6173"/>
                </a:lnTo>
                <a:lnTo>
                  <a:pt x="9708" y="6175"/>
                </a:lnTo>
                <a:lnTo>
                  <a:pt x="9728" y="6177"/>
                </a:lnTo>
                <a:lnTo>
                  <a:pt x="9769" y="6180"/>
                </a:lnTo>
                <a:lnTo>
                  <a:pt x="9812" y="6181"/>
                </a:lnTo>
                <a:lnTo>
                  <a:pt x="9843" y="6181"/>
                </a:lnTo>
                <a:lnTo>
                  <a:pt x="9875" y="6179"/>
                </a:lnTo>
                <a:lnTo>
                  <a:pt x="9905" y="6176"/>
                </a:lnTo>
                <a:lnTo>
                  <a:pt x="9935" y="6172"/>
                </a:lnTo>
                <a:lnTo>
                  <a:pt x="9965" y="6167"/>
                </a:lnTo>
                <a:lnTo>
                  <a:pt x="9994" y="6161"/>
                </a:lnTo>
                <a:lnTo>
                  <a:pt x="10022" y="6153"/>
                </a:lnTo>
                <a:lnTo>
                  <a:pt x="10049" y="6145"/>
                </a:lnTo>
                <a:lnTo>
                  <a:pt x="10077" y="6135"/>
                </a:lnTo>
                <a:lnTo>
                  <a:pt x="10103" y="6124"/>
                </a:lnTo>
                <a:lnTo>
                  <a:pt x="10129" y="6112"/>
                </a:lnTo>
                <a:lnTo>
                  <a:pt x="10154" y="6099"/>
                </a:lnTo>
                <a:lnTo>
                  <a:pt x="10179" y="6085"/>
                </a:lnTo>
                <a:lnTo>
                  <a:pt x="10203" y="6070"/>
                </a:lnTo>
                <a:lnTo>
                  <a:pt x="10226" y="6053"/>
                </a:lnTo>
                <a:lnTo>
                  <a:pt x="10249" y="6036"/>
                </a:lnTo>
                <a:lnTo>
                  <a:pt x="10271" y="6017"/>
                </a:lnTo>
                <a:lnTo>
                  <a:pt x="10292" y="5997"/>
                </a:lnTo>
                <a:lnTo>
                  <a:pt x="10312" y="5977"/>
                </a:lnTo>
                <a:lnTo>
                  <a:pt x="10331" y="5956"/>
                </a:lnTo>
                <a:lnTo>
                  <a:pt x="10349" y="5933"/>
                </a:lnTo>
                <a:lnTo>
                  <a:pt x="10366" y="5910"/>
                </a:lnTo>
                <a:lnTo>
                  <a:pt x="10382" y="5887"/>
                </a:lnTo>
                <a:lnTo>
                  <a:pt x="10397" y="5862"/>
                </a:lnTo>
                <a:lnTo>
                  <a:pt x="10410" y="5836"/>
                </a:lnTo>
                <a:lnTo>
                  <a:pt x="10423" y="5810"/>
                </a:lnTo>
                <a:lnTo>
                  <a:pt x="10435" y="5782"/>
                </a:lnTo>
                <a:lnTo>
                  <a:pt x="10446" y="5754"/>
                </a:lnTo>
                <a:lnTo>
                  <a:pt x="10455" y="5725"/>
                </a:lnTo>
                <a:lnTo>
                  <a:pt x="10464" y="5695"/>
                </a:lnTo>
                <a:lnTo>
                  <a:pt x="10472" y="5663"/>
                </a:lnTo>
                <a:lnTo>
                  <a:pt x="10478" y="5632"/>
                </a:lnTo>
                <a:lnTo>
                  <a:pt x="11236" y="58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Picture120"/>
          <p:cNvSpPr>
            <a:spLocks noChangeAspect="1" noEditPoints="1"/>
          </p:cNvSpPr>
          <p:nvPr/>
        </p:nvSpPr>
        <p:spPr bwMode="auto">
          <a:xfrm>
            <a:off x="1943708" y="1160748"/>
            <a:ext cx="309099" cy="288032"/>
          </a:xfrm>
          <a:custGeom>
            <a:avLst/>
            <a:gdLst>
              <a:gd name="T0" fmla="*/ 1590 w 1702"/>
              <a:gd name="T1" fmla="*/ 1180 h 1586"/>
              <a:gd name="T2" fmla="*/ 1582 w 1702"/>
              <a:gd name="T3" fmla="*/ 1132 h 1586"/>
              <a:gd name="T4" fmla="*/ 1562 w 1702"/>
              <a:gd name="T5" fmla="*/ 1088 h 1586"/>
              <a:gd name="T6" fmla="*/ 1530 w 1702"/>
              <a:gd name="T7" fmla="*/ 1054 h 1586"/>
              <a:gd name="T8" fmla="*/ 1490 w 1702"/>
              <a:gd name="T9" fmla="*/ 1030 h 1586"/>
              <a:gd name="T10" fmla="*/ 1442 w 1702"/>
              <a:gd name="T11" fmla="*/ 1018 h 1586"/>
              <a:gd name="T12" fmla="*/ 1418 w 1702"/>
              <a:gd name="T13" fmla="*/ 1092 h 1586"/>
              <a:gd name="T14" fmla="*/ 1444 w 1702"/>
              <a:gd name="T15" fmla="*/ 1092 h 1586"/>
              <a:gd name="T16" fmla="*/ 1488 w 1702"/>
              <a:gd name="T17" fmla="*/ 1118 h 1586"/>
              <a:gd name="T18" fmla="*/ 1514 w 1702"/>
              <a:gd name="T19" fmla="*/ 1162 h 1586"/>
              <a:gd name="T20" fmla="*/ 1416 w 1702"/>
              <a:gd name="T21" fmla="*/ 1474 h 1586"/>
              <a:gd name="T22" fmla="*/ 1416 w 1702"/>
              <a:gd name="T23" fmla="*/ 932 h 1586"/>
              <a:gd name="T24" fmla="*/ 1406 w 1702"/>
              <a:gd name="T25" fmla="*/ 888 h 1586"/>
              <a:gd name="T26" fmla="*/ 1384 w 1702"/>
              <a:gd name="T27" fmla="*/ 850 h 1586"/>
              <a:gd name="T28" fmla="*/ 1354 w 1702"/>
              <a:gd name="T29" fmla="*/ 820 h 1586"/>
              <a:gd name="T30" fmla="*/ 1318 w 1702"/>
              <a:gd name="T31" fmla="*/ 800 h 1586"/>
              <a:gd name="T32" fmla="*/ 1276 w 1702"/>
              <a:gd name="T33" fmla="*/ 792 h 1586"/>
              <a:gd name="T34" fmla="*/ 1248 w 1702"/>
              <a:gd name="T35" fmla="*/ 796 h 1586"/>
              <a:gd name="T36" fmla="*/ 1208 w 1702"/>
              <a:gd name="T37" fmla="*/ 812 h 1586"/>
              <a:gd name="T38" fmla="*/ 1176 w 1702"/>
              <a:gd name="T39" fmla="*/ 838 h 1586"/>
              <a:gd name="T40" fmla="*/ 1152 w 1702"/>
              <a:gd name="T41" fmla="*/ 874 h 1586"/>
              <a:gd name="T42" fmla="*/ 1138 w 1702"/>
              <a:gd name="T43" fmla="*/ 916 h 1586"/>
              <a:gd name="T44" fmla="*/ 1134 w 1702"/>
              <a:gd name="T45" fmla="*/ 1134 h 1586"/>
              <a:gd name="T46" fmla="*/ 1022 w 1702"/>
              <a:gd name="T47" fmla="*/ 452 h 1586"/>
              <a:gd name="T48" fmla="*/ 964 w 1702"/>
              <a:gd name="T49" fmla="*/ 396 h 1586"/>
              <a:gd name="T50" fmla="*/ 738 w 1702"/>
              <a:gd name="T51" fmla="*/ 340 h 1586"/>
              <a:gd name="T52" fmla="*/ 794 w 1702"/>
              <a:gd name="T53" fmla="*/ 1134 h 1586"/>
              <a:gd name="T54" fmla="*/ 568 w 1702"/>
              <a:gd name="T55" fmla="*/ 622 h 1586"/>
              <a:gd name="T56" fmla="*/ 398 w 1702"/>
              <a:gd name="T57" fmla="*/ 56 h 1586"/>
              <a:gd name="T58" fmla="*/ 114 w 1702"/>
              <a:gd name="T59" fmla="*/ 0 h 1586"/>
              <a:gd name="T60" fmla="*/ 114 w 1702"/>
              <a:gd name="T61" fmla="*/ 1474 h 1586"/>
              <a:gd name="T62" fmla="*/ 1702 w 1702"/>
              <a:gd name="T63" fmla="*/ 1586 h 1586"/>
              <a:gd name="T64" fmla="*/ 1022 w 1702"/>
              <a:gd name="T65" fmla="*/ 792 h 1586"/>
              <a:gd name="T66" fmla="*/ 964 w 1702"/>
              <a:gd name="T67" fmla="*/ 792 h 1586"/>
              <a:gd name="T68" fmla="*/ 964 w 1702"/>
              <a:gd name="T69" fmla="*/ 680 h 1586"/>
              <a:gd name="T70" fmla="*/ 964 w 1702"/>
              <a:gd name="T71" fmla="*/ 736 h 1586"/>
              <a:gd name="T72" fmla="*/ 964 w 1702"/>
              <a:gd name="T73" fmla="*/ 964 h 1586"/>
              <a:gd name="T74" fmla="*/ 1022 w 1702"/>
              <a:gd name="T75" fmla="*/ 1020 h 1586"/>
              <a:gd name="T76" fmla="*/ 964 w 1702"/>
              <a:gd name="T77" fmla="*/ 1020 h 1586"/>
              <a:gd name="T78" fmla="*/ 1022 w 1702"/>
              <a:gd name="T79" fmla="*/ 622 h 1586"/>
              <a:gd name="T80" fmla="*/ 1022 w 1702"/>
              <a:gd name="T81" fmla="*/ 566 h 1586"/>
              <a:gd name="T82" fmla="*/ 1022 w 1702"/>
              <a:gd name="T83" fmla="*/ 1134 h 1586"/>
              <a:gd name="T84" fmla="*/ 794 w 1702"/>
              <a:gd name="T85" fmla="*/ 1246 h 1586"/>
              <a:gd name="T86" fmla="*/ 1078 w 1702"/>
              <a:gd name="T87" fmla="*/ 1246 h 1586"/>
              <a:gd name="T88" fmla="*/ 448 w 1702"/>
              <a:gd name="T89" fmla="*/ 130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02" h="1586">
                <a:moveTo>
                  <a:pt x="1590" y="1474"/>
                </a:moveTo>
                <a:lnTo>
                  <a:pt x="1590" y="1180"/>
                </a:lnTo>
                <a:lnTo>
                  <a:pt x="1590" y="1180"/>
                </a:lnTo>
                <a:lnTo>
                  <a:pt x="1590" y="1164"/>
                </a:lnTo>
                <a:lnTo>
                  <a:pt x="1586" y="1148"/>
                </a:lnTo>
                <a:lnTo>
                  <a:pt x="1582" y="1132"/>
                </a:lnTo>
                <a:lnTo>
                  <a:pt x="1576" y="1116"/>
                </a:lnTo>
                <a:lnTo>
                  <a:pt x="1570" y="1102"/>
                </a:lnTo>
                <a:lnTo>
                  <a:pt x="1562" y="1088"/>
                </a:lnTo>
                <a:lnTo>
                  <a:pt x="1552" y="1076"/>
                </a:lnTo>
                <a:lnTo>
                  <a:pt x="1542" y="1064"/>
                </a:lnTo>
                <a:lnTo>
                  <a:pt x="1530" y="1054"/>
                </a:lnTo>
                <a:lnTo>
                  <a:pt x="1518" y="1044"/>
                </a:lnTo>
                <a:lnTo>
                  <a:pt x="1504" y="1036"/>
                </a:lnTo>
                <a:lnTo>
                  <a:pt x="1490" y="1030"/>
                </a:lnTo>
                <a:lnTo>
                  <a:pt x="1474" y="1024"/>
                </a:lnTo>
                <a:lnTo>
                  <a:pt x="1458" y="1020"/>
                </a:lnTo>
                <a:lnTo>
                  <a:pt x="1442" y="1018"/>
                </a:lnTo>
                <a:lnTo>
                  <a:pt x="1426" y="1016"/>
                </a:lnTo>
                <a:lnTo>
                  <a:pt x="1418" y="1016"/>
                </a:lnTo>
                <a:lnTo>
                  <a:pt x="1418" y="1092"/>
                </a:lnTo>
                <a:lnTo>
                  <a:pt x="1426" y="1092"/>
                </a:lnTo>
                <a:lnTo>
                  <a:pt x="1426" y="1092"/>
                </a:lnTo>
                <a:lnTo>
                  <a:pt x="1444" y="1092"/>
                </a:lnTo>
                <a:lnTo>
                  <a:pt x="1460" y="1098"/>
                </a:lnTo>
                <a:lnTo>
                  <a:pt x="1476" y="1106"/>
                </a:lnTo>
                <a:lnTo>
                  <a:pt x="1488" y="1118"/>
                </a:lnTo>
                <a:lnTo>
                  <a:pt x="1500" y="1130"/>
                </a:lnTo>
                <a:lnTo>
                  <a:pt x="1508" y="1146"/>
                </a:lnTo>
                <a:lnTo>
                  <a:pt x="1514" y="1162"/>
                </a:lnTo>
                <a:lnTo>
                  <a:pt x="1516" y="1180"/>
                </a:lnTo>
                <a:lnTo>
                  <a:pt x="1516" y="1474"/>
                </a:lnTo>
                <a:lnTo>
                  <a:pt x="1416" y="1474"/>
                </a:lnTo>
                <a:lnTo>
                  <a:pt x="1416" y="948"/>
                </a:lnTo>
                <a:lnTo>
                  <a:pt x="1416" y="948"/>
                </a:lnTo>
                <a:lnTo>
                  <a:pt x="1416" y="932"/>
                </a:lnTo>
                <a:lnTo>
                  <a:pt x="1414" y="916"/>
                </a:lnTo>
                <a:lnTo>
                  <a:pt x="1410" y="902"/>
                </a:lnTo>
                <a:lnTo>
                  <a:pt x="1406" y="888"/>
                </a:lnTo>
                <a:lnTo>
                  <a:pt x="1400" y="874"/>
                </a:lnTo>
                <a:lnTo>
                  <a:pt x="1392" y="860"/>
                </a:lnTo>
                <a:lnTo>
                  <a:pt x="1384" y="850"/>
                </a:lnTo>
                <a:lnTo>
                  <a:pt x="1376" y="838"/>
                </a:lnTo>
                <a:lnTo>
                  <a:pt x="1366" y="828"/>
                </a:lnTo>
                <a:lnTo>
                  <a:pt x="1354" y="820"/>
                </a:lnTo>
                <a:lnTo>
                  <a:pt x="1342" y="812"/>
                </a:lnTo>
                <a:lnTo>
                  <a:pt x="1330" y="806"/>
                </a:lnTo>
                <a:lnTo>
                  <a:pt x="1318" y="800"/>
                </a:lnTo>
                <a:lnTo>
                  <a:pt x="1304" y="796"/>
                </a:lnTo>
                <a:lnTo>
                  <a:pt x="1290" y="794"/>
                </a:lnTo>
                <a:lnTo>
                  <a:pt x="1276" y="792"/>
                </a:lnTo>
                <a:lnTo>
                  <a:pt x="1276" y="792"/>
                </a:lnTo>
                <a:lnTo>
                  <a:pt x="1262" y="794"/>
                </a:lnTo>
                <a:lnTo>
                  <a:pt x="1248" y="796"/>
                </a:lnTo>
                <a:lnTo>
                  <a:pt x="1234" y="800"/>
                </a:lnTo>
                <a:lnTo>
                  <a:pt x="1220" y="806"/>
                </a:lnTo>
                <a:lnTo>
                  <a:pt x="1208" y="812"/>
                </a:lnTo>
                <a:lnTo>
                  <a:pt x="1196" y="820"/>
                </a:lnTo>
                <a:lnTo>
                  <a:pt x="1186" y="828"/>
                </a:lnTo>
                <a:lnTo>
                  <a:pt x="1176" y="838"/>
                </a:lnTo>
                <a:lnTo>
                  <a:pt x="1166" y="850"/>
                </a:lnTo>
                <a:lnTo>
                  <a:pt x="1158" y="860"/>
                </a:lnTo>
                <a:lnTo>
                  <a:pt x="1152" y="874"/>
                </a:lnTo>
                <a:lnTo>
                  <a:pt x="1146" y="888"/>
                </a:lnTo>
                <a:lnTo>
                  <a:pt x="1140" y="902"/>
                </a:lnTo>
                <a:lnTo>
                  <a:pt x="1138" y="916"/>
                </a:lnTo>
                <a:lnTo>
                  <a:pt x="1136" y="932"/>
                </a:lnTo>
                <a:lnTo>
                  <a:pt x="1134" y="948"/>
                </a:lnTo>
                <a:lnTo>
                  <a:pt x="1134" y="1134"/>
                </a:lnTo>
                <a:lnTo>
                  <a:pt x="1078" y="1134"/>
                </a:lnTo>
                <a:lnTo>
                  <a:pt x="1078" y="452"/>
                </a:lnTo>
                <a:lnTo>
                  <a:pt x="1022" y="452"/>
                </a:lnTo>
                <a:lnTo>
                  <a:pt x="1022" y="510"/>
                </a:lnTo>
                <a:lnTo>
                  <a:pt x="964" y="510"/>
                </a:lnTo>
                <a:lnTo>
                  <a:pt x="964" y="396"/>
                </a:lnTo>
                <a:lnTo>
                  <a:pt x="1022" y="396"/>
                </a:lnTo>
                <a:lnTo>
                  <a:pt x="1022" y="340"/>
                </a:lnTo>
                <a:lnTo>
                  <a:pt x="738" y="340"/>
                </a:lnTo>
                <a:lnTo>
                  <a:pt x="738" y="396"/>
                </a:lnTo>
                <a:lnTo>
                  <a:pt x="794" y="396"/>
                </a:lnTo>
                <a:lnTo>
                  <a:pt x="794" y="1134"/>
                </a:lnTo>
                <a:lnTo>
                  <a:pt x="680" y="1134"/>
                </a:lnTo>
                <a:lnTo>
                  <a:pt x="680" y="622"/>
                </a:lnTo>
                <a:lnTo>
                  <a:pt x="568" y="622"/>
                </a:lnTo>
                <a:lnTo>
                  <a:pt x="568" y="1134"/>
                </a:lnTo>
                <a:lnTo>
                  <a:pt x="440" y="1134"/>
                </a:lnTo>
                <a:lnTo>
                  <a:pt x="398" y="56"/>
                </a:lnTo>
                <a:lnTo>
                  <a:pt x="454" y="56"/>
                </a:lnTo>
                <a:lnTo>
                  <a:pt x="454" y="0"/>
                </a:lnTo>
                <a:lnTo>
                  <a:pt x="114" y="0"/>
                </a:lnTo>
                <a:lnTo>
                  <a:pt x="114" y="56"/>
                </a:lnTo>
                <a:lnTo>
                  <a:pt x="170" y="56"/>
                </a:lnTo>
                <a:lnTo>
                  <a:pt x="114" y="1474"/>
                </a:lnTo>
                <a:lnTo>
                  <a:pt x="0" y="1474"/>
                </a:lnTo>
                <a:lnTo>
                  <a:pt x="0" y="1586"/>
                </a:lnTo>
                <a:lnTo>
                  <a:pt x="1702" y="1586"/>
                </a:lnTo>
                <a:lnTo>
                  <a:pt x="1702" y="1474"/>
                </a:lnTo>
                <a:lnTo>
                  <a:pt x="1590" y="1474"/>
                </a:lnTo>
                <a:close/>
                <a:moveTo>
                  <a:pt x="1022" y="792"/>
                </a:moveTo>
                <a:lnTo>
                  <a:pt x="1022" y="850"/>
                </a:lnTo>
                <a:lnTo>
                  <a:pt x="964" y="850"/>
                </a:lnTo>
                <a:lnTo>
                  <a:pt x="964" y="792"/>
                </a:lnTo>
                <a:lnTo>
                  <a:pt x="1022" y="792"/>
                </a:lnTo>
                <a:close/>
                <a:moveTo>
                  <a:pt x="964" y="736"/>
                </a:moveTo>
                <a:lnTo>
                  <a:pt x="964" y="680"/>
                </a:lnTo>
                <a:lnTo>
                  <a:pt x="1022" y="680"/>
                </a:lnTo>
                <a:lnTo>
                  <a:pt x="1022" y="736"/>
                </a:lnTo>
                <a:lnTo>
                  <a:pt x="964" y="736"/>
                </a:lnTo>
                <a:close/>
                <a:moveTo>
                  <a:pt x="1022" y="906"/>
                </a:moveTo>
                <a:lnTo>
                  <a:pt x="1022" y="964"/>
                </a:lnTo>
                <a:lnTo>
                  <a:pt x="964" y="964"/>
                </a:lnTo>
                <a:lnTo>
                  <a:pt x="964" y="906"/>
                </a:lnTo>
                <a:lnTo>
                  <a:pt x="1022" y="906"/>
                </a:lnTo>
                <a:close/>
                <a:moveTo>
                  <a:pt x="1022" y="1020"/>
                </a:moveTo>
                <a:lnTo>
                  <a:pt x="1022" y="1076"/>
                </a:lnTo>
                <a:lnTo>
                  <a:pt x="964" y="1076"/>
                </a:lnTo>
                <a:lnTo>
                  <a:pt x="964" y="1020"/>
                </a:lnTo>
                <a:lnTo>
                  <a:pt x="1022" y="1020"/>
                </a:lnTo>
                <a:close/>
                <a:moveTo>
                  <a:pt x="1022" y="566"/>
                </a:moveTo>
                <a:lnTo>
                  <a:pt x="1022" y="622"/>
                </a:lnTo>
                <a:lnTo>
                  <a:pt x="964" y="622"/>
                </a:lnTo>
                <a:lnTo>
                  <a:pt x="964" y="566"/>
                </a:lnTo>
                <a:lnTo>
                  <a:pt x="1022" y="566"/>
                </a:lnTo>
                <a:close/>
                <a:moveTo>
                  <a:pt x="964" y="1134"/>
                </a:moveTo>
                <a:lnTo>
                  <a:pt x="1022" y="1134"/>
                </a:lnTo>
                <a:lnTo>
                  <a:pt x="1022" y="1134"/>
                </a:lnTo>
                <a:lnTo>
                  <a:pt x="964" y="1134"/>
                </a:lnTo>
                <a:lnTo>
                  <a:pt x="964" y="1134"/>
                </a:lnTo>
                <a:close/>
                <a:moveTo>
                  <a:pt x="794" y="1246"/>
                </a:moveTo>
                <a:lnTo>
                  <a:pt x="964" y="1246"/>
                </a:lnTo>
                <a:lnTo>
                  <a:pt x="1022" y="1246"/>
                </a:lnTo>
                <a:lnTo>
                  <a:pt x="1078" y="1246"/>
                </a:lnTo>
                <a:lnTo>
                  <a:pt x="1134" y="1246"/>
                </a:lnTo>
                <a:lnTo>
                  <a:pt x="1134" y="1306"/>
                </a:lnTo>
                <a:lnTo>
                  <a:pt x="448" y="1306"/>
                </a:lnTo>
                <a:lnTo>
                  <a:pt x="446" y="1246"/>
                </a:lnTo>
                <a:lnTo>
                  <a:pt x="794" y="12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3528" y="1160748"/>
            <a:ext cx="19082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" t="20749" r="4971" b="36633"/>
          <a:stretch/>
        </p:blipFill>
        <p:spPr>
          <a:xfrm>
            <a:off x="6573600" y="4797237"/>
            <a:ext cx="1124902" cy="178135"/>
          </a:xfrm>
          <a:prstGeom prst="rect">
            <a:avLst/>
          </a:prstGeom>
        </p:spPr>
      </p:pic>
      <p:pic>
        <p:nvPicPr>
          <p:cNvPr id="34820" name="Picture 4" descr="\\gazprom-neft.local\dfs\Газпром нефть\Папки пользователей\Личные папки\Biryulin.DL\My Documents\My Pictures\Клиентский день_2016_РЗБМ\2016-03-24 ╨У╨░╨╖╨┐╤А╨╛╨╝_╨Э╨╡╤Д╤В╨╡╨┐╤А╨╛╨┤╤Г╨║╤В_╨С╨╕╤В╤Г╨╝╨╜╤Л╨╕╠Ж╨Ч╨░╨▓╨╛╨┤-14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7" b="11846"/>
          <a:stretch/>
        </p:blipFill>
        <p:spPr bwMode="auto">
          <a:xfrm>
            <a:off x="5472100" y="1592796"/>
            <a:ext cx="3384562" cy="123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8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21163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87337" y="260350"/>
            <a:ext cx="8569326" cy="607021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Результаты опытных партий БНДУ</a:t>
            </a:r>
            <a:endParaRPr lang="ru-RU" dirty="0"/>
          </a:p>
        </p:txBody>
      </p:sp>
      <p:sp>
        <p:nvSpPr>
          <p:cNvPr id="11" name="Picture120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2087724" y="1196752"/>
            <a:ext cx="309099" cy="288032"/>
          </a:xfrm>
          <a:custGeom>
            <a:avLst/>
            <a:gdLst>
              <a:gd name="T0" fmla="*/ 1590 w 1702"/>
              <a:gd name="T1" fmla="*/ 1180 h 1586"/>
              <a:gd name="T2" fmla="*/ 1582 w 1702"/>
              <a:gd name="T3" fmla="*/ 1132 h 1586"/>
              <a:gd name="T4" fmla="*/ 1562 w 1702"/>
              <a:gd name="T5" fmla="*/ 1088 h 1586"/>
              <a:gd name="T6" fmla="*/ 1530 w 1702"/>
              <a:gd name="T7" fmla="*/ 1054 h 1586"/>
              <a:gd name="T8" fmla="*/ 1490 w 1702"/>
              <a:gd name="T9" fmla="*/ 1030 h 1586"/>
              <a:gd name="T10" fmla="*/ 1442 w 1702"/>
              <a:gd name="T11" fmla="*/ 1018 h 1586"/>
              <a:gd name="T12" fmla="*/ 1418 w 1702"/>
              <a:gd name="T13" fmla="*/ 1092 h 1586"/>
              <a:gd name="T14" fmla="*/ 1444 w 1702"/>
              <a:gd name="T15" fmla="*/ 1092 h 1586"/>
              <a:gd name="T16" fmla="*/ 1488 w 1702"/>
              <a:gd name="T17" fmla="*/ 1118 h 1586"/>
              <a:gd name="T18" fmla="*/ 1514 w 1702"/>
              <a:gd name="T19" fmla="*/ 1162 h 1586"/>
              <a:gd name="T20" fmla="*/ 1416 w 1702"/>
              <a:gd name="T21" fmla="*/ 1474 h 1586"/>
              <a:gd name="T22" fmla="*/ 1416 w 1702"/>
              <a:gd name="T23" fmla="*/ 932 h 1586"/>
              <a:gd name="T24" fmla="*/ 1406 w 1702"/>
              <a:gd name="T25" fmla="*/ 888 h 1586"/>
              <a:gd name="T26" fmla="*/ 1384 w 1702"/>
              <a:gd name="T27" fmla="*/ 850 h 1586"/>
              <a:gd name="T28" fmla="*/ 1354 w 1702"/>
              <a:gd name="T29" fmla="*/ 820 h 1586"/>
              <a:gd name="T30" fmla="*/ 1318 w 1702"/>
              <a:gd name="T31" fmla="*/ 800 h 1586"/>
              <a:gd name="T32" fmla="*/ 1276 w 1702"/>
              <a:gd name="T33" fmla="*/ 792 h 1586"/>
              <a:gd name="T34" fmla="*/ 1248 w 1702"/>
              <a:gd name="T35" fmla="*/ 796 h 1586"/>
              <a:gd name="T36" fmla="*/ 1208 w 1702"/>
              <a:gd name="T37" fmla="*/ 812 h 1586"/>
              <a:gd name="T38" fmla="*/ 1176 w 1702"/>
              <a:gd name="T39" fmla="*/ 838 h 1586"/>
              <a:gd name="T40" fmla="*/ 1152 w 1702"/>
              <a:gd name="T41" fmla="*/ 874 h 1586"/>
              <a:gd name="T42" fmla="*/ 1138 w 1702"/>
              <a:gd name="T43" fmla="*/ 916 h 1586"/>
              <a:gd name="T44" fmla="*/ 1134 w 1702"/>
              <a:gd name="T45" fmla="*/ 1134 h 1586"/>
              <a:gd name="T46" fmla="*/ 1022 w 1702"/>
              <a:gd name="T47" fmla="*/ 452 h 1586"/>
              <a:gd name="T48" fmla="*/ 964 w 1702"/>
              <a:gd name="T49" fmla="*/ 396 h 1586"/>
              <a:gd name="T50" fmla="*/ 738 w 1702"/>
              <a:gd name="T51" fmla="*/ 340 h 1586"/>
              <a:gd name="T52" fmla="*/ 794 w 1702"/>
              <a:gd name="T53" fmla="*/ 1134 h 1586"/>
              <a:gd name="T54" fmla="*/ 568 w 1702"/>
              <a:gd name="T55" fmla="*/ 622 h 1586"/>
              <a:gd name="T56" fmla="*/ 398 w 1702"/>
              <a:gd name="T57" fmla="*/ 56 h 1586"/>
              <a:gd name="T58" fmla="*/ 114 w 1702"/>
              <a:gd name="T59" fmla="*/ 0 h 1586"/>
              <a:gd name="T60" fmla="*/ 114 w 1702"/>
              <a:gd name="T61" fmla="*/ 1474 h 1586"/>
              <a:gd name="T62" fmla="*/ 1702 w 1702"/>
              <a:gd name="T63" fmla="*/ 1586 h 1586"/>
              <a:gd name="T64" fmla="*/ 1022 w 1702"/>
              <a:gd name="T65" fmla="*/ 792 h 1586"/>
              <a:gd name="T66" fmla="*/ 964 w 1702"/>
              <a:gd name="T67" fmla="*/ 792 h 1586"/>
              <a:gd name="T68" fmla="*/ 964 w 1702"/>
              <a:gd name="T69" fmla="*/ 680 h 1586"/>
              <a:gd name="T70" fmla="*/ 964 w 1702"/>
              <a:gd name="T71" fmla="*/ 736 h 1586"/>
              <a:gd name="T72" fmla="*/ 964 w 1702"/>
              <a:gd name="T73" fmla="*/ 964 h 1586"/>
              <a:gd name="T74" fmla="*/ 1022 w 1702"/>
              <a:gd name="T75" fmla="*/ 1020 h 1586"/>
              <a:gd name="T76" fmla="*/ 964 w 1702"/>
              <a:gd name="T77" fmla="*/ 1020 h 1586"/>
              <a:gd name="T78" fmla="*/ 1022 w 1702"/>
              <a:gd name="T79" fmla="*/ 622 h 1586"/>
              <a:gd name="T80" fmla="*/ 1022 w 1702"/>
              <a:gd name="T81" fmla="*/ 566 h 1586"/>
              <a:gd name="T82" fmla="*/ 1022 w 1702"/>
              <a:gd name="T83" fmla="*/ 1134 h 1586"/>
              <a:gd name="T84" fmla="*/ 794 w 1702"/>
              <a:gd name="T85" fmla="*/ 1246 h 1586"/>
              <a:gd name="T86" fmla="*/ 1078 w 1702"/>
              <a:gd name="T87" fmla="*/ 1246 h 1586"/>
              <a:gd name="T88" fmla="*/ 448 w 1702"/>
              <a:gd name="T89" fmla="*/ 130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02" h="1586">
                <a:moveTo>
                  <a:pt x="1590" y="1474"/>
                </a:moveTo>
                <a:lnTo>
                  <a:pt x="1590" y="1180"/>
                </a:lnTo>
                <a:lnTo>
                  <a:pt x="1590" y="1180"/>
                </a:lnTo>
                <a:lnTo>
                  <a:pt x="1590" y="1164"/>
                </a:lnTo>
                <a:lnTo>
                  <a:pt x="1586" y="1148"/>
                </a:lnTo>
                <a:lnTo>
                  <a:pt x="1582" y="1132"/>
                </a:lnTo>
                <a:lnTo>
                  <a:pt x="1576" y="1116"/>
                </a:lnTo>
                <a:lnTo>
                  <a:pt x="1570" y="1102"/>
                </a:lnTo>
                <a:lnTo>
                  <a:pt x="1562" y="1088"/>
                </a:lnTo>
                <a:lnTo>
                  <a:pt x="1552" y="1076"/>
                </a:lnTo>
                <a:lnTo>
                  <a:pt x="1542" y="1064"/>
                </a:lnTo>
                <a:lnTo>
                  <a:pt x="1530" y="1054"/>
                </a:lnTo>
                <a:lnTo>
                  <a:pt x="1518" y="1044"/>
                </a:lnTo>
                <a:lnTo>
                  <a:pt x="1504" y="1036"/>
                </a:lnTo>
                <a:lnTo>
                  <a:pt x="1490" y="1030"/>
                </a:lnTo>
                <a:lnTo>
                  <a:pt x="1474" y="1024"/>
                </a:lnTo>
                <a:lnTo>
                  <a:pt x="1458" y="1020"/>
                </a:lnTo>
                <a:lnTo>
                  <a:pt x="1442" y="1018"/>
                </a:lnTo>
                <a:lnTo>
                  <a:pt x="1426" y="1016"/>
                </a:lnTo>
                <a:lnTo>
                  <a:pt x="1418" y="1016"/>
                </a:lnTo>
                <a:lnTo>
                  <a:pt x="1418" y="1092"/>
                </a:lnTo>
                <a:lnTo>
                  <a:pt x="1426" y="1092"/>
                </a:lnTo>
                <a:lnTo>
                  <a:pt x="1426" y="1092"/>
                </a:lnTo>
                <a:lnTo>
                  <a:pt x="1444" y="1092"/>
                </a:lnTo>
                <a:lnTo>
                  <a:pt x="1460" y="1098"/>
                </a:lnTo>
                <a:lnTo>
                  <a:pt x="1476" y="1106"/>
                </a:lnTo>
                <a:lnTo>
                  <a:pt x="1488" y="1118"/>
                </a:lnTo>
                <a:lnTo>
                  <a:pt x="1500" y="1130"/>
                </a:lnTo>
                <a:lnTo>
                  <a:pt x="1508" y="1146"/>
                </a:lnTo>
                <a:lnTo>
                  <a:pt x="1514" y="1162"/>
                </a:lnTo>
                <a:lnTo>
                  <a:pt x="1516" y="1180"/>
                </a:lnTo>
                <a:lnTo>
                  <a:pt x="1516" y="1474"/>
                </a:lnTo>
                <a:lnTo>
                  <a:pt x="1416" y="1474"/>
                </a:lnTo>
                <a:lnTo>
                  <a:pt x="1416" y="948"/>
                </a:lnTo>
                <a:lnTo>
                  <a:pt x="1416" y="948"/>
                </a:lnTo>
                <a:lnTo>
                  <a:pt x="1416" y="932"/>
                </a:lnTo>
                <a:lnTo>
                  <a:pt x="1414" y="916"/>
                </a:lnTo>
                <a:lnTo>
                  <a:pt x="1410" y="902"/>
                </a:lnTo>
                <a:lnTo>
                  <a:pt x="1406" y="888"/>
                </a:lnTo>
                <a:lnTo>
                  <a:pt x="1400" y="874"/>
                </a:lnTo>
                <a:lnTo>
                  <a:pt x="1392" y="860"/>
                </a:lnTo>
                <a:lnTo>
                  <a:pt x="1384" y="850"/>
                </a:lnTo>
                <a:lnTo>
                  <a:pt x="1376" y="838"/>
                </a:lnTo>
                <a:lnTo>
                  <a:pt x="1366" y="828"/>
                </a:lnTo>
                <a:lnTo>
                  <a:pt x="1354" y="820"/>
                </a:lnTo>
                <a:lnTo>
                  <a:pt x="1342" y="812"/>
                </a:lnTo>
                <a:lnTo>
                  <a:pt x="1330" y="806"/>
                </a:lnTo>
                <a:lnTo>
                  <a:pt x="1318" y="800"/>
                </a:lnTo>
                <a:lnTo>
                  <a:pt x="1304" y="796"/>
                </a:lnTo>
                <a:lnTo>
                  <a:pt x="1290" y="794"/>
                </a:lnTo>
                <a:lnTo>
                  <a:pt x="1276" y="792"/>
                </a:lnTo>
                <a:lnTo>
                  <a:pt x="1276" y="792"/>
                </a:lnTo>
                <a:lnTo>
                  <a:pt x="1262" y="794"/>
                </a:lnTo>
                <a:lnTo>
                  <a:pt x="1248" y="796"/>
                </a:lnTo>
                <a:lnTo>
                  <a:pt x="1234" y="800"/>
                </a:lnTo>
                <a:lnTo>
                  <a:pt x="1220" y="806"/>
                </a:lnTo>
                <a:lnTo>
                  <a:pt x="1208" y="812"/>
                </a:lnTo>
                <a:lnTo>
                  <a:pt x="1196" y="820"/>
                </a:lnTo>
                <a:lnTo>
                  <a:pt x="1186" y="828"/>
                </a:lnTo>
                <a:lnTo>
                  <a:pt x="1176" y="838"/>
                </a:lnTo>
                <a:lnTo>
                  <a:pt x="1166" y="850"/>
                </a:lnTo>
                <a:lnTo>
                  <a:pt x="1158" y="860"/>
                </a:lnTo>
                <a:lnTo>
                  <a:pt x="1152" y="874"/>
                </a:lnTo>
                <a:lnTo>
                  <a:pt x="1146" y="888"/>
                </a:lnTo>
                <a:lnTo>
                  <a:pt x="1140" y="902"/>
                </a:lnTo>
                <a:lnTo>
                  <a:pt x="1138" y="916"/>
                </a:lnTo>
                <a:lnTo>
                  <a:pt x="1136" y="932"/>
                </a:lnTo>
                <a:lnTo>
                  <a:pt x="1134" y="948"/>
                </a:lnTo>
                <a:lnTo>
                  <a:pt x="1134" y="1134"/>
                </a:lnTo>
                <a:lnTo>
                  <a:pt x="1078" y="1134"/>
                </a:lnTo>
                <a:lnTo>
                  <a:pt x="1078" y="452"/>
                </a:lnTo>
                <a:lnTo>
                  <a:pt x="1022" y="452"/>
                </a:lnTo>
                <a:lnTo>
                  <a:pt x="1022" y="510"/>
                </a:lnTo>
                <a:lnTo>
                  <a:pt x="964" y="510"/>
                </a:lnTo>
                <a:lnTo>
                  <a:pt x="964" y="396"/>
                </a:lnTo>
                <a:lnTo>
                  <a:pt x="1022" y="396"/>
                </a:lnTo>
                <a:lnTo>
                  <a:pt x="1022" y="340"/>
                </a:lnTo>
                <a:lnTo>
                  <a:pt x="738" y="340"/>
                </a:lnTo>
                <a:lnTo>
                  <a:pt x="738" y="396"/>
                </a:lnTo>
                <a:lnTo>
                  <a:pt x="794" y="396"/>
                </a:lnTo>
                <a:lnTo>
                  <a:pt x="794" y="1134"/>
                </a:lnTo>
                <a:lnTo>
                  <a:pt x="680" y="1134"/>
                </a:lnTo>
                <a:lnTo>
                  <a:pt x="680" y="622"/>
                </a:lnTo>
                <a:lnTo>
                  <a:pt x="568" y="622"/>
                </a:lnTo>
                <a:lnTo>
                  <a:pt x="568" y="1134"/>
                </a:lnTo>
                <a:lnTo>
                  <a:pt x="440" y="1134"/>
                </a:lnTo>
                <a:lnTo>
                  <a:pt x="398" y="56"/>
                </a:lnTo>
                <a:lnTo>
                  <a:pt x="454" y="56"/>
                </a:lnTo>
                <a:lnTo>
                  <a:pt x="454" y="0"/>
                </a:lnTo>
                <a:lnTo>
                  <a:pt x="114" y="0"/>
                </a:lnTo>
                <a:lnTo>
                  <a:pt x="114" y="56"/>
                </a:lnTo>
                <a:lnTo>
                  <a:pt x="170" y="56"/>
                </a:lnTo>
                <a:lnTo>
                  <a:pt x="114" y="1474"/>
                </a:lnTo>
                <a:lnTo>
                  <a:pt x="0" y="1474"/>
                </a:lnTo>
                <a:lnTo>
                  <a:pt x="0" y="1586"/>
                </a:lnTo>
                <a:lnTo>
                  <a:pt x="1702" y="1586"/>
                </a:lnTo>
                <a:lnTo>
                  <a:pt x="1702" y="1474"/>
                </a:lnTo>
                <a:lnTo>
                  <a:pt x="1590" y="1474"/>
                </a:lnTo>
                <a:close/>
                <a:moveTo>
                  <a:pt x="1022" y="792"/>
                </a:moveTo>
                <a:lnTo>
                  <a:pt x="1022" y="850"/>
                </a:lnTo>
                <a:lnTo>
                  <a:pt x="964" y="850"/>
                </a:lnTo>
                <a:lnTo>
                  <a:pt x="964" y="792"/>
                </a:lnTo>
                <a:lnTo>
                  <a:pt x="1022" y="792"/>
                </a:lnTo>
                <a:close/>
                <a:moveTo>
                  <a:pt x="964" y="736"/>
                </a:moveTo>
                <a:lnTo>
                  <a:pt x="964" y="680"/>
                </a:lnTo>
                <a:lnTo>
                  <a:pt x="1022" y="680"/>
                </a:lnTo>
                <a:lnTo>
                  <a:pt x="1022" y="736"/>
                </a:lnTo>
                <a:lnTo>
                  <a:pt x="964" y="736"/>
                </a:lnTo>
                <a:close/>
                <a:moveTo>
                  <a:pt x="1022" y="906"/>
                </a:moveTo>
                <a:lnTo>
                  <a:pt x="1022" y="964"/>
                </a:lnTo>
                <a:lnTo>
                  <a:pt x="964" y="964"/>
                </a:lnTo>
                <a:lnTo>
                  <a:pt x="964" y="906"/>
                </a:lnTo>
                <a:lnTo>
                  <a:pt x="1022" y="906"/>
                </a:lnTo>
                <a:close/>
                <a:moveTo>
                  <a:pt x="1022" y="1020"/>
                </a:moveTo>
                <a:lnTo>
                  <a:pt x="1022" y="1076"/>
                </a:lnTo>
                <a:lnTo>
                  <a:pt x="964" y="1076"/>
                </a:lnTo>
                <a:lnTo>
                  <a:pt x="964" y="1020"/>
                </a:lnTo>
                <a:lnTo>
                  <a:pt x="1022" y="1020"/>
                </a:lnTo>
                <a:close/>
                <a:moveTo>
                  <a:pt x="1022" y="566"/>
                </a:moveTo>
                <a:lnTo>
                  <a:pt x="1022" y="622"/>
                </a:lnTo>
                <a:lnTo>
                  <a:pt x="964" y="622"/>
                </a:lnTo>
                <a:lnTo>
                  <a:pt x="964" y="566"/>
                </a:lnTo>
                <a:lnTo>
                  <a:pt x="1022" y="566"/>
                </a:lnTo>
                <a:close/>
                <a:moveTo>
                  <a:pt x="964" y="1134"/>
                </a:moveTo>
                <a:lnTo>
                  <a:pt x="1022" y="1134"/>
                </a:lnTo>
                <a:lnTo>
                  <a:pt x="1022" y="1134"/>
                </a:lnTo>
                <a:lnTo>
                  <a:pt x="964" y="1134"/>
                </a:lnTo>
                <a:lnTo>
                  <a:pt x="964" y="1134"/>
                </a:lnTo>
                <a:close/>
                <a:moveTo>
                  <a:pt x="794" y="1246"/>
                </a:moveTo>
                <a:lnTo>
                  <a:pt x="964" y="1246"/>
                </a:lnTo>
                <a:lnTo>
                  <a:pt x="1022" y="1246"/>
                </a:lnTo>
                <a:lnTo>
                  <a:pt x="1078" y="1246"/>
                </a:lnTo>
                <a:lnTo>
                  <a:pt x="1134" y="1246"/>
                </a:lnTo>
                <a:lnTo>
                  <a:pt x="1134" y="1306"/>
                </a:lnTo>
                <a:lnTo>
                  <a:pt x="448" y="1306"/>
                </a:lnTo>
                <a:lnTo>
                  <a:pt x="446" y="1246"/>
                </a:lnTo>
                <a:lnTo>
                  <a:pt x="794" y="12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870210"/>
              </p:ext>
            </p:extLst>
          </p:nvPr>
        </p:nvGraphicFramePr>
        <p:xfrm>
          <a:off x="287524" y="1196756"/>
          <a:ext cx="8569139" cy="514137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32150"/>
                <a:gridCol w="584118"/>
                <a:gridCol w="808648"/>
                <a:gridCol w="701848"/>
                <a:gridCol w="734625"/>
                <a:gridCol w="734625"/>
                <a:gridCol w="734625"/>
                <a:gridCol w="734625"/>
                <a:gridCol w="734625"/>
                <a:gridCol w="734625"/>
                <a:gridCol w="734625"/>
              </a:tblGrid>
              <a:tr h="74525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effectLst/>
                        </a:rPr>
                        <a:t>Показатель</a:t>
                      </a:r>
                      <a:endParaRPr lang="ru-RU" sz="1200" b="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14494" marR="14494" marT="14494" marB="14494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СТО </a:t>
                      </a:r>
                      <a:r>
                        <a:rPr lang="ru-RU" sz="1200" dirty="0">
                          <a:effectLst/>
                        </a:rPr>
                        <a:t>АВТОДОР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БНДУ 85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EN </a:t>
                      </a:r>
                      <a:r>
                        <a:rPr lang="ru-RU" sz="1200" dirty="0">
                          <a:effectLst/>
                        </a:rPr>
                        <a:t>12591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70/100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18.11.15</a:t>
                      </a:r>
                      <a:r>
                        <a:rPr lang="ru-RU" sz="1200" b="0" dirty="0">
                          <a:effectLst/>
                        </a:rPr>
                        <a:t/>
                      </a:r>
                      <a:br>
                        <a:rPr lang="ru-RU" sz="1200" b="0" dirty="0">
                          <a:effectLst/>
                        </a:rPr>
                      </a:br>
                      <a:r>
                        <a:rPr lang="ru-RU" sz="1200" b="0" dirty="0">
                          <a:effectLst/>
                        </a:rPr>
                        <a:t>К-5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18.11.15</a:t>
                      </a:r>
                      <a:r>
                        <a:rPr lang="ru-RU" sz="1200" b="0" dirty="0">
                          <a:effectLst/>
                        </a:rPr>
                        <a:t/>
                      </a:r>
                      <a:br>
                        <a:rPr lang="ru-RU" sz="1200" b="0" dirty="0">
                          <a:effectLst/>
                        </a:rPr>
                      </a:br>
                      <a:r>
                        <a:rPr lang="ru-RU" sz="1200" b="0" dirty="0">
                          <a:effectLst/>
                        </a:rPr>
                        <a:t>Р-3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28.10.15</a:t>
                      </a:r>
                      <a:r>
                        <a:rPr lang="ru-RU" sz="1200" b="0" dirty="0">
                          <a:effectLst/>
                        </a:rPr>
                        <a:t/>
                      </a:r>
                      <a:br>
                        <a:rPr lang="ru-RU" sz="1200" b="0" dirty="0">
                          <a:effectLst/>
                        </a:rPr>
                      </a:br>
                      <a:r>
                        <a:rPr lang="ru-RU" sz="1200" b="0" dirty="0">
                          <a:effectLst/>
                        </a:rPr>
                        <a:t> Р-9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02.03.15</a:t>
                      </a:r>
                      <a:r>
                        <a:rPr lang="ru-RU" sz="1200" b="0" dirty="0">
                          <a:effectLst/>
                        </a:rPr>
                        <a:t/>
                      </a:r>
                      <a:br>
                        <a:rPr lang="ru-RU" sz="1200" b="0" dirty="0">
                          <a:effectLst/>
                        </a:rPr>
                      </a:br>
                      <a:r>
                        <a:rPr lang="ru-RU" sz="1200" b="0" dirty="0">
                          <a:effectLst/>
                        </a:rPr>
                        <a:t>Р-9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05.03.15</a:t>
                      </a:r>
                      <a:r>
                        <a:rPr lang="ru-RU" sz="1200" b="0" dirty="0">
                          <a:effectLst/>
                        </a:rPr>
                        <a:t/>
                      </a:r>
                      <a:br>
                        <a:rPr lang="ru-RU" sz="1200" b="0" dirty="0">
                          <a:effectLst/>
                        </a:rPr>
                      </a:br>
                      <a:r>
                        <a:rPr lang="ru-RU" sz="1200" b="0" dirty="0">
                          <a:effectLst/>
                        </a:rPr>
                        <a:t>Р-11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06.03.15</a:t>
                      </a:r>
                      <a:r>
                        <a:rPr lang="ru-RU" sz="1200" b="0" dirty="0">
                          <a:effectLst/>
                        </a:rPr>
                        <a:t/>
                      </a:r>
                      <a:br>
                        <a:rPr lang="ru-RU" sz="1200" b="0" dirty="0">
                          <a:effectLst/>
                        </a:rPr>
                      </a:br>
                      <a:r>
                        <a:rPr lang="ru-RU" sz="1200" b="0" dirty="0">
                          <a:effectLst/>
                        </a:rPr>
                        <a:t>Р-10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08.03.15</a:t>
                      </a:r>
                      <a:r>
                        <a:rPr lang="ru-RU" sz="1200" b="0" dirty="0">
                          <a:effectLst/>
                        </a:rPr>
                        <a:t/>
                      </a:r>
                      <a:br>
                        <a:rPr lang="ru-RU" sz="1200" b="0" dirty="0">
                          <a:effectLst/>
                        </a:rPr>
                      </a:br>
                      <a:r>
                        <a:rPr lang="ru-RU" sz="1200" b="0" dirty="0">
                          <a:effectLst/>
                        </a:rPr>
                        <a:t>Р-9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accent1"/>
                    </a:solidFill>
                  </a:tcPr>
                </a:tc>
              </a:tr>
              <a:tr h="429660">
                <a:tc rowSpan="2">
                  <a:txBody>
                    <a:bodyPr/>
                    <a:lstStyle/>
                    <a:p>
                      <a:pPr marL="85725" inden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none" spc="0" dirty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Растяжимость</a:t>
                      </a:r>
                      <a:r>
                        <a:rPr lang="ru-RU" sz="1200" b="0" cap="none" spc="0" dirty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, </a:t>
                      </a:r>
                      <a:r>
                        <a:rPr lang="ru-RU" sz="1200" b="0" cap="none" spc="0" dirty="0" smtClean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см </a:t>
                      </a:r>
                    </a:p>
                  </a:txBody>
                  <a:tcPr marL="14494" marR="14494" marT="14494" marB="1449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cap="none" spc="0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r>
                        <a:rPr lang="ru-RU" sz="1200" b="0" cap="none" spc="0" baseline="30000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</a:rPr>
                        <a:t>о</a:t>
                      </a:r>
                      <a:r>
                        <a:rPr lang="ru-RU" sz="1200" b="0" cap="none" spc="0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</a:rPr>
                        <a:t>С </a:t>
                      </a:r>
                      <a:endParaRPr lang="ru-RU" sz="1200" b="0" cap="none" spc="0" dirty="0" smtClean="0">
                        <a:ln w="12700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≥100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~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134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116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&gt;100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/>
                          </a:solidFill>
                          <a:effectLst/>
                        </a:rPr>
                        <a:t>100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</a:tr>
              <a:tr h="34941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cap="none" spc="0" dirty="0">
                        <a:ln w="12700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cap="none" spc="0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r>
                        <a:rPr lang="ru-RU" sz="1200" b="0" cap="none" spc="0" baseline="30000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</a:rPr>
                        <a:t>о</a:t>
                      </a:r>
                      <a:r>
                        <a:rPr lang="ru-RU" sz="1200" b="0" cap="none" spc="0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endParaRPr lang="ru-RU" sz="1200" b="0" cap="none" spc="0" dirty="0" smtClean="0">
                        <a:ln w="12700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≥3,5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~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3,5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/>
                          </a:solidFill>
                          <a:effectLst/>
                        </a:rPr>
                        <a:t>3,6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3,8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3,6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3,9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</a:tr>
              <a:tr h="549054">
                <a:tc gridSpan="2">
                  <a:txBody>
                    <a:bodyPr/>
                    <a:lstStyle/>
                    <a:p>
                      <a:pPr marL="85725" inden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none" spc="0" dirty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Вязкость динамическая </a:t>
                      </a:r>
                      <a:r>
                        <a:rPr lang="ru-RU" sz="1200" b="0" cap="none" spc="0" dirty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при 60</a:t>
                      </a:r>
                      <a:r>
                        <a:rPr lang="ru-RU" sz="1200" b="0" cap="none" spc="0" baseline="30000" dirty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0</a:t>
                      </a:r>
                      <a:r>
                        <a:rPr lang="ru-RU" sz="1200" b="0" cap="none" spc="0" dirty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С,Па/с</a:t>
                      </a:r>
                      <a:endParaRPr lang="ru-RU" sz="1200" b="0" cap="none" spc="0" dirty="0">
                        <a:ln w="12700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≥ 250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≥ 90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196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185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230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187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268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685" algn="ctr"/>
                          <a:tab pos="748030" algn="l"/>
                        </a:tabLs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210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204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</a:tr>
              <a:tr h="349411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cap="none" spc="0" dirty="0">
                          <a:ln w="12700">
                            <a:noFill/>
                            <a:prstDash val="solid"/>
                          </a:ln>
                          <a:solidFill>
                            <a:schemeClr val="bg2"/>
                          </a:solidFill>
                          <a:effectLst/>
                        </a:rPr>
                        <a:t>После прогрева в тонкой плёнке</a:t>
                      </a:r>
                      <a:endParaRPr lang="ru-RU" sz="1600" b="0" cap="none" spc="0" dirty="0">
                        <a:ln w="12700">
                          <a:noFill/>
                          <a:prstDash val="solid"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262">
                <a:tc gridSpan="2">
                  <a:txBody>
                    <a:bodyPr/>
                    <a:lstStyle/>
                    <a:p>
                      <a:pPr marL="85725" inden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none" spc="0" dirty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Изменение </a:t>
                      </a:r>
                      <a:r>
                        <a:rPr lang="ru-RU" sz="1200" b="1" cap="none" spc="0" dirty="0" smtClean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массы</a:t>
                      </a:r>
                      <a:r>
                        <a:rPr lang="ru-RU" sz="1200" b="0" cap="none" spc="0" dirty="0" smtClean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, %</a:t>
                      </a:r>
                      <a:endParaRPr lang="ru-RU" sz="1200" b="0" cap="none" spc="0" dirty="0">
                        <a:ln w="12700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≤0,3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≤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0,8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0,08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0,03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-0,37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0,2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/>
                          </a:solidFill>
                          <a:effectLst/>
                        </a:rPr>
                        <a:t>0,1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</a:tr>
              <a:tr h="721160">
                <a:tc gridSpan="2">
                  <a:txBody>
                    <a:bodyPr/>
                    <a:lstStyle/>
                    <a:p>
                      <a:pPr marL="85725" inden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none" spc="0" dirty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Глубина проникания </a:t>
                      </a:r>
                      <a:r>
                        <a:rPr lang="ru-RU" sz="1200" b="1" cap="none" spc="0" dirty="0" smtClean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иглы</a:t>
                      </a:r>
                      <a:r>
                        <a:rPr lang="ru-RU" sz="1200" b="0" cap="none" spc="0" dirty="0" smtClean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 </a:t>
                      </a:r>
                      <a:r>
                        <a:rPr lang="en-US" sz="1200" b="0" cap="none" spc="0" dirty="0" smtClean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(</a:t>
                      </a:r>
                      <a:r>
                        <a:rPr lang="ru-RU" sz="1200" b="0" cap="none" spc="0" dirty="0" smtClean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при 25</a:t>
                      </a:r>
                      <a:r>
                        <a:rPr lang="ru-RU" sz="1200" b="0" cap="none" spc="0" baseline="30000" dirty="0" smtClean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о</a:t>
                      </a:r>
                      <a:r>
                        <a:rPr lang="ru-RU" sz="1200" b="0" cap="none" spc="0" dirty="0" smtClean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С</a:t>
                      </a:r>
                      <a:r>
                        <a:rPr lang="en-US" sz="1200" b="0" cap="none" spc="0" dirty="0" smtClean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)</a:t>
                      </a:r>
                      <a:r>
                        <a:rPr lang="ru-RU" sz="1200" b="0" cap="none" spc="0" dirty="0" smtClean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,            % </a:t>
                      </a:r>
                      <a:r>
                        <a:rPr lang="ru-RU" sz="1200" b="0" cap="none" spc="0" dirty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от первоначальной </a:t>
                      </a:r>
                      <a:r>
                        <a:rPr lang="ru-RU" sz="1200" b="0" cap="none" spc="0" dirty="0" smtClean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величины</a:t>
                      </a:r>
                      <a:endParaRPr lang="ru-RU" sz="1200" b="0" cap="none" spc="0" dirty="0">
                        <a:ln w="12700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≥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65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≥ 46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67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69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62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64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69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68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65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</a:tr>
              <a:tr h="376948">
                <a:tc gridSpan="2">
                  <a:txBody>
                    <a:bodyPr/>
                    <a:lstStyle/>
                    <a:p>
                      <a:pPr marL="85725" inden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none" spc="0" dirty="0" smtClean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Растяжимость                      </a:t>
                      </a:r>
                      <a:r>
                        <a:rPr lang="ru-RU" sz="1200" b="0" cap="none" spc="0" dirty="0" smtClean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(при 25</a:t>
                      </a:r>
                      <a:r>
                        <a:rPr lang="ru-RU" sz="1200" b="0" cap="none" spc="0" baseline="30000" dirty="0" smtClean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о</a:t>
                      </a:r>
                      <a:r>
                        <a:rPr lang="ru-RU" sz="1200" b="0" cap="none" spc="0" dirty="0" smtClean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С), см                                                                              </a:t>
                      </a:r>
                      <a:endParaRPr lang="ru-RU" sz="1200" b="0" cap="none" spc="0" dirty="0">
                        <a:ln w="12700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≥ 80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~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58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49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100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60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51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31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63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</a:tr>
              <a:tr h="549054">
                <a:tc gridSpan="2">
                  <a:txBody>
                    <a:bodyPr/>
                    <a:lstStyle/>
                    <a:p>
                      <a:pPr marL="85725" inden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none" spc="0" dirty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Вязкость динамическая </a:t>
                      </a:r>
                      <a:r>
                        <a:rPr lang="en-US" sz="1200" b="1" cap="none" spc="0" dirty="0" smtClean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                     </a:t>
                      </a:r>
                      <a:r>
                        <a:rPr lang="ru-RU" sz="1200" b="0" cap="none" spc="0" dirty="0" smtClean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(при 60</a:t>
                      </a:r>
                      <a:r>
                        <a:rPr lang="ru-RU" sz="1200" b="0" cap="none" spc="0" baseline="30000" dirty="0" smtClean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0</a:t>
                      </a:r>
                      <a:r>
                        <a:rPr lang="ru-RU" sz="1200" b="0" cap="none" spc="0" dirty="0" smtClean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С), Па*с</a:t>
                      </a:r>
                      <a:endParaRPr lang="ru-RU" sz="1200" b="0" cap="none" spc="0" dirty="0">
                        <a:ln w="12700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650-1100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~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451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477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717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584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909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472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613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</a:tr>
              <a:tr h="721160">
                <a:tc gridSpan="2">
                  <a:txBody>
                    <a:bodyPr/>
                    <a:lstStyle/>
                    <a:p>
                      <a:pPr marL="85725" inden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none" spc="0" dirty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Коэффициент возрастания динамической </a:t>
                      </a:r>
                      <a:r>
                        <a:rPr lang="ru-RU" sz="1200" b="1" cap="none" spc="0" dirty="0" smtClean="0">
                          <a:ln w="12700">
                            <a:noFill/>
                            <a:prstDash val="solid"/>
                          </a:ln>
                          <a:effectLst/>
                        </a:rPr>
                        <a:t>вязкости</a:t>
                      </a:r>
                      <a:endParaRPr lang="ru-RU" sz="1200" b="1" cap="none" spc="0" dirty="0">
                        <a:ln w="12700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chemeClr val="bg1"/>
                          </a:solidFill>
                          <a:effectLst/>
                        </a:rPr>
                        <a:t>≤ 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~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2,3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2,6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3,1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3,4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2,2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14494" marR="14494" marT="14494" marB="1449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6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351367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87337" y="260350"/>
            <a:ext cx="8569326" cy="607021"/>
          </a:xfrm>
        </p:spPr>
        <p:txBody>
          <a:bodyPr/>
          <a:lstStyle/>
          <a:p>
            <a:r>
              <a:rPr lang="ru-RU" dirty="0" smtClean="0"/>
              <a:t>Производимые ГПН-БМ модифицированные битумы, отвечают </a:t>
            </a:r>
            <a:r>
              <a:rPr lang="ru-RU" dirty="0"/>
              <a:t>требованиям </a:t>
            </a:r>
            <a:r>
              <a:rPr lang="ru-RU" dirty="0" smtClean="0"/>
              <a:t>ГК </a:t>
            </a:r>
            <a:r>
              <a:rPr lang="ru-RU" dirty="0"/>
              <a:t>«</a:t>
            </a:r>
            <a:r>
              <a:rPr lang="ru-RU" dirty="0" err="1"/>
              <a:t>Автодор</a:t>
            </a:r>
            <a:r>
              <a:rPr lang="ru-RU" dirty="0"/>
              <a:t>»</a:t>
            </a:r>
          </a:p>
        </p:txBody>
      </p:sp>
      <p:sp>
        <p:nvSpPr>
          <p:cNvPr id="11" name="Picture120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2087724" y="1196752"/>
            <a:ext cx="309099" cy="288032"/>
          </a:xfrm>
          <a:custGeom>
            <a:avLst/>
            <a:gdLst>
              <a:gd name="T0" fmla="*/ 1590 w 1702"/>
              <a:gd name="T1" fmla="*/ 1180 h 1586"/>
              <a:gd name="T2" fmla="*/ 1582 w 1702"/>
              <a:gd name="T3" fmla="*/ 1132 h 1586"/>
              <a:gd name="T4" fmla="*/ 1562 w 1702"/>
              <a:gd name="T5" fmla="*/ 1088 h 1586"/>
              <a:gd name="T6" fmla="*/ 1530 w 1702"/>
              <a:gd name="T7" fmla="*/ 1054 h 1586"/>
              <a:gd name="T8" fmla="*/ 1490 w 1702"/>
              <a:gd name="T9" fmla="*/ 1030 h 1586"/>
              <a:gd name="T10" fmla="*/ 1442 w 1702"/>
              <a:gd name="T11" fmla="*/ 1018 h 1586"/>
              <a:gd name="T12" fmla="*/ 1418 w 1702"/>
              <a:gd name="T13" fmla="*/ 1092 h 1586"/>
              <a:gd name="T14" fmla="*/ 1444 w 1702"/>
              <a:gd name="T15" fmla="*/ 1092 h 1586"/>
              <a:gd name="T16" fmla="*/ 1488 w 1702"/>
              <a:gd name="T17" fmla="*/ 1118 h 1586"/>
              <a:gd name="T18" fmla="*/ 1514 w 1702"/>
              <a:gd name="T19" fmla="*/ 1162 h 1586"/>
              <a:gd name="T20" fmla="*/ 1416 w 1702"/>
              <a:gd name="T21" fmla="*/ 1474 h 1586"/>
              <a:gd name="T22" fmla="*/ 1416 w 1702"/>
              <a:gd name="T23" fmla="*/ 932 h 1586"/>
              <a:gd name="T24" fmla="*/ 1406 w 1702"/>
              <a:gd name="T25" fmla="*/ 888 h 1586"/>
              <a:gd name="T26" fmla="*/ 1384 w 1702"/>
              <a:gd name="T27" fmla="*/ 850 h 1586"/>
              <a:gd name="T28" fmla="*/ 1354 w 1702"/>
              <a:gd name="T29" fmla="*/ 820 h 1586"/>
              <a:gd name="T30" fmla="*/ 1318 w 1702"/>
              <a:gd name="T31" fmla="*/ 800 h 1586"/>
              <a:gd name="T32" fmla="*/ 1276 w 1702"/>
              <a:gd name="T33" fmla="*/ 792 h 1586"/>
              <a:gd name="T34" fmla="*/ 1248 w 1702"/>
              <a:gd name="T35" fmla="*/ 796 h 1586"/>
              <a:gd name="T36" fmla="*/ 1208 w 1702"/>
              <a:gd name="T37" fmla="*/ 812 h 1586"/>
              <a:gd name="T38" fmla="*/ 1176 w 1702"/>
              <a:gd name="T39" fmla="*/ 838 h 1586"/>
              <a:gd name="T40" fmla="*/ 1152 w 1702"/>
              <a:gd name="T41" fmla="*/ 874 h 1586"/>
              <a:gd name="T42" fmla="*/ 1138 w 1702"/>
              <a:gd name="T43" fmla="*/ 916 h 1586"/>
              <a:gd name="T44" fmla="*/ 1134 w 1702"/>
              <a:gd name="T45" fmla="*/ 1134 h 1586"/>
              <a:gd name="T46" fmla="*/ 1022 w 1702"/>
              <a:gd name="T47" fmla="*/ 452 h 1586"/>
              <a:gd name="T48" fmla="*/ 964 w 1702"/>
              <a:gd name="T49" fmla="*/ 396 h 1586"/>
              <a:gd name="T50" fmla="*/ 738 w 1702"/>
              <a:gd name="T51" fmla="*/ 340 h 1586"/>
              <a:gd name="T52" fmla="*/ 794 w 1702"/>
              <a:gd name="T53" fmla="*/ 1134 h 1586"/>
              <a:gd name="T54" fmla="*/ 568 w 1702"/>
              <a:gd name="T55" fmla="*/ 622 h 1586"/>
              <a:gd name="T56" fmla="*/ 398 w 1702"/>
              <a:gd name="T57" fmla="*/ 56 h 1586"/>
              <a:gd name="T58" fmla="*/ 114 w 1702"/>
              <a:gd name="T59" fmla="*/ 0 h 1586"/>
              <a:gd name="T60" fmla="*/ 114 w 1702"/>
              <a:gd name="T61" fmla="*/ 1474 h 1586"/>
              <a:gd name="T62" fmla="*/ 1702 w 1702"/>
              <a:gd name="T63" fmla="*/ 1586 h 1586"/>
              <a:gd name="T64" fmla="*/ 1022 w 1702"/>
              <a:gd name="T65" fmla="*/ 792 h 1586"/>
              <a:gd name="T66" fmla="*/ 964 w 1702"/>
              <a:gd name="T67" fmla="*/ 792 h 1586"/>
              <a:gd name="T68" fmla="*/ 964 w 1702"/>
              <a:gd name="T69" fmla="*/ 680 h 1586"/>
              <a:gd name="T70" fmla="*/ 964 w 1702"/>
              <a:gd name="T71" fmla="*/ 736 h 1586"/>
              <a:gd name="T72" fmla="*/ 964 w 1702"/>
              <a:gd name="T73" fmla="*/ 964 h 1586"/>
              <a:gd name="T74" fmla="*/ 1022 w 1702"/>
              <a:gd name="T75" fmla="*/ 1020 h 1586"/>
              <a:gd name="T76" fmla="*/ 964 w 1702"/>
              <a:gd name="T77" fmla="*/ 1020 h 1586"/>
              <a:gd name="T78" fmla="*/ 1022 w 1702"/>
              <a:gd name="T79" fmla="*/ 622 h 1586"/>
              <a:gd name="T80" fmla="*/ 1022 w 1702"/>
              <a:gd name="T81" fmla="*/ 566 h 1586"/>
              <a:gd name="T82" fmla="*/ 1022 w 1702"/>
              <a:gd name="T83" fmla="*/ 1134 h 1586"/>
              <a:gd name="T84" fmla="*/ 794 w 1702"/>
              <a:gd name="T85" fmla="*/ 1246 h 1586"/>
              <a:gd name="T86" fmla="*/ 1078 w 1702"/>
              <a:gd name="T87" fmla="*/ 1246 h 1586"/>
              <a:gd name="T88" fmla="*/ 448 w 1702"/>
              <a:gd name="T89" fmla="*/ 130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02" h="1586">
                <a:moveTo>
                  <a:pt x="1590" y="1474"/>
                </a:moveTo>
                <a:lnTo>
                  <a:pt x="1590" y="1180"/>
                </a:lnTo>
                <a:lnTo>
                  <a:pt x="1590" y="1180"/>
                </a:lnTo>
                <a:lnTo>
                  <a:pt x="1590" y="1164"/>
                </a:lnTo>
                <a:lnTo>
                  <a:pt x="1586" y="1148"/>
                </a:lnTo>
                <a:lnTo>
                  <a:pt x="1582" y="1132"/>
                </a:lnTo>
                <a:lnTo>
                  <a:pt x="1576" y="1116"/>
                </a:lnTo>
                <a:lnTo>
                  <a:pt x="1570" y="1102"/>
                </a:lnTo>
                <a:lnTo>
                  <a:pt x="1562" y="1088"/>
                </a:lnTo>
                <a:lnTo>
                  <a:pt x="1552" y="1076"/>
                </a:lnTo>
                <a:lnTo>
                  <a:pt x="1542" y="1064"/>
                </a:lnTo>
                <a:lnTo>
                  <a:pt x="1530" y="1054"/>
                </a:lnTo>
                <a:lnTo>
                  <a:pt x="1518" y="1044"/>
                </a:lnTo>
                <a:lnTo>
                  <a:pt x="1504" y="1036"/>
                </a:lnTo>
                <a:lnTo>
                  <a:pt x="1490" y="1030"/>
                </a:lnTo>
                <a:lnTo>
                  <a:pt x="1474" y="1024"/>
                </a:lnTo>
                <a:lnTo>
                  <a:pt x="1458" y="1020"/>
                </a:lnTo>
                <a:lnTo>
                  <a:pt x="1442" y="1018"/>
                </a:lnTo>
                <a:lnTo>
                  <a:pt x="1426" y="1016"/>
                </a:lnTo>
                <a:lnTo>
                  <a:pt x="1418" y="1016"/>
                </a:lnTo>
                <a:lnTo>
                  <a:pt x="1418" y="1092"/>
                </a:lnTo>
                <a:lnTo>
                  <a:pt x="1426" y="1092"/>
                </a:lnTo>
                <a:lnTo>
                  <a:pt x="1426" y="1092"/>
                </a:lnTo>
                <a:lnTo>
                  <a:pt x="1444" y="1092"/>
                </a:lnTo>
                <a:lnTo>
                  <a:pt x="1460" y="1098"/>
                </a:lnTo>
                <a:lnTo>
                  <a:pt x="1476" y="1106"/>
                </a:lnTo>
                <a:lnTo>
                  <a:pt x="1488" y="1118"/>
                </a:lnTo>
                <a:lnTo>
                  <a:pt x="1500" y="1130"/>
                </a:lnTo>
                <a:lnTo>
                  <a:pt x="1508" y="1146"/>
                </a:lnTo>
                <a:lnTo>
                  <a:pt x="1514" y="1162"/>
                </a:lnTo>
                <a:lnTo>
                  <a:pt x="1516" y="1180"/>
                </a:lnTo>
                <a:lnTo>
                  <a:pt x="1516" y="1474"/>
                </a:lnTo>
                <a:lnTo>
                  <a:pt x="1416" y="1474"/>
                </a:lnTo>
                <a:lnTo>
                  <a:pt x="1416" y="948"/>
                </a:lnTo>
                <a:lnTo>
                  <a:pt x="1416" y="948"/>
                </a:lnTo>
                <a:lnTo>
                  <a:pt x="1416" y="932"/>
                </a:lnTo>
                <a:lnTo>
                  <a:pt x="1414" y="916"/>
                </a:lnTo>
                <a:lnTo>
                  <a:pt x="1410" y="902"/>
                </a:lnTo>
                <a:lnTo>
                  <a:pt x="1406" y="888"/>
                </a:lnTo>
                <a:lnTo>
                  <a:pt x="1400" y="874"/>
                </a:lnTo>
                <a:lnTo>
                  <a:pt x="1392" y="860"/>
                </a:lnTo>
                <a:lnTo>
                  <a:pt x="1384" y="850"/>
                </a:lnTo>
                <a:lnTo>
                  <a:pt x="1376" y="838"/>
                </a:lnTo>
                <a:lnTo>
                  <a:pt x="1366" y="828"/>
                </a:lnTo>
                <a:lnTo>
                  <a:pt x="1354" y="820"/>
                </a:lnTo>
                <a:lnTo>
                  <a:pt x="1342" y="812"/>
                </a:lnTo>
                <a:lnTo>
                  <a:pt x="1330" y="806"/>
                </a:lnTo>
                <a:lnTo>
                  <a:pt x="1318" y="800"/>
                </a:lnTo>
                <a:lnTo>
                  <a:pt x="1304" y="796"/>
                </a:lnTo>
                <a:lnTo>
                  <a:pt x="1290" y="794"/>
                </a:lnTo>
                <a:lnTo>
                  <a:pt x="1276" y="792"/>
                </a:lnTo>
                <a:lnTo>
                  <a:pt x="1276" y="792"/>
                </a:lnTo>
                <a:lnTo>
                  <a:pt x="1262" y="794"/>
                </a:lnTo>
                <a:lnTo>
                  <a:pt x="1248" y="796"/>
                </a:lnTo>
                <a:lnTo>
                  <a:pt x="1234" y="800"/>
                </a:lnTo>
                <a:lnTo>
                  <a:pt x="1220" y="806"/>
                </a:lnTo>
                <a:lnTo>
                  <a:pt x="1208" y="812"/>
                </a:lnTo>
                <a:lnTo>
                  <a:pt x="1196" y="820"/>
                </a:lnTo>
                <a:lnTo>
                  <a:pt x="1186" y="828"/>
                </a:lnTo>
                <a:lnTo>
                  <a:pt x="1176" y="838"/>
                </a:lnTo>
                <a:lnTo>
                  <a:pt x="1166" y="850"/>
                </a:lnTo>
                <a:lnTo>
                  <a:pt x="1158" y="860"/>
                </a:lnTo>
                <a:lnTo>
                  <a:pt x="1152" y="874"/>
                </a:lnTo>
                <a:lnTo>
                  <a:pt x="1146" y="888"/>
                </a:lnTo>
                <a:lnTo>
                  <a:pt x="1140" y="902"/>
                </a:lnTo>
                <a:lnTo>
                  <a:pt x="1138" y="916"/>
                </a:lnTo>
                <a:lnTo>
                  <a:pt x="1136" y="932"/>
                </a:lnTo>
                <a:lnTo>
                  <a:pt x="1134" y="948"/>
                </a:lnTo>
                <a:lnTo>
                  <a:pt x="1134" y="1134"/>
                </a:lnTo>
                <a:lnTo>
                  <a:pt x="1078" y="1134"/>
                </a:lnTo>
                <a:lnTo>
                  <a:pt x="1078" y="452"/>
                </a:lnTo>
                <a:lnTo>
                  <a:pt x="1022" y="452"/>
                </a:lnTo>
                <a:lnTo>
                  <a:pt x="1022" y="510"/>
                </a:lnTo>
                <a:lnTo>
                  <a:pt x="964" y="510"/>
                </a:lnTo>
                <a:lnTo>
                  <a:pt x="964" y="396"/>
                </a:lnTo>
                <a:lnTo>
                  <a:pt x="1022" y="396"/>
                </a:lnTo>
                <a:lnTo>
                  <a:pt x="1022" y="340"/>
                </a:lnTo>
                <a:lnTo>
                  <a:pt x="738" y="340"/>
                </a:lnTo>
                <a:lnTo>
                  <a:pt x="738" y="396"/>
                </a:lnTo>
                <a:lnTo>
                  <a:pt x="794" y="396"/>
                </a:lnTo>
                <a:lnTo>
                  <a:pt x="794" y="1134"/>
                </a:lnTo>
                <a:lnTo>
                  <a:pt x="680" y="1134"/>
                </a:lnTo>
                <a:lnTo>
                  <a:pt x="680" y="622"/>
                </a:lnTo>
                <a:lnTo>
                  <a:pt x="568" y="622"/>
                </a:lnTo>
                <a:lnTo>
                  <a:pt x="568" y="1134"/>
                </a:lnTo>
                <a:lnTo>
                  <a:pt x="440" y="1134"/>
                </a:lnTo>
                <a:lnTo>
                  <a:pt x="398" y="56"/>
                </a:lnTo>
                <a:lnTo>
                  <a:pt x="454" y="56"/>
                </a:lnTo>
                <a:lnTo>
                  <a:pt x="454" y="0"/>
                </a:lnTo>
                <a:lnTo>
                  <a:pt x="114" y="0"/>
                </a:lnTo>
                <a:lnTo>
                  <a:pt x="114" y="56"/>
                </a:lnTo>
                <a:lnTo>
                  <a:pt x="170" y="56"/>
                </a:lnTo>
                <a:lnTo>
                  <a:pt x="114" y="1474"/>
                </a:lnTo>
                <a:lnTo>
                  <a:pt x="0" y="1474"/>
                </a:lnTo>
                <a:lnTo>
                  <a:pt x="0" y="1586"/>
                </a:lnTo>
                <a:lnTo>
                  <a:pt x="1702" y="1586"/>
                </a:lnTo>
                <a:lnTo>
                  <a:pt x="1702" y="1474"/>
                </a:lnTo>
                <a:lnTo>
                  <a:pt x="1590" y="1474"/>
                </a:lnTo>
                <a:close/>
                <a:moveTo>
                  <a:pt x="1022" y="792"/>
                </a:moveTo>
                <a:lnTo>
                  <a:pt x="1022" y="850"/>
                </a:lnTo>
                <a:lnTo>
                  <a:pt x="964" y="850"/>
                </a:lnTo>
                <a:lnTo>
                  <a:pt x="964" y="792"/>
                </a:lnTo>
                <a:lnTo>
                  <a:pt x="1022" y="792"/>
                </a:lnTo>
                <a:close/>
                <a:moveTo>
                  <a:pt x="964" y="736"/>
                </a:moveTo>
                <a:lnTo>
                  <a:pt x="964" y="680"/>
                </a:lnTo>
                <a:lnTo>
                  <a:pt x="1022" y="680"/>
                </a:lnTo>
                <a:lnTo>
                  <a:pt x="1022" y="736"/>
                </a:lnTo>
                <a:lnTo>
                  <a:pt x="964" y="736"/>
                </a:lnTo>
                <a:close/>
                <a:moveTo>
                  <a:pt x="1022" y="906"/>
                </a:moveTo>
                <a:lnTo>
                  <a:pt x="1022" y="964"/>
                </a:lnTo>
                <a:lnTo>
                  <a:pt x="964" y="964"/>
                </a:lnTo>
                <a:lnTo>
                  <a:pt x="964" y="906"/>
                </a:lnTo>
                <a:lnTo>
                  <a:pt x="1022" y="906"/>
                </a:lnTo>
                <a:close/>
                <a:moveTo>
                  <a:pt x="1022" y="1020"/>
                </a:moveTo>
                <a:lnTo>
                  <a:pt x="1022" y="1076"/>
                </a:lnTo>
                <a:lnTo>
                  <a:pt x="964" y="1076"/>
                </a:lnTo>
                <a:lnTo>
                  <a:pt x="964" y="1020"/>
                </a:lnTo>
                <a:lnTo>
                  <a:pt x="1022" y="1020"/>
                </a:lnTo>
                <a:close/>
                <a:moveTo>
                  <a:pt x="1022" y="566"/>
                </a:moveTo>
                <a:lnTo>
                  <a:pt x="1022" y="622"/>
                </a:lnTo>
                <a:lnTo>
                  <a:pt x="964" y="622"/>
                </a:lnTo>
                <a:lnTo>
                  <a:pt x="964" y="566"/>
                </a:lnTo>
                <a:lnTo>
                  <a:pt x="1022" y="566"/>
                </a:lnTo>
                <a:close/>
                <a:moveTo>
                  <a:pt x="964" y="1134"/>
                </a:moveTo>
                <a:lnTo>
                  <a:pt x="1022" y="1134"/>
                </a:lnTo>
                <a:lnTo>
                  <a:pt x="1022" y="1134"/>
                </a:lnTo>
                <a:lnTo>
                  <a:pt x="964" y="1134"/>
                </a:lnTo>
                <a:lnTo>
                  <a:pt x="964" y="1134"/>
                </a:lnTo>
                <a:close/>
                <a:moveTo>
                  <a:pt x="794" y="1246"/>
                </a:moveTo>
                <a:lnTo>
                  <a:pt x="964" y="1246"/>
                </a:lnTo>
                <a:lnTo>
                  <a:pt x="1022" y="1246"/>
                </a:lnTo>
                <a:lnTo>
                  <a:pt x="1078" y="1246"/>
                </a:lnTo>
                <a:lnTo>
                  <a:pt x="1134" y="1246"/>
                </a:lnTo>
                <a:lnTo>
                  <a:pt x="1134" y="1306"/>
                </a:lnTo>
                <a:lnTo>
                  <a:pt x="448" y="1306"/>
                </a:lnTo>
                <a:lnTo>
                  <a:pt x="446" y="1246"/>
                </a:lnTo>
                <a:lnTo>
                  <a:pt x="794" y="12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759386"/>
              </p:ext>
            </p:extLst>
          </p:nvPr>
        </p:nvGraphicFramePr>
        <p:xfrm>
          <a:off x="287524" y="1154784"/>
          <a:ext cx="8568952" cy="5419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4520"/>
                <a:gridCol w="317017"/>
                <a:gridCol w="317017"/>
                <a:gridCol w="317017"/>
                <a:gridCol w="317017"/>
                <a:gridCol w="864096"/>
                <a:gridCol w="1224136"/>
                <a:gridCol w="1188132"/>
              </a:tblGrid>
              <a:tr h="473611">
                <a:tc rowSpan="2">
                  <a:txBody>
                    <a:bodyPr/>
                    <a:lstStyle/>
                    <a:p>
                      <a:pPr marL="1111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1950" algn="l"/>
                          <a:tab pos="1439545" algn="ctr"/>
                        </a:tabLst>
                      </a:pPr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effectLst/>
                        </a:rPr>
                        <a:t>П</a:t>
                      </a:r>
                      <a:r>
                        <a:rPr lang="en-US" sz="1400" b="0" dirty="0" err="1" smtClean="0">
                          <a:solidFill>
                            <a:schemeClr val="accent1"/>
                          </a:solidFill>
                          <a:effectLst/>
                        </a:rPr>
                        <a:t>оказател</a:t>
                      </a:r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effectLst/>
                        </a:rPr>
                        <a:t>ь</a:t>
                      </a:r>
                      <a:endParaRPr lang="ru-RU" sz="1400" b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b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СТО </a:t>
                      </a:r>
                      <a:r>
                        <a:rPr lang="ru-RU" sz="1200" dirty="0">
                          <a:effectLst/>
                        </a:rPr>
                        <a:t>АВТОДОР 2.30</a:t>
                      </a:r>
                      <a:endParaRPr lang="ru-RU" sz="12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выпускаемых марок</a:t>
                      </a:r>
                      <a:endParaRPr lang="ru-RU" sz="12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ПМБ</a:t>
                      </a:r>
                      <a:r>
                        <a:rPr lang="en-US" sz="1200" baseline="-25000" dirty="0" err="1">
                          <a:solidFill>
                            <a:schemeClr val="bg1"/>
                          </a:solidFill>
                          <a:effectLst/>
                        </a:rPr>
                        <a:t>сбс</a:t>
                      </a:r>
                      <a:r>
                        <a:rPr lang="ru-RU" sz="1200" baseline="-25000" dirty="0">
                          <a:solidFill>
                            <a:schemeClr val="bg1"/>
                          </a:solidFill>
                          <a:effectLst/>
                        </a:rPr>
                        <a:t>  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70/100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1"/>
                          </a:solidFill>
                          <a:effectLst/>
                        </a:rPr>
                        <a:t>PMB</a:t>
                      </a:r>
                      <a:endParaRPr lang="ru-RU" sz="1200" b="1" dirty="0" smtClean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effectLst/>
                        </a:rPr>
                        <a:t>45/80-65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G-Way </a:t>
                      </a:r>
                      <a:r>
                        <a:rPr lang="en-US" sz="1200" b="1" dirty="0" err="1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Styrelf</a:t>
                      </a:r>
                      <a:r>
                        <a:rPr lang="en-US" sz="1200" b="1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  <a:effectLst/>
                        </a:rPr>
                        <a:t>60 </a:t>
                      </a:r>
                      <a:r>
                        <a:rPr lang="en-US" sz="1200" b="1" dirty="0" smtClean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effectLst/>
                        </a:rPr>
                        <a:t>Премиум</a:t>
                      </a:r>
                      <a:endParaRPr lang="ru-RU" sz="12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r>
                        <a:rPr lang="ru-RU" sz="1200" b="1" dirty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en-US" sz="1200" b="1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Way</a:t>
                      </a:r>
                      <a:r>
                        <a:rPr lang="ru-RU" sz="1200" b="1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Styrelf</a:t>
                      </a:r>
                      <a:r>
                        <a:rPr lang="ru-RU" sz="1200" b="1" dirty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1"/>
                          </a:solidFill>
                          <a:effectLst/>
                        </a:rPr>
                        <a:t>60 </a:t>
                      </a: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1"/>
                          </a:solidFill>
                          <a:effectLst/>
                        </a:rPr>
                        <a:t>Стандарт</a:t>
                      </a:r>
                      <a:endParaRPr lang="ru-RU" sz="12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</a:tr>
              <a:tr h="2947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Глубина проникания </a:t>
                      </a:r>
                      <a:r>
                        <a:rPr lang="ru-RU" sz="1200" dirty="0" smtClean="0">
                          <a:effectLst/>
                        </a:rPr>
                        <a:t>иглы </a:t>
                      </a:r>
                      <a:r>
                        <a:rPr lang="ru-RU" sz="1200" b="0" dirty="0" smtClean="0">
                          <a:effectLst/>
                        </a:rPr>
                        <a:t>(при 25</a:t>
                      </a:r>
                      <a:r>
                        <a:rPr lang="ru-RU" sz="1200" b="0" baseline="30000" dirty="0" smtClean="0">
                          <a:effectLst/>
                        </a:rPr>
                        <a:t>о</a:t>
                      </a:r>
                      <a:r>
                        <a:rPr lang="ru-RU" sz="1200" b="0" dirty="0" smtClean="0">
                          <a:effectLst/>
                        </a:rPr>
                        <a:t>С)</a:t>
                      </a:r>
                      <a:r>
                        <a:rPr lang="ru-RU" sz="1200" dirty="0" smtClean="0">
                          <a:effectLst/>
                        </a:rPr>
                        <a:t>, </a:t>
                      </a:r>
                      <a:r>
                        <a:rPr lang="ru-RU" sz="1200" b="0" dirty="0">
                          <a:effectLst/>
                        </a:rPr>
                        <a:t>0,1 </a:t>
                      </a:r>
                      <a:r>
                        <a:rPr lang="ru-RU" sz="1200" b="0" dirty="0" smtClean="0">
                          <a:effectLst/>
                        </a:rPr>
                        <a:t>мм</a:t>
                      </a:r>
                      <a:endParaRPr lang="ru-RU" sz="1200" b="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71-100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71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/>
                          </a:solidFill>
                          <a:effectLst/>
                        </a:rPr>
                        <a:t>77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/>
                          </a:solidFill>
                          <a:effectLst/>
                        </a:rPr>
                        <a:t>90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</a:tr>
              <a:tr h="2947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Температура размягчения по </a:t>
                      </a:r>
                      <a:r>
                        <a:rPr lang="ru-RU" sz="1200" dirty="0" err="1" smtClean="0">
                          <a:effectLst/>
                        </a:rPr>
                        <a:t>КиШ</a:t>
                      </a:r>
                      <a:r>
                        <a:rPr lang="ru-RU" sz="1200" dirty="0" smtClean="0">
                          <a:effectLst/>
                        </a:rPr>
                        <a:t>, </a:t>
                      </a:r>
                      <a:r>
                        <a:rPr lang="en-US" sz="1200" b="0" dirty="0" smtClean="0">
                          <a:effectLst/>
                        </a:rPr>
                        <a:t>t</a:t>
                      </a:r>
                      <a:r>
                        <a:rPr lang="ru-RU" sz="1200" b="0" baseline="30000" dirty="0" err="1" smtClean="0">
                          <a:effectLst/>
                        </a:rPr>
                        <a:t>о</a:t>
                      </a:r>
                      <a:r>
                        <a:rPr lang="ru-RU" sz="1200" b="0" dirty="0" err="1" smtClean="0">
                          <a:effectLst/>
                        </a:rPr>
                        <a:t>С</a:t>
                      </a:r>
                      <a:r>
                        <a:rPr lang="ru-RU" sz="1200" b="0" dirty="0" smtClean="0">
                          <a:effectLst/>
                        </a:rPr>
                        <a:t> не </a:t>
                      </a:r>
                      <a:r>
                        <a:rPr lang="ru-RU" sz="1200" b="0" dirty="0">
                          <a:effectLst/>
                        </a:rPr>
                        <a:t>ниже</a:t>
                      </a:r>
                      <a:endParaRPr lang="ru-RU" sz="1200" b="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68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85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/>
                          </a:solidFill>
                          <a:effectLst/>
                        </a:rPr>
                        <a:t>78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/>
                          </a:solidFill>
                          <a:effectLst/>
                        </a:rPr>
                        <a:t>75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</a:tr>
              <a:tr h="2947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Эластичность </a:t>
                      </a:r>
                      <a:r>
                        <a:rPr lang="en-US" sz="1200" b="0" dirty="0" smtClean="0">
                          <a:effectLst/>
                        </a:rPr>
                        <a:t>(</a:t>
                      </a:r>
                      <a:r>
                        <a:rPr lang="ru-RU" sz="1200" b="0" dirty="0" smtClean="0">
                          <a:effectLst/>
                        </a:rPr>
                        <a:t>при 25</a:t>
                      </a:r>
                      <a:r>
                        <a:rPr lang="ru-RU" sz="1200" b="0" baseline="30000" dirty="0" smtClean="0">
                          <a:effectLst/>
                        </a:rPr>
                        <a:t>о</a:t>
                      </a:r>
                      <a:r>
                        <a:rPr lang="ru-RU" sz="1200" b="0" dirty="0" smtClean="0">
                          <a:effectLst/>
                        </a:rPr>
                        <a:t>С</a:t>
                      </a:r>
                      <a:r>
                        <a:rPr lang="en-US" sz="1200" b="0" dirty="0" smtClean="0">
                          <a:effectLst/>
                        </a:rPr>
                        <a:t>)</a:t>
                      </a:r>
                      <a:r>
                        <a:rPr lang="ru-RU" sz="1200" b="0" dirty="0" smtClean="0">
                          <a:effectLst/>
                        </a:rPr>
                        <a:t>, </a:t>
                      </a:r>
                      <a:r>
                        <a:rPr lang="en-US" sz="1200" b="0" dirty="0" smtClean="0">
                          <a:effectLst/>
                        </a:rPr>
                        <a:t>% </a:t>
                      </a:r>
                      <a:r>
                        <a:rPr lang="ru-RU" sz="1200" b="0" dirty="0" smtClean="0">
                          <a:effectLst/>
                        </a:rPr>
                        <a:t>не </a:t>
                      </a:r>
                      <a:r>
                        <a:rPr lang="ru-RU" sz="1200" b="0" dirty="0">
                          <a:effectLst/>
                        </a:rPr>
                        <a:t>менее</a:t>
                      </a:r>
                      <a:endParaRPr lang="ru-RU" sz="1200" b="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85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95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/>
                          </a:solidFill>
                          <a:effectLst/>
                        </a:rPr>
                        <a:t>96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/>
                          </a:solidFill>
                          <a:effectLst/>
                        </a:rPr>
                        <a:t>94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</a:tr>
              <a:tr h="2947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Температура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хрупкости</a:t>
                      </a:r>
                      <a:r>
                        <a:rPr lang="en-US" sz="1200" dirty="0" smtClean="0">
                          <a:effectLst/>
                        </a:rPr>
                        <a:t>, </a:t>
                      </a:r>
                      <a:r>
                        <a:rPr lang="en-US" sz="1200" b="0" dirty="0" smtClean="0">
                          <a:effectLst/>
                        </a:rPr>
                        <a:t>t</a:t>
                      </a:r>
                      <a:r>
                        <a:rPr lang="ru-RU" sz="1200" b="0" baseline="30000" dirty="0" err="1" smtClean="0">
                          <a:effectLst/>
                        </a:rPr>
                        <a:t>о</a:t>
                      </a:r>
                      <a:r>
                        <a:rPr lang="ru-RU" sz="1200" b="0" dirty="0" err="1" smtClean="0">
                          <a:effectLst/>
                        </a:rPr>
                        <a:t>С</a:t>
                      </a:r>
                      <a:r>
                        <a:rPr lang="en-US" sz="1200" b="0" dirty="0" smtClean="0">
                          <a:effectLst/>
                        </a:rPr>
                        <a:t> </a:t>
                      </a:r>
                      <a:r>
                        <a:rPr lang="en-US" sz="1200" b="0" dirty="0" err="1" smtClean="0">
                          <a:effectLst/>
                        </a:rPr>
                        <a:t>не</a:t>
                      </a:r>
                      <a:r>
                        <a:rPr lang="en-US" sz="1200" b="0" dirty="0" smtClean="0">
                          <a:effectLst/>
                        </a:rPr>
                        <a:t> </a:t>
                      </a:r>
                      <a:r>
                        <a:rPr lang="en-US" sz="1200" b="0" dirty="0" err="1">
                          <a:effectLst/>
                        </a:rPr>
                        <a:t>выше</a:t>
                      </a:r>
                      <a:endParaRPr lang="ru-RU" sz="1200" b="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-24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-22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-22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-</a:t>
                      </a:r>
                      <a:r>
                        <a:rPr lang="ru-RU" sz="1600" b="1" dirty="0" smtClean="0">
                          <a:solidFill>
                            <a:schemeClr val="accent3"/>
                          </a:solidFill>
                          <a:effectLst/>
                        </a:rPr>
                        <a:t>24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/>
                          </a:solidFill>
                          <a:effectLst/>
                        </a:rPr>
                        <a:t>-27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</a:tr>
              <a:tr h="2947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Энергия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деформации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b="0" dirty="0" smtClean="0">
                          <a:effectLst/>
                        </a:rPr>
                        <a:t>(</a:t>
                      </a:r>
                      <a:r>
                        <a:rPr lang="en-US" sz="1200" b="0" dirty="0" err="1">
                          <a:effectLst/>
                        </a:rPr>
                        <a:t>по</a:t>
                      </a:r>
                      <a:r>
                        <a:rPr lang="en-US" sz="1200" b="0" dirty="0">
                          <a:effectLst/>
                        </a:rPr>
                        <a:t> </a:t>
                      </a:r>
                      <a:r>
                        <a:rPr lang="en-US" sz="1200" b="0" dirty="0" err="1">
                          <a:effectLst/>
                        </a:rPr>
                        <a:t>растяжимости</a:t>
                      </a:r>
                      <a:r>
                        <a:rPr lang="en-US" sz="1200" b="0" dirty="0" smtClean="0">
                          <a:effectLst/>
                        </a:rPr>
                        <a:t>)</a:t>
                      </a:r>
                      <a:r>
                        <a:rPr lang="ru-RU" sz="1200" b="0" dirty="0" smtClean="0">
                          <a:effectLst/>
                        </a:rPr>
                        <a:t>,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Дж/см</a:t>
                      </a:r>
                      <a:r>
                        <a:rPr lang="ru-RU" sz="1200" b="0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b="0" kern="1200" baseline="300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288" marR="22288" marT="22288" marB="2228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≥2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</a:rPr>
                        <a:t>при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n-US" sz="1200" b="1" baseline="30000" dirty="0" smtClean="0">
                          <a:solidFill>
                            <a:schemeClr val="bg1"/>
                          </a:solidFill>
                          <a:effectLst/>
                        </a:rPr>
                        <a:t>о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2,46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2,73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2,20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</a:tr>
              <a:tr h="31878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/>
                          </a:solidFill>
                          <a:effectLst/>
                        </a:rPr>
                        <a:t>Стабильность при хранении в течение 72 ч при температуре 180</a:t>
                      </a:r>
                      <a:r>
                        <a:rPr lang="ru-RU" sz="1600" b="0" baseline="30000" dirty="0">
                          <a:solidFill>
                            <a:schemeClr val="bg2"/>
                          </a:solidFill>
                          <a:effectLst/>
                        </a:rPr>
                        <a:t>о</a:t>
                      </a:r>
                      <a:r>
                        <a:rPr lang="ru-RU" sz="1600" b="0" dirty="0">
                          <a:solidFill>
                            <a:schemeClr val="bg2"/>
                          </a:solidFill>
                          <a:effectLst/>
                        </a:rPr>
                        <a:t>С по ГОСТ EN 13399</a:t>
                      </a:r>
                      <a:endParaRPr lang="ru-RU" sz="16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5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Изменение температуры размягчения, </a:t>
                      </a:r>
                      <a:r>
                        <a:rPr lang="en-US" sz="1200" b="0" dirty="0" smtClean="0">
                          <a:effectLst/>
                        </a:rPr>
                        <a:t>t</a:t>
                      </a:r>
                      <a:r>
                        <a:rPr lang="ru-RU" sz="1200" b="0" baseline="30000" dirty="0" err="1" smtClean="0">
                          <a:effectLst/>
                        </a:rPr>
                        <a:t>о</a:t>
                      </a:r>
                      <a:r>
                        <a:rPr lang="ru-RU" sz="1200" b="0" dirty="0" err="1" smtClean="0">
                          <a:effectLst/>
                        </a:rPr>
                        <a:t>С</a:t>
                      </a:r>
                      <a:r>
                        <a:rPr lang="en-US" sz="1200" b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не </a:t>
                      </a:r>
                      <a:r>
                        <a:rPr lang="ru-RU" sz="1200" b="0" dirty="0">
                          <a:effectLst/>
                        </a:rPr>
                        <a:t>более</a:t>
                      </a:r>
                      <a:endParaRPr lang="ru-RU" sz="1200" b="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5 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</a:tr>
              <a:tr h="2985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Изменение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пенетрации</a:t>
                      </a:r>
                      <a:r>
                        <a:rPr lang="en-US" sz="1200" dirty="0">
                          <a:effectLst/>
                        </a:rPr>
                        <a:t>,</a:t>
                      </a:r>
                      <a:r>
                        <a:rPr lang="en-US" sz="1200" b="0" dirty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0,1 мм </a:t>
                      </a:r>
                      <a:r>
                        <a:rPr lang="en-US" sz="1200" b="0" dirty="0" err="1" smtClean="0">
                          <a:effectLst/>
                        </a:rPr>
                        <a:t>не</a:t>
                      </a:r>
                      <a:r>
                        <a:rPr lang="en-US" sz="1200" b="0" dirty="0" smtClean="0">
                          <a:effectLst/>
                        </a:rPr>
                        <a:t> </a:t>
                      </a:r>
                      <a:r>
                        <a:rPr lang="en-US" sz="1200" b="0" dirty="0" err="1">
                          <a:effectLst/>
                        </a:rPr>
                        <a:t>более</a:t>
                      </a:r>
                      <a:endParaRPr lang="ru-RU" sz="1200" b="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8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7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7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</a:tr>
              <a:tr h="31878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/>
                          </a:solidFill>
                          <a:effectLst/>
                        </a:rPr>
                        <a:t>Устойчивость к старению при температуре 163</a:t>
                      </a:r>
                      <a:r>
                        <a:rPr lang="ru-RU" sz="1600" b="0" baseline="30000" dirty="0">
                          <a:solidFill>
                            <a:schemeClr val="bg2"/>
                          </a:solidFill>
                          <a:effectLst/>
                        </a:rPr>
                        <a:t>о</a:t>
                      </a:r>
                      <a:r>
                        <a:rPr lang="ru-RU" sz="1600" b="0" dirty="0">
                          <a:solidFill>
                            <a:schemeClr val="bg2"/>
                          </a:solidFill>
                          <a:effectLst/>
                        </a:rPr>
                        <a:t>С по ГОСТ 32184 или ГОСТ 33140</a:t>
                      </a:r>
                      <a:endParaRPr lang="ru-RU" sz="16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5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Изменение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массы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0" i="0" dirty="0">
                          <a:effectLst/>
                        </a:rPr>
                        <a:t> </a:t>
                      </a:r>
                      <a:r>
                        <a:rPr lang="ru-RU" sz="1200" b="0" i="0" dirty="0" smtClean="0">
                          <a:effectLst/>
                        </a:rPr>
                        <a:t>% </a:t>
                      </a:r>
                      <a:r>
                        <a:rPr lang="en-US" sz="1200" b="0" i="0" dirty="0" err="1" smtClean="0">
                          <a:effectLst/>
                        </a:rPr>
                        <a:t>не</a:t>
                      </a:r>
                      <a:r>
                        <a:rPr lang="en-US" sz="1200" b="0" i="0" dirty="0" smtClean="0">
                          <a:effectLst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</a:rPr>
                        <a:t>более</a:t>
                      </a:r>
                      <a:endParaRPr lang="ru-RU" sz="1200" b="0" i="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0,5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0,3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0,22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0,05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</a:tr>
              <a:tr h="4736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Остаточная </a:t>
                      </a:r>
                      <a:r>
                        <a:rPr lang="ru-RU" sz="1200" dirty="0" err="1">
                          <a:effectLst/>
                        </a:rPr>
                        <a:t>пенетрация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 первоначальной </a:t>
                      </a:r>
                      <a:r>
                        <a:rPr lang="ru-RU" sz="1200" dirty="0" err="1">
                          <a:effectLst/>
                        </a:rPr>
                        <a:t>пенетрации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b="0" dirty="0" smtClean="0">
                          <a:effectLst/>
                        </a:rPr>
                        <a:t>% не </a:t>
                      </a:r>
                      <a:r>
                        <a:rPr lang="ru-RU" sz="1200" b="0" dirty="0">
                          <a:effectLst/>
                        </a:rPr>
                        <a:t>менее</a:t>
                      </a:r>
                      <a:endParaRPr lang="ru-RU" sz="1200" b="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82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77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73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</a:tr>
              <a:tr h="2985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Изменение температуры  размягчения, </a:t>
                      </a:r>
                      <a:r>
                        <a:rPr lang="en-US" sz="1200" b="0" dirty="0" smtClean="0">
                          <a:effectLst/>
                        </a:rPr>
                        <a:t>t</a:t>
                      </a:r>
                      <a:r>
                        <a:rPr lang="ru-RU" sz="1200" b="0" baseline="30000" dirty="0" err="1" smtClean="0">
                          <a:effectLst/>
                        </a:rPr>
                        <a:t>о</a:t>
                      </a:r>
                      <a:r>
                        <a:rPr lang="ru-RU" sz="1200" b="0" dirty="0" err="1" smtClean="0">
                          <a:effectLst/>
                        </a:rPr>
                        <a:t>С</a:t>
                      </a:r>
                      <a:r>
                        <a:rPr lang="ru-RU" sz="1200" b="0" dirty="0" smtClean="0">
                          <a:effectLst/>
                        </a:rPr>
                        <a:t> не </a:t>
                      </a:r>
                      <a:r>
                        <a:rPr lang="ru-RU" sz="1200" b="0" dirty="0">
                          <a:effectLst/>
                        </a:rPr>
                        <a:t>более</a:t>
                      </a:r>
                      <a:endParaRPr lang="ru-RU" sz="1200" b="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3/3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5/5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</a:tr>
              <a:tr h="424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Эластичность </a:t>
                      </a:r>
                      <a:r>
                        <a:rPr lang="ru-RU" sz="1200" b="0" dirty="0" smtClean="0">
                          <a:effectLst/>
                        </a:rPr>
                        <a:t>(при 25</a:t>
                      </a:r>
                      <a:r>
                        <a:rPr lang="ru-RU" sz="1200" b="0" baseline="30000" dirty="0" smtClean="0">
                          <a:effectLst/>
                        </a:rPr>
                        <a:t>о</a:t>
                      </a:r>
                      <a:r>
                        <a:rPr lang="ru-RU" sz="1200" b="0" dirty="0" smtClean="0">
                          <a:effectLst/>
                        </a:rPr>
                        <a:t>С), % не </a:t>
                      </a:r>
                      <a:r>
                        <a:rPr lang="ru-RU" sz="1200" b="0" dirty="0">
                          <a:effectLst/>
                        </a:rPr>
                        <a:t>менее</a:t>
                      </a:r>
                      <a:endParaRPr lang="ru-RU" sz="1200" b="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80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88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90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/>
                          </a:solidFill>
                          <a:effectLst/>
                        </a:rPr>
                        <a:t>91</a:t>
                      </a:r>
                      <a:endParaRPr lang="ru-RU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22288" marR="22288" marT="22288" marB="2228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6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339" y="260350"/>
            <a:ext cx="8569324" cy="605514"/>
          </a:xfrm>
        </p:spPr>
        <p:txBody>
          <a:bodyPr/>
          <a:lstStyle/>
          <a:p>
            <a:r>
              <a:rPr lang="ru-RU" dirty="0"/>
              <a:t>Определение вязкости согласно СТО 2.30 </a:t>
            </a:r>
            <a:r>
              <a:rPr lang="ru-RU" dirty="0" smtClean="0"/>
              <a:t>                           по </a:t>
            </a:r>
            <a:r>
              <a:rPr lang="ru-RU" dirty="0"/>
              <a:t>ГОСТ EN 13302-2013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38" y="1232024"/>
            <a:ext cx="4788717" cy="24130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2"/>
                </a:solidFill>
              </a:rPr>
              <a:t>Область нормирования коэффициентов сдвига и вязкости:</a:t>
            </a:r>
          </a:p>
          <a:p>
            <a:pPr marL="536575" indent="-200025">
              <a:buFont typeface="Wingdings" panose="05000000000000000000" pitchFamily="2" charset="2"/>
              <a:buChar char="§"/>
            </a:pPr>
            <a:r>
              <a:rPr lang="ru-RU" sz="1600" b="0" dirty="0"/>
              <a:t>Коэффициент сдвига: </a:t>
            </a:r>
            <a:r>
              <a:rPr lang="ru-RU" sz="1600" b="0" dirty="0">
                <a:solidFill>
                  <a:schemeClr val="accent3"/>
                </a:solidFill>
              </a:rPr>
              <a:t>от </a:t>
            </a:r>
            <a:r>
              <a:rPr lang="ru-RU" sz="1600" dirty="0">
                <a:solidFill>
                  <a:schemeClr val="accent3"/>
                </a:solidFill>
              </a:rPr>
              <a:t>1</a:t>
            </a:r>
            <a:r>
              <a:rPr lang="ru-RU" sz="1600" b="0" dirty="0">
                <a:solidFill>
                  <a:schemeClr val="accent3"/>
                </a:solidFill>
              </a:rPr>
              <a:t> до </a:t>
            </a:r>
            <a:r>
              <a:rPr lang="ru-RU" sz="1600" dirty="0">
                <a:solidFill>
                  <a:schemeClr val="accent3"/>
                </a:solidFill>
              </a:rPr>
              <a:t>10</a:t>
            </a:r>
            <a:r>
              <a:rPr lang="ru-RU" sz="1600" baseline="30000" dirty="0">
                <a:solidFill>
                  <a:schemeClr val="accent3"/>
                </a:solidFill>
              </a:rPr>
              <a:t>4</a:t>
            </a:r>
            <a:r>
              <a:rPr lang="ru-RU" sz="1600" b="0" dirty="0">
                <a:solidFill>
                  <a:schemeClr val="accent3"/>
                </a:solidFill>
              </a:rPr>
              <a:t> с</a:t>
            </a:r>
            <a:r>
              <a:rPr lang="ru-RU" sz="1600" b="0" baseline="30000" dirty="0">
                <a:solidFill>
                  <a:schemeClr val="accent3"/>
                </a:solidFill>
              </a:rPr>
              <a:t>-1</a:t>
            </a:r>
          </a:p>
          <a:p>
            <a:pPr marL="536575" indent="-200025">
              <a:buFont typeface="Wingdings" panose="05000000000000000000" pitchFamily="2" charset="2"/>
              <a:buChar char="§"/>
            </a:pPr>
            <a:r>
              <a:rPr lang="ru-RU" sz="1600" b="0" dirty="0"/>
              <a:t>Динамическая вязкость: </a:t>
            </a:r>
            <a:r>
              <a:rPr lang="ru-RU" sz="1600" b="0" dirty="0">
                <a:solidFill>
                  <a:schemeClr val="accent3"/>
                </a:solidFill>
              </a:rPr>
              <a:t>от </a:t>
            </a:r>
            <a:r>
              <a:rPr lang="ru-RU" sz="1600" dirty="0" smtClean="0">
                <a:solidFill>
                  <a:schemeClr val="accent3"/>
                </a:solidFill>
              </a:rPr>
              <a:t>10</a:t>
            </a:r>
            <a:r>
              <a:rPr lang="ru-RU" sz="1600" baseline="30000" dirty="0" smtClean="0">
                <a:solidFill>
                  <a:schemeClr val="accent3"/>
                </a:solidFill>
              </a:rPr>
              <a:t>-2</a:t>
            </a:r>
            <a:r>
              <a:rPr lang="ru-RU" sz="1600" b="0" dirty="0" smtClean="0">
                <a:solidFill>
                  <a:schemeClr val="accent3"/>
                </a:solidFill>
              </a:rPr>
              <a:t> </a:t>
            </a:r>
            <a:r>
              <a:rPr lang="ru-RU" sz="1600" b="0" dirty="0">
                <a:solidFill>
                  <a:schemeClr val="accent3"/>
                </a:solidFill>
              </a:rPr>
              <a:t>до </a:t>
            </a:r>
            <a:r>
              <a:rPr lang="ru-RU" sz="1600" dirty="0">
                <a:solidFill>
                  <a:schemeClr val="accent3"/>
                </a:solidFill>
              </a:rPr>
              <a:t>10</a:t>
            </a:r>
            <a:r>
              <a:rPr lang="ru-RU" sz="1600" baseline="30000" dirty="0">
                <a:solidFill>
                  <a:schemeClr val="accent3"/>
                </a:solidFill>
              </a:rPr>
              <a:t>3</a:t>
            </a:r>
            <a:r>
              <a:rPr lang="ru-RU" sz="1600" b="0" dirty="0">
                <a:solidFill>
                  <a:schemeClr val="accent3"/>
                </a:solidFill>
              </a:rPr>
              <a:t> </a:t>
            </a:r>
            <a:r>
              <a:rPr lang="ru-RU" sz="1600" b="0" dirty="0" smtClean="0">
                <a:solidFill>
                  <a:schemeClr val="accent3"/>
                </a:solidFill>
              </a:rPr>
              <a:t>Па*с</a:t>
            </a:r>
            <a:endParaRPr lang="en-US" sz="1600" b="0" dirty="0" smtClean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</a:pPr>
            <a:endParaRPr lang="ru-RU" sz="100" b="0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200" b="0" dirty="0" smtClean="0">
                <a:solidFill>
                  <a:schemeClr val="tx2"/>
                </a:solidFill>
              </a:rPr>
              <a:t>Примечание 2: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accent6"/>
                </a:solidFill>
              </a:rPr>
              <a:t>Стандартная </a:t>
            </a:r>
            <a:r>
              <a:rPr lang="ru-RU" sz="1200" dirty="0">
                <a:solidFill>
                  <a:schemeClr val="accent6"/>
                </a:solidFill>
              </a:rPr>
              <a:t>температура испытания</a:t>
            </a:r>
            <a:r>
              <a:rPr lang="ru-RU" sz="1200" b="0" dirty="0" smtClean="0">
                <a:solidFill>
                  <a:schemeClr val="tx2"/>
                </a:solidFill>
              </a:rPr>
              <a:t>… битумных </a:t>
            </a:r>
            <a:r>
              <a:rPr lang="ru-RU" sz="1200" b="0" dirty="0">
                <a:solidFill>
                  <a:schemeClr val="tx2"/>
                </a:solidFill>
              </a:rPr>
              <a:t>вяжущих, </a:t>
            </a:r>
            <a:r>
              <a:rPr lang="ru-RU" sz="1200" b="0" dirty="0" smtClean="0">
                <a:solidFill>
                  <a:schemeClr val="tx2"/>
                </a:solidFill>
              </a:rPr>
              <a:t>            не </a:t>
            </a:r>
            <a:r>
              <a:rPr lang="ru-RU" sz="1200" b="0" dirty="0">
                <a:solidFill>
                  <a:schemeClr val="tx2"/>
                </a:solidFill>
              </a:rPr>
              <a:t>модифицированных и модифицированных </a:t>
            </a:r>
            <a:r>
              <a:rPr lang="ru-RU" sz="1200" b="0" dirty="0" smtClean="0">
                <a:solidFill>
                  <a:schemeClr val="tx2"/>
                </a:solidFill>
              </a:rPr>
              <a:t>полимерами:                    </a:t>
            </a:r>
            <a:r>
              <a:rPr lang="ru-RU" sz="1200" dirty="0" smtClean="0">
                <a:solidFill>
                  <a:schemeClr val="accent6"/>
                </a:solidFill>
              </a:rPr>
              <a:t>от 90°С </a:t>
            </a:r>
            <a:r>
              <a:rPr lang="ru-RU" sz="1200" dirty="0">
                <a:solidFill>
                  <a:schemeClr val="accent6"/>
                </a:solidFill>
              </a:rPr>
              <a:t>до </a:t>
            </a:r>
            <a:r>
              <a:rPr lang="ru-RU" sz="1200" dirty="0" smtClean="0">
                <a:solidFill>
                  <a:schemeClr val="accent6"/>
                </a:solidFill>
              </a:rPr>
              <a:t>180°С</a:t>
            </a:r>
            <a:r>
              <a:rPr lang="ru-RU" sz="1200" dirty="0">
                <a:solidFill>
                  <a:schemeClr val="accent6"/>
                </a:solidFill>
              </a:rPr>
              <a:t>. 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94161" y="3932324"/>
            <a:ext cx="4998564" cy="2413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ru-RU" sz="1900" dirty="0">
                <a:solidFill>
                  <a:schemeClr val="tx2"/>
                </a:solidFill>
              </a:rPr>
              <a:t>Рекомендованные условия </a:t>
            </a:r>
            <a:r>
              <a:rPr lang="ru-RU" sz="1900" dirty="0" smtClean="0">
                <a:solidFill>
                  <a:schemeClr val="tx2"/>
                </a:solidFill>
              </a:rPr>
              <a:t>испытаний:</a:t>
            </a:r>
            <a:endParaRPr lang="en-US" sz="1900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600" u="sng" dirty="0" smtClean="0">
                <a:solidFill>
                  <a:schemeClr val="accent2"/>
                </a:solidFill>
              </a:rPr>
              <a:t>ГОСТ </a:t>
            </a:r>
            <a:r>
              <a:rPr lang="en-US" sz="1600" u="sng" dirty="0">
                <a:solidFill>
                  <a:schemeClr val="accent2"/>
                </a:solidFill>
              </a:rPr>
              <a:t>EN</a:t>
            </a:r>
            <a:r>
              <a:rPr lang="ru-RU" sz="1600" u="sng" dirty="0">
                <a:solidFill>
                  <a:schemeClr val="accent2"/>
                </a:solidFill>
              </a:rPr>
              <a:t> 13302</a:t>
            </a:r>
            <a:r>
              <a:rPr lang="ru-RU" sz="1600" dirty="0">
                <a:solidFill>
                  <a:schemeClr val="accent2"/>
                </a:solidFill>
              </a:rPr>
              <a:t>:</a:t>
            </a:r>
          </a:p>
          <a:p>
            <a:pPr marL="536575" indent="-20002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0" dirty="0"/>
              <a:t>Отношение радиусов</a:t>
            </a:r>
            <a:r>
              <a:rPr lang="en-US" sz="1600" b="0" dirty="0"/>
              <a:t> </a:t>
            </a:r>
            <a:r>
              <a:rPr lang="en-US" sz="1600" dirty="0">
                <a:solidFill>
                  <a:schemeClr val="accent3"/>
                </a:solidFill>
              </a:rPr>
              <a:t>R</a:t>
            </a:r>
            <a:r>
              <a:rPr lang="en-US" sz="1600" baseline="-25000" dirty="0">
                <a:solidFill>
                  <a:schemeClr val="accent3"/>
                </a:solidFill>
              </a:rPr>
              <a:t>2</a:t>
            </a:r>
            <a:r>
              <a:rPr lang="en-US" sz="1600" dirty="0">
                <a:solidFill>
                  <a:schemeClr val="accent3"/>
                </a:solidFill>
              </a:rPr>
              <a:t>/R</a:t>
            </a:r>
            <a:r>
              <a:rPr lang="en-US" sz="1600" baseline="-25000" dirty="0">
                <a:solidFill>
                  <a:schemeClr val="accent3"/>
                </a:solidFill>
              </a:rPr>
              <a:t>1</a:t>
            </a:r>
            <a:r>
              <a:rPr lang="ru-RU" sz="1600" baseline="-25000" dirty="0">
                <a:solidFill>
                  <a:schemeClr val="accent3"/>
                </a:solidFill>
              </a:rPr>
              <a:t> </a:t>
            </a:r>
            <a:r>
              <a:rPr lang="ru-RU" sz="1600" dirty="0">
                <a:solidFill>
                  <a:schemeClr val="accent3"/>
                </a:solidFill>
              </a:rPr>
              <a:t>≥ 1,1</a:t>
            </a:r>
            <a:endParaRPr lang="ru-RU" sz="1600" baseline="30000" dirty="0">
              <a:solidFill>
                <a:schemeClr val="accent3"/>
              </a:solidFill>
            </a:endParaRPr>
          </a:p>
          <a:p>
            <a:pPr marL="536575" indent="-20002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0" dirty="0"/>
              <a:t>Разность радиусов </a:t>
            </a:r>
            <a:r>
              <a:rPr lang="en-US" sz="1600" b="0" dirty="0"/>
              <a:t>R</a:t>
            </a:r>
            <a:r>
              <a:rPr lang="en-US" sz="1600" b="0" baseline="-25000" dirty="0"/>
              <a:t>2</a:t>
            </a:r>
            <a:r>
              <a:rPr lang="ru-RU" sz="1600" b="0" dirty="0"/>
              <a:t> - </a:t>
            </a:r>
            <a:r>
              <a:rPr lang="en-US" sz="1600" b="0" dirty="0"/>
              <a:t>R</a:t>
            </a:r>
            <a:r>
              <a:rPr lang="en-US" sz="1600" b="0" baseline="-25000" dirty="0"/>
              <a:t>1</a:t>
            </a:r>
            <a:r>
              <a:rPr lang="ru-RU" sz="1600" b="0" dirty="0"/>
              <a:t> : </a:t>
            </a:r>
            <a:r>
              <a:rPr lang="ru-RU" sz="1600" dirty="0">
                <a:solidFill>
                  <a:schemeClr val="accent3"/>
                </a:solidFill>
              </a:rPr>
              <a:t>от 1</a:t>
            </a:r>
            <a:r>
              <a:rPr lang="ru-RU" sz="1600" baseline="30000" dirty="0">
                <a:solidFill>
                  <a:schemeClr val="accent3"/>
                </a:solidFill>
              </a:rPr>
              <a:t> </a:t>
            </a:r>
            <a:r>
              <a:rPr lang="ru-RU" sz="1600" dirty="0">
                <a:solidFill>
                  <a:schemeClr val="accent3"/>
                </a:solidFill>
              </a:rPr>
              <a:t>до 6 </a:t>
            </a:r>
            <a:r>
              <a:rPr lang="ru-RU" sz="1600" dirty="0" smtClean="0">
                <a:solidFill>
                  <a:schemeClr val="accent3"/>
                </a:solidFill>
              </a:rPr>
              <a:t>мм</a:t>
            </a:r>
            <a:endParaRPr lang="en-US" sz="1600" dirty="0" smtClean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600" u="sng" dirty="0" smtClean="0">
                <a:solidFill>
                  <a:schemeClr val="accent2"/>
                </a:solidFill>
              </a:rPr>
              <a:t>Проект </a:t>
            </a:r>
            <a:r>
              <a:rPr lang="ru-RU" sz="1600" u="sng" dirty="0">
                <a:solidFill>
                  <a:schemeClr val="accent2"/>
                </a:solidFill>
              </a:rPr>
              <a:t>СТО 2.30</a:t>
            </a:r>
            <a:r>
              <a:rPr lang="ru-RU" sz="1600" dirty="0" smtClean="0">
                <a:solidFill>
                  <a:schemeClr val="accent2"/>
                </a:solidFill>
              </a:rPr>
              <a:t>:</a:t>
            </a:r>
            <a:endParaRPr lang="ru-RU" sz="1600" dirty="0">
              <a:solidFill>
                <a:schemeClr val="accent2"/>
              </a:solidFill>
            </a:endParaRPr>
          </a:p>
          <a:p>
            <a:pPr marL="536575" indent="-20002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0" dirty="0"/>
              <a:t>Температура проведения испытания: </a:t>
            </a:r>
            <a:r>
              <a:rPr lang="ru-RU" sz="1600" b="0" dirty="0" smtClean="0"/>
              <a:t>                </a:t>
            </a:r>
            <a:r>
              <a:rPr lang="ru-RU" sz="1600" dirty="0" smtClean="0">
                <a:solidFill>
                  <a:schemeClr val="accent3"/>
                </a:solidFill>
              </a:rPr>
              <a:t>60</a:t>
            </a:r>
            <a:r>
              <a:rPr lang="ru-RU" sz="1600" baseline="30000" dirty="0" smtClean="0">
                <a:solidFill>
                  <a:schemeClr val="accent3"/>
                </a:solidFill>
              </a:rPr>
              <a:t>о</a:t>
            </a:r>
            <a:r>
              <a:rPr lang="ru-RU" sz="1600" dirty="0" smtClean="0">
                <a:solidFill>
                  <a:schemeClr val="accent3"/>
                </a:solidFill>
              </a:rPr>
              <a:t>С </a:t>
            </a:r>
            <a:r>
              <a:rPr lang="ru-RU" sz="1600" dirty="0">
                <a:solidFill>
                  <a:schemeClr val="accent3"/>
                </a:solidFill>
              </a:rPr>
              <a:t>и </a:t>
            </a:r>
            <a:r>
              <a:rPr lang="ru-RU" sz="1600" dirty="0" smtClean="0">
                <a:solidFill>
                  <a:schemeClr val="accent3"/>
                </a:solidFill>
              </a:rPr>
              <a:t>135</a:t>
            </a:r>
            <a:r>
              <a:rPr lang="ru-RU" sz="1600" baseline="30000" dirty="0" smtClean="0">
                <a:solidFill>
                  <a:schemeClr val="accent3"/>
                </a:solidFill>
              </a:rPr>
              <a:t>о</a:t>
            </a:r>
            <a:r>
              <a:rPr lang="ru-RU" sz="1600" dirty="0" smtClean="0">
                <a:solidFill>
                  <a:schemeClr val="accent3"/>
                </a:solidFill>
              </a:rPr>
              <a:t>С</a:t>
            </a:r>
            <a:endParaRPr lang="ru-RU" sz="1600" dirty="0">
              <a:solidFill>
                <a:schemeClr val="accent3"/>
              </a:solidFill>
            </a:endParaRPr>
          </a:p>
          <a:p>
            <a:pPr marL="536575" indent="-20002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0" dirty="0"/>
              <a:t>Рекомендуемые номера шпинделей: </a:t>
            </a:r>
            <a:r>
              <a:rPr lang="ru-RU" sz="1600" b="0" dirty="0" smtClean="0"/>
              <a:t>                  </a:t>
            </a:r>
            <a:r>
              <a:rPr lang="ru-RU" sz="1600" dirty="0" smtClean="0">
                <a:solidFill>
                  <a:schemeClr val="accent3"/>
                </a:solidFill>
              </a:rPr>
              <a:t>SC4-21</a:t>
            </a:r>
            <a:r>
              <a:rPr lang="ru-RU" sz="1600" dirty="0">
                <a:solidFill>
                  <a:schemeClr val="accent3"/>
                </a:solidFill>
              </a:rPr>
              <a:t>, SC4-27, SC4-28, SC4-29</a:t>
            </a:r>
          </a:p>
          <a:p>
            <a:pPr>
              <a:spcBef>
                <a:spcPts val="600"/>
              </a:spcBef>
            </a:pPr>
            <a:endParaRPr lang="ru-RU" dirty="0"/>
          </a:p>
        </p:txBody>
      </p:sp>
      <p:pic>
        <p:nvPicPr>
          <p:cNvPr id="7" name="Picture 50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639" y="1556792"/>
            <a:ext cx="2868805" cy="363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4"/>
          <p:cNvSpPr>
            <a:spLocks noChangeArrowheads="1"/>
          </p:cNvSpPr>
          <p:nvPr/>
        </p:nvSpPr>
        <p:spPr bwMode="auto">
          <a:xfrm>
            <a:off x="5236234" y="5144995"/>
            <a:ext cx="3620242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</a:rPr>
              <a:t>1</a:t>
            </a:r>
            <a:r>
              <a:rPr kumimoji="0" lang="ru-RU" altLang="ru-RU" sz="1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 - контейнер для образца; 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>
                <a:solidFill>
                  <a:schemeClr val="accent2"/>
                </a:solidFill>
              </a:rPr>
              <a:t>2</a:t>
            </a:r>
            <a:r>
              <a:rPr kumimoji="0" lang="ru-RU" altLang="ru-RU" sz="1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 - шпиндель;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>
                <a:solidFill>
                  <a:schemeClr val="accent2"/>
                </a:solidFill>
              </a:rPr>
              <a:t>3</a:t>
            </a:r>
            <a:r>
              <a:rPr kumimoji="0" lang="ru-RU" altLang="ru-RU" sz="1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 - толщина испытуемого образца;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>
                <a:solidFill>
                  <a:schemeClr val="accent2"/>
                </a:solidFill>
              </a:rPr>
              <a:t>4</a:t>
            </a:r>
            <a:r>
              <a:rPr kumimoji="0" lang="ru-RU" altLang="ru-RU" sz="1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 - испытуемый образец; </a:t>
            </a:r>
            <a:endParaRPr kumimoji="0" lang="en-US" altLang="ru-RU" sz="12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lvl="0"/>
            <a:r>
              <a:rPr lang="en-US" altLang="ru-RU" sz="1200" b="1" dirty="0">
                <a:solidFill>
                  <a:schemeClr val="accent2"/>
                </a:solidFill>
              </a:rPr>
              <a:t>R</a:t>
            </a:r>
            <a:r>
              <a:rPr lang="en-US" altLang="ru-RU" sz="1200" b="1" baseline="-25000" dirty="0">
                <a:solidFill>
                  <a:schemeClr val="accent2"/>
                </a:solidFill>
              </a:rPr>
              <a:t>1</a:t>
            </a:r>
            <a:r>
              <a:rPr kumimoji="0" lang="ru-RU" altLang="ru-RU" sz="1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 радиус шпинделя; </a:t>
            </a:r>
            <a:r>
              <a:rPr lang="en-US" altLang="ru-RU" sz="800" dirty="0"/>
              <a:t> </a:t>
            </a:r>
            <a:endParaRPr lang="en-US" altLang="ru-RU" sz="800" dirty="0" smtClean="0"/>
          </a:p>
          <a:p>
            <a:pPr lvl="0"/>
            <a:r>
              <a:rPr lang="en-US" altLang="ru-RU" sz="1200" b="1" dirty="0" smtClean="0">
                <a:solidFill>
                  <a:schemeClr val="accent2"/>
                </a:solidFill>
              </a:rPr>
              <a:t>R</a:t>
            </a:r>
            <a:r>
              <a:rPr lang="en-US" altLang="ru-RU" sz="1200" b="1" baseline="-25000" dirty="0" smtClean="0">
                <a:solidFill>
                  <a:schemeClr val="accent2"/>
                </a:solidFill>
              </a:rPr>
              <a:t>2</a:t>
            </a:r>
            <a:r>
              <a:rPr lang="en-US" altLang="ru-RU" sz="800" baseline="-25000" dirty="0" smtClean="0"/>
              <a:t> </a:t>
            </a:r>
            <a:r>
              <a:rPr kumimoji="0" lang="ru-RU" altLang="ru-RU" sz="1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 внутренний радиус контейнера для образца</a:t>
            </a:r>
            <a:r>
              <a:rPr kumimoji="0" lang="ru-RU" altLang="ru-RU" sz="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87440" y="2420888"/>
            <a:ext cx="8496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200" b="1" dirty="0" smtClean="0">
                <a:solidFill>
                  <a:schemeClr val="accent2"/>
                </a:solidFill>
              </a:rPr>
              <a:t>1</a:t>
            </a:r>
            <a:endParaRPr lang="ru-RU" sz="1200" b="1" dirty="0" smtClean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0392" y="3115997"/>
            <a:ext cx="8496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200" b="1" dirty="0" smtClean="0">
                <a:solidFill>
                  <a:schemeClr val="accent2"/>
                </a:solidFill>
              </a:rPr>
              <a:t>2</a:t>
            </a:r>
            <a:endParaRPr lang="ru-RU" sz="1200" b="1" dirty="0" smtClean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51436" y="3548045"/>
            <a:ext cx="8496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200" b="1" dirty="0" smtClean="0">
                <a:solidFill>
                  <a:schemeClr val="accent2"/>
                </a:solidFill>
              </a:rPr>
              <a:t>3</a:t>
            </a:r>
            <a:endParaRPr lang="ru-RU" sz="1200" b="1" dirty="0" smtClean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87440" y="4124109"/>
            <a:ext cx="8496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200" b="1" dirty="0" smtClean="0">
                <a:solidFill>
                  <a:schemeClr val="accent2"/>
                </a:solidFill>
              </a:rPr>
              <a:t>4</a:t>
            </a:r>
            <a:endParaRPr lang="ru-RU" sz="1200" b="1" dirty="0" smtClean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0292" y="4617132"/>
            <a:ext cx="16831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200" b="1" dirty="0">
                <a:solidFill>
                  <a:schemeClr val="accent2"/>
                </a:solidFill>
              </a:rPr>
              <a:t>R</a:t>
            </a:r>
            <a:r>
              <a:rPr lang="ru-RU" sz="1200" b="1" baseline="-25000" dirty="0" smtClean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2300" y="4880193"/>
            <a:ext cx="16831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200" b="1" dirty="0" smtClean="0">
                <a:solidFill>
                  <a:schemeClr val="accent2"/>
                </a:solidFill>
              </a:rPr>
              <a:t>R</a:t>
            </a:r>
            <a:r>
              <a:rPr lang="en-US" sz="1200" b="1" baseline="-25000" dirty="0" smtClean="0">
                <a:solidFill>
                  <a:schemeClr val="accent2"/>
                </a:solidFill>
              </a:rPr>
              <a:t>2</a:t>
            </a:r>
            <a:endParaRPr lang="ru-RU" sz="1200" b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5292725" y="1168158"/>
            <a:ext cx="356375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>
              <a:lnSpc>
                <a:spcPts val="800"/>
              </a:lnSpc>
              <a:defRPr sz="1400" b="1">
                <a:solidFill>
                  <a:schemeClr val="accent3"/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chemeClr val="tx2"/>
                </a:solidFill>
              </a:rPr>
              <a:t>Принципиальная схема вискозиметра</a:t>
            </a:r>
            <a:endParaRPr lang="ru-RU" sz="1000" dirty="0">
              <a:solidFill>
                <a:schemeClr val="tx2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87338" y="3752850"/>
            <a:ext cx="4788718" cy="0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076056" y="1268760"/>
            <a:ext cx="1" cy="507647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260350"/>
            <a:ext cx="8569326" cy="607021"/>
          </a:xfrm>
        </p:spPr>
        <p:txBody>
          <a:bodyPr/>
          <a:lstStyle/>
          <a:p>
            <a:r>
              <a:rPr lang="ru-RU" dirty="0" smtClean="0"/>
              <a:t>Предложения по внесению изменений                                    в Стандарты Государственной компании «</a:t>
            </a:r>
            <a:r>
              <a:rPr lang="ru-RU" dirty="0" err="1" smtClean="0"/>
              <a:t>Автодор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405816"/>
              </p:ext>
            </p:extLst>
          </p:nvPr>
        </p:nvGraphicFramePr>
        <p:xfrm>
          <a:off x="287338" y="1329584"/>
          <a:ext cx="5005387" cy="50178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862"/>
                <a:gridCol w="4479525"/>
              </a:tblGrid>
              <a:tr h="130079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r>
                        <a:rPr lang="ru-RU" sz="4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ru-RU" sz="42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36000" marB="36000" anchor="ctr">
                    <a:lnB w="635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Уточнить </a:t>
                      </a:r>
                      <a:r>
                        <a:rPr lang="ru-RU" sz="16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проведения испытаний динамической вязкости                                    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для модифицированных битумов                            в проекте СТО АВТОДОР 2.30. </a:t>
                      </a:r>
                    </a:p>
                  </a:txBody>
                  <a:tcPr marL="0" marR="0" marT="36000" marB="36000" anchor="ctr">
                    <a:lnB w="635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9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r>
                        <a:rPr lang="ru-RU" sz="4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ru-RU" sz="42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36000" marB="36000" anchor="ctr">
                    <a:lnT w="635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 проекте СТО АВТОДОР 2.30                     </a:t>
                      </a:r>
                      <a:r>
                        <a:rPr lang="ru-RU" sz="16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исключить минимальные значения                              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 разделах «Для набора статистических данных»</a:t>
                      </a:r>
                    </a:p>
                  </a:txBody>
                  <a:tcPr marL="0" marR="0" marT="36000" marB="36000" anchor="ctr">
                    <a:lnT w="635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79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r>
                        <a:rPr lang="ru-RU" sz="4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ru-RU" sz="42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36000" marB="36000" anchor="ctr">
                    <a:lnT w="635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Скорректировать </a:t>
                      </a:r>
                      <a:r>
                        <a:rPr lang="ru-RU" sz="16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значения динамической вязкости и коэффициента возрастания динамической вязкости                                           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для БНДУ по СТО АВТОДОР 2.1</a:t>
                      </a:r>
                    </a:p>
                  </a:txBody>
                  <a:tcPr marL="0" marR="0" marT="36000" marB="36000" anchor="ctr">
                    <a:lnT w="635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93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r>
                        <a:rPr lang="ru-RU" sz="4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ru-RU" sz="42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36000" marB="36000" anchor="ctr">
                    <a:lnT w="635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Перейти в СТО АВТОДОР 2.1                                   к </a:t>
                      </a:r>
                      <a:r>
                        <a:rPr lang="ru-RU" sz="16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регламентированию усилия                            при растяжении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а не растяжимости.</a:t>
                      </a:r>
                    </a:p>
                  </a:txBody>
                  <a:tcPr marL="0" marR="0" marT="36000" marB="36000" anchor="ctr">
                    <a:lnT w="635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37890" name="Picture 2" descr="\\gazprom-neft.local\dfs\Газпром нефть\Папки пользователей\Личные папки\Biryulin.DL\My Documents\My Pictures\Новая папка\_GOL22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r="4897"/>
          <a:stretch/>
        </p:blipFill>
        <p:spPr bwMode="auto">
          <a:xfrm>
            <a:off x="5417706" y="1376772"/>
            <a:ext cx="3438770" cy="496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7705" y="1376772"/>
            <a:ext cx="3438957" cy="954107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txBody>
          <a:bodyPr wrap="square" lIns="0" rIns="0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ru-RU" sz="2800" dirty="0" smtClean="0">
                <a:solidFill>
                  <a:schemeClr val="bg1"/>
                </a:solidFill>
              </a:rPr>
              <a:t>Вместе мы строим надежные дороги</a:t>
            </a:r>
          </a:p>
        </p:txBody>
      </p:sp>
    </p:spTree>
    <p:extLst>
      <p:ext uri="{BB962C8B-B14F-4D97-AF65-F5344CB8AC3E}">
        <p14:creationId xmlns:p14="http://schemas.microsoft.com/office/powerpoint/2010/main" val="1213707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OR" val="powerlexis_panel_for_gpn"/>
  <p:tag name="TYPE" val="speech"/>
  <p:tag name="LANG" val="rus"/>
  <p:tag name="THINKCELLUNDODONOTDELETE" val="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wwmg68s0mL8jMNQBpU0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hSXIJfJkO4NiwEeeJGR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wwmg68s0mL8jMNQBpU0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hSXIJfJkO4NiwEeeJGR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sGj0RqxGkiT4HFcE6dv2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ead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nterpri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Uni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uth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XkpkS_UEyBymZ86raTP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Yit8Y2c0SKLcDJ6QCyu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pn_speech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800"/>
          </a:spcBef>
          <a:defRPr sz="2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800"/>
          </a:spcBef>
          <a:defRPr sz="2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gpn_speech</Template>
  <TotalTime>4272</TotalTime>
  <Words>716</Words>
  <Application>Microsoft Office PowerPoint</Application>
  <PresentationFormat>Экран (4:3)</PresentationFormat>
  <Paragraphs>243</Paragraphs>
  <Slides>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gpn_speech</vt:lpstr>
      <vt:lpstr>think-cell Slide</vt:lpstr>
      <vt:lpstr> Производство битумных материалов для применения на объектах ГК «Автодор»</vt:lpstr>
      <vt:lpstr> Компания производит и реализует комплексный ассортимент современных битумных материалов</vt:lpstr>
      <vt:lpstr> Результаты опытных партий БНДУ</vt:lpstr>
      <vt:lpstr>Производимые ГПН-БМ модифицированные битумы, отвечают требованиям ГК «Автодор»</vt:lpstr>
      <vt:lpstr>Определение вязкости согласно СТО 2.30                            по ГОСТ EN 13302-2013</vt:lpstr>
      <vt:lpstr>Предложения по внесению изменений                                    в Стандарты Государственной компании «Автодор»</vt:lpstr>
    </vt:vector>
  </TitlesOfParts>
  <Company>PowerLexis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OrlovDV</cp:lastModifiedBy>
  <cp:revision>281</cp:revision>
  <cp:lastPrinted>2016-05-24T15:54:48Z</cp:lastPrinted>
  <dcterms:created xsi:type="dcterms:W3CDTF">2013-07-30T10:25:23Z</dcterms:created>
  <dcterms:modified xsi:type="dcterms:W3CDTF">2016-05-26T10:16:45Z</dcterms:modified>
</cp:coreProperties>
</file>