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8" r:id="rId3"/>
    <p:sldId id="286" r:id="rId4"/>
    <p:sldId id="266" r:id="rId5"/>
    <p:sldId id="267" r:id="rId6"/>
    <p:sldId id="277" r:id="rId7"/>
    <p:sldId id="270" r:id="rId8"/>
    <p:sldId id="280" r:id="rId9"/>
    <p:sldId id="275" r:id="rId10"/>
    <p:sldId id="256" r:id="rId11"/>
    <p:sldId id="269" r:id="rId12"/>
    <p:sldId id="284" r:id="rId13"/>
    <p:sldId id="258" r:id="rId14"/>
    <p:sldId id="261" r:id="rId15"/>
    <p:sldId id="264" r:id="rId16"/>
    <p:sldId id="259" r:id="rId17"/>
    <p:sldId id="260" r:id="rId18"/>
    <p:sldId id="262" r:id="rId19"/>
    <p:sldId id="273" r:id="rId20"/>
    <p:sldId id="279" r:id="rId21"/>
    <p:sldId id="282" r:id="rId22"/>
    <p:sldId id="276" r:id="rId23"/>
    <p:sldId id="265" r:id="rId24"/>
    <p:sldId id="271" r:id="rId25"/>
    <p:sldId id="272" r:id="rId26"/>
    <p:sldId id="285" r:id="rId27"/>
  </p:sldIdLst>
  <p:sldSz cx="12192000" cy="6858000"/>
  <p:notesSz cx="6864350" cy="9996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0" d="100"/>
          <a:sy n="120" d="100"/>
        </p:scale>
        <p:origin x="-96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73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75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4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75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76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4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7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76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65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49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988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F3EC1-67CC-445F-9B3B-09243F13AD37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D5C34-2E37-40F9-94CB-BC282C0C14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3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lta.ru/taksa-online/goodinfo_out/2713200000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://alta.ru/taksa-online/goodinfo_out/2713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Microsoft_Word3.docx"/><Relationship Id="rId3" Type="http://schemas.openxmlformats.org/officeDocument/2006/relationships/image" Target="../media/image1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package" Target="../embeddings/_________Microsoft_Word2.docx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consultant.ru/document/cons_doc_LAW_136661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package" Target="../embeddings/_____Microsoft_Excel1.xlsx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71136" y="1554651"/>
            <a:ext cx="8616778" cy="255454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Системный подход в решении вопросов производства нефтяных дорожных битумов и обеспечении ими предприятий дорожной отрасли</a:t>
            </a:r>
            <a:endParaRPr lang="ru-RU" sz="4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7390" y="5805508"/>
            <a:ext cx="844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г.</a:t>
            </a:r>
            <a:r>
              <a:rPr lang="en-US" dirty="0" smtClean="0"/>
              <a:t> </a:t>
            </a:r>
            <a:r>
              <a:rPr lang="ru-RU" dirty="0" smtClean="0"/>
              <a:t>Сочи</a:t>
            </a:r>
          </a:p>
          <a:p>
            <a:pPr algn="ctr"/>
            <a:r>
              <a:rPr lang="ru-RU" dirty="0" smtClean="0"/>
              <a:t>2016г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7059827" y="4753232"/>
            <a:ext cx="4183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Председатель Правления НП РОСБИТУМ</a:t>
            </a:r>
          </a:p>
          <a:p>
            <a:pPr algn="r"/>
            <a:r>
              <a:rPr lang="ru-RU" dirty="0" smtClean="0"/>
              <a:t>Саблин С.И.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2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355003" y="136486"/>
            <a:ext cx="10770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соответствии с ТР ТС 014/2011 </a:t>
            </a:r>
            <a:r>
              <a:rPr lang="ru-RU" b="1" dirty="0"/>
              <a:t>«Безопасность автомобильных </a:t>
            </a:r>
            <a:r>
              <a:rPr lang="ru-RU" b="1" dirty="0" smtClean="0"/>
              <a:t>дорог» разработан </a:t>
            </a:r>
          </a:p>
          <a:p>
            <a:pPr algn="ctr"/>
            <a:r>
              <a:rPr lang="ru-RU" b="1" dirty="0" smtClean="0"/>
              <a:t>и введен в действие с 01 октября 2015 года ГОСТ 33133-2014 «</a:t>
            </a:r>
            <a:r>
              <a:rPr lang="ru-RU" b="1" dirty="0"/>
              <a:t>Дороги автомобильные общего </a:t>
            </a:r>
            <a:r>
              <a:rPr lang="ru-RU" b="1" dirty="0" smtClean="0"/>
              <a:t>пользования. Битумы нефтяные дорожные вязкие.</a:t>
            </a:r>
            <a:r>
              <a:rPr lang="ru-RU" b="1" cap="all" dirty="0" smtClean="0"/>
              <a:t> </a:t>
            </a:r>
            <a:r>
              <a:rPr lang="ru-RU" b="1" dirty="0" smtClean="0"/>
              <a:t>Технические требования».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51413" y="1553577"/>
            <a:ext cx="11171639" cy="2405274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 Комиссии Таможенного союза от 18 октября 2011 г. N 827 </a:t>
            </a:r>
            <a:b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"О принятии технического регламента Таможенного союза "Безопасность автомобильных дорог""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3.1. Технический регламент Таможенного союза "Безопасность автомобильных дорог" (далее - Технический регламент) вступает в силу с 15 февраля 2015 года;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3.3. До 1 сентября 2016 года допускается производство и выпуск в обращение продукции в соответствии с обязательными требованиями, ранее установленными нормативными правовыми актами Таможенного союза или законодательством государства - члена Таможенного союза, при наличии документов об оценке (подтверждении) соответствия продукции указанным обязательным требованиям, выданных или принятых до дня вступления в силу Технического регламента ;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5714" y="4982472"/>
            <a:ext cx="430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Из Обращения Минтранса России в Евразийскую </a:t>
            </a:r>
          </a:p>
          <a:p>
            <a:r>
              <a:rPr lang="ru-RU" sz="1400" i="1" dirty="0" smtClean="0"/>
              <a:t>Экономическую Комиссию (02-03/780 от29.01.2016г)</a:t>
            </a:r>
            <a:r>
              <a:rPr lang="ru-RU" sz="1200" i="1" dirty="0" smtClean="0"/>
              <a:t> </a:t>
            </a:r>
            <a:endParaRPr lang="ru-RU" sz="1200" i="1" dirty="0"/>
          </a:p>
        </p:txBody>
      </p:sp>
      <p:sp>
        <p:nvSpPr>
          <p:cNvPr id="4" name="Стрелка вправо 3"/>
          <p:cNvSpPr/>
          <p:nvPr/>
        </p:nvSpPr>
        <p:spPr>
          <a:xfrm rot="10800000">
            <a:off x="7230978" y="5175142"/>
            <a:ext cx="346510" cy="137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51413" y="4489689"/>
            <a:ext cx="6341339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ГОСТ 22245-90. «Государственный стандарт Союза ССР. Битумы </a:t>
            </a:r>
          </a:p>
          <a:p>
            <a:r>
              <a:rPr lang="ru-RU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6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ефтяные дорожные вязкие. Технические условия» … необходимо</a:t>
            </a:r>
          </a:p>
          <a:p>
            <a:r>
              <a:rPr lang="ru-RU" sz="16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включить в Перечень стандартов с ограничением срока действия</a:t>
            </a:r>
          </a:p>
          <a:p>
            <a:r>
              <a:rPr lang="ru-RU" sz="16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01.09.2016 до вступления в действие ГОСТ 33133-2014. </a:t>
            </a:r>
          </a:p>
          <a:p>
            <a:r>
              <a:rPr lang="ru-RU" sz="16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«Межгосударственный стандарт. Дороги автомобильные общего</a:t>
            </a:r>
          </a:p>
          <a:p>
            <a:r>
              <a:rPr lang="ru-RU" sz="16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пользования. Битумы нефтяные дорожные вязкие. Технические требования».  </a:t>
            </a:r>
            <a:endParaRPr lang="ru-RU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7608" y="164756"/>
            <a:ext cx="8816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Этапы постановки на производство ГОСТ 33133-2014 </a:t>
            </a:r>
            <a:r>
              <a:rPr lang="ru-RU" dirty="0"/>
              <a:t>«Дороги автомобильные общего </a:t>
            </a:r>
            <a:r>
              <a:rPr lang="ru-RU" dirty="0" smtClean="0"/>
              <a:t>пользования. Битумы нефтяные </a:t>
            </a:r>
            <a:r>
              <a:rPr lang="ru-RU" dirty="0"/>
              <a:t>дорожные </a:t>
            </a:r>
            <a:r>
              <a:rPr lang="ru-RU" dirty="0" smtClean="0"/>
              <a:t>вязкие. </a:t>
            </a:r>
            <a:r>
              <a:rPr lang="ru-RU" dirty="0"/>
              <a:t>Технические требования</a:t>
            </a:r>
            <a:r>
              <a:rPr lang="ru-RU" dirty="0" smtClean="0"/>
              <a:t>»  </a:t>
            </a:r>
          </a:p>
          <a:p>
            <a:pPr algn="ctr"/>
            <a:r>
              <a:rPr lang="ru-RU" dirty="0" smtClean="0"/>
              <a:t>и их выполнение. 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292310"/>
              </p:ext>
            </p:extLst>
          </p:nvPr>
        </p:nvGraphicFramePr>
        <p:xfrm>
          <a:off x="1421776" y="807307"/>
          <a:ext cx="10622330" cy="4874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3521"/>
                <a:gridCol w="4614164"/>
                <a:gridCol w="1704645"/>
              </a:tblGrid>
              <a:tr h="81518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Мероприятия этапов постановки на производство ГОСТ 33133-2014 на предприятиях нефтепереработки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Текущее состояние выполнение мероприятий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 этапам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Отметка о выполнении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41763"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Программы постановки на производство битумов ГОСТ 33133-2014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-ОАО НК Роснефть с постановкой на производство двух из шести марок (БНД 50/70 и БНД 70/100) в всех битумных производствах Компании;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-ОАО 'НГК '</a:t>
                      </a:r>
                      <a:r>
                        <a:rPr lang="ru-RU" sz="1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Славнефть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‘ (ЯНОС)</a:t>
                      </a:r>
                    </a:p>
                    <a:p>
                      <a:pPr algn="l"/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постановкой на производство трех из шести марок и т.д.</a:t>
                      </a:r>
                      <a:endParaRPr lang="ru-RU" sz="1000" kern="12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Выполнено 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946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технологии производства дорожных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битумов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Заключены договора на разработку технологии. Планируется применение технологии компаундирования сырья и товарного битума. Дооборудование битумных производств дополнительным технологическим оборудованием в меньшей степени.</a:t>
                      </a:r>
                      <a:endParaRPr lang="ru-RU" sz="1000" kern="12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стадии завершения </a:t>
                      </a:r>
                    </a:p>
                    <a:p>
                      <a:pPr algn="ctr"/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650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Реализация мероприятий по внедрению технологии получения дорожных битумов, включая оснащение ЦЗЛ оборудованием для контроля качества и паспортизации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продукции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Приобретение соответствующего лабораторного оборудования на методы испытания в соответствии с ГОСТ 33133-2014, обучение персонала: ПАО 'Газпром нефть‘ и т.д.</a:t>
                      </a:r>
                    </a:p>
                    <a:p>
                      <a:endParaRPr lang="ru-RU" sz="1000" kern="12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работе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301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Опытно-промышленные пробеги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ПАО 'АНК '</a:t>
                      </a:r>
                      <a:r>
                        <a:rPr lang="ru-RU" sz="1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Башнефть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', ПАО Лукойл, ЗАО '</a:t>
                      </a:r>
                      <a:r>
                        <a:rPr lang="ru-RU" sz="1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ФортеИнвест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‘, ОАО НК Роснефть, ПАО 'Газпром нефть‘,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ОАО '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Новошахтинский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ЗНП‘ и т.д.</a:t>
                      </a:r>
                      <a:endParaRPr lang="ru-RU" sz="1000" kern="1200" baseline="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000" kern="12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Частично выполнены/Выполняются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6312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Аккредитация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ЦЗЛ, р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асширение области Аккредитации ЦЗ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лабораторий на методы испытания в соответствии с ГОСТ 33133-2014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Документы направлены в </a:t>
                      </a:r>
                      <a:r>
                        <a:rPr lang="ru-RU" sz="1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Росаккредитацию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подготовлены к направлению в </a:t>
                      </a:r>
                      <a:r>
                        <a:rPr lang="ru-RU" sz="10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Росаккредитацию</a:t>
                      </a:r>
                      <a:endParaRPr lang="ru-RU" sz="1000" kern="12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работе</a:t>
                      </a:r>
                    </a:p>
                    <a:p>
                      <a:pPr algn="ctr"/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5459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Оценка технико-экономического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эффекта при условии крупно-тоннажного производства битума по ГОСТ 33133-2014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ОАО «Саратовском НПЗ» и ряде других НПЗ в значительной степени при переходе на производство битума ГОСТ 33133-2014 ухудшилось экономика в целом нефтепереработка, ….</a:t>
                      </a:r>
                      <a:endParaRPr lang="ru-RU" sz="1000" kern="120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Выполнено</a:t>
                      </a:r>
                    </a:p>
                    <a:p>
                      <a:pPr algn="ctr"/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1922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Постановка на производство 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Конечные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роки постановки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производство не определены, сдерживает параллельное производство битума ГОСТ 22245-90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1174" y="6483178"/>
            <a:ext cx="50177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/>
              <a:t>Источник: Соглашение о сотрудничестве НП РОСБИТУМ и Ассоциация Нефтепереработчиков и Нефтехимиков</a:t>
            </a:r>
            <a:endParaRPr lang="ru-RU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1394725" y="5809046"/>
            <a:ext cx="10907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Информация по независимым битумным производствам, не входящим в реестр Минэнерго РФ, отсутствует.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0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4636169" y="2187367"/>
            <a:ext cx="7376160" cy="3862160"/>
            <a:chOff x="4636168" y="2187367"/>
            <a:chExt cx="7652083" cy="386216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/>
            <a:srcRect t="5564" r="11473" b="2291"/>
            <a:stretch/>
          </p:blipFill>
          <p:spPr>
            <a:xfrm rot="16200000">
              <a:off x="6531130" y="292405"/>
              <a:ext cx="3862160" cy="7652083"/>
            </a:xfrm>
            <a:prstGeom prst="rect">
              <a:avLst/>
            </a:prstGeom>
            <a:ln w="31750">
              <a:solidFill>
                <a:schemeClr val="accent1"/>
              </a:solidFill>
            </a:ln>
          </p:spPr>
        </p:pic>
        <p:sp>
          <p:nvSpPr>
            <p:cNvPr id="9" name="Прямоугольник 8"/>
            <p:cNvSpPr/>
            <p:nvPr/>
          </p:nvSpPr>
          <p:spPr>
            <a:xfrm>
              <a:off x="6833938" y="2521821"/>
              <a:ext cx="2791326" cy="125128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75122" y="3243812"/>
            <a:ext cx="3655475" cy="2781701"/>
            <a:chOff x="521889" y="3609475"/>
            <a:chExt cx="3655475" cy="278170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/>
            <a:srcRect l="33982" t="27708" r="31228" b="25228"/>
            <a:stretch/>
          </p:blipFill>
          <p:spPr>
            <a:xfrm>
              <a:off x="521889" y="3609475"/>
              <a:ext cx="3655475" cy="2781701"/>
            </a:xfrm>
            <a:prstGeom prst="rect">
              <a:avLst/>
            </a:prstGeom>
            <a:ln w="31750">
              <a:solidFill>
                <a:schemeClr val="accent1"/>
              </a:solidFill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2512194" y="4081112"/>
              <a:ext cx="1126155" cy="192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4043" y="266057"/>
            <a:ext cx="1049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Лабораторный контроль качества битумных материалов.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21776" y="760949"/>
            <a:ext cx="103787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Нефтеперерабатывающие заводы, </a:t>
            </a:r>
            <a:r>
              <a:rPr lang="ru-RU" sz="1400" dirty="0" err="1"/>
              <a:t>МиниНПЗ</a:t>
            </a:r>
            <a:r>
              <a:rPr lang="ru-RU" sz="1400" dirty="0"/>
              <a:t>, Битумные производства, Битумные терминалы, Производство </a:t>
            </a:r>
            <a:r>
              <a:rPr lang="ru-RU" sz="1400" dirty="0" smtClean="0"/>
              <a:t>ПБВ руководствуются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ГОСТ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55971-2014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«Нефть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нефтепродукты». </a:t>
            </a:r>
          </a:p>
          <a:p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п.4.1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"Каждая партия каждой марки продукта, выпускаемая в обращение на территории РФ, в соответствии с ГОСТ 1510 (нефть и нефтепродукты) сопровождается паспортом".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35926" y="2730516"/>
            <a:ext cx="353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Сертифицированная лаборатория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480514" y="1650807"/>
            <a:ext cx="3239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Аккредитованная лаборатория</a:t>
            </a:r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 rot="20892511">
            <a:off x="3386809" y="2029981"/>
            <a:ext cx="3133592" cy="55557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 rot="20952733">
            <a:off x="3931298" y="2129757"/>
            <a:ext cx="190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изготовителя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931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107" t="5415" r="5983" b="15948"/>
          <a:stretch/>
        </p:blipFill>
        <p:spPr>
          <a:xfrm>
            <a:off x="7002659" y="958349"/>
            <a:ext cx="4639968" cy="586707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/>
            <a:contourClr>
              <a:srgbClr val="00B0F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90888" y="3092400"/>
            <a:ext cx="6179419" cy="87408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/>
              <a:t>ПЕРЕЧЕНЬ </a:t>
            </a:r>
            <a:br>
              <a:rPr lang="ru-RU" sz="1200" dirty="0" smtClean="0"/>
            </a:br>
            <a:r>
              <a:rPr lang="ru-RU" sz="1200" dirty="0" smtClean="0"/>
              <a:t>ДОРОЖНО-СТРОИТЕЛЬНЫХ МАТЕРИАЛОВ, </a:t>
            </a:r>
            <a:r>
              <a:rPr lang="ru-RU" sz="1200" b="1" dirty="0" smtClean="0"/>
              <a:t>ПОДЛЕЖАЩИХ ПОДТВЕРЖДЕНИЮ </a:t>
            </a:r>
            <a:br>
              <a:rPr lang="ru-RU" sz="1200" b="1" dirty="0" smtClean="0"/>
            </a:br>
            <a:r>
              <a:rPr lang="ru-RU" sz="1200" b="1" dirty="0" smtClean="0"/>
              <a:t>СООТВЕТСТВИЯ В ФОРМЕ ДЕКЛАРИРОВАНИЯ СООТВЕТСТВИЯ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СООТВЕТСТВИИ С ТР ТС "БЕЗОПАСНОСТЬ АВТОМОБИЛЬНЫХ ДОРОГ" 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881791"/>
              </p:ext>
            </p:extLst>
          </p:nvPr>
        </p:nvGraphicFramePr>
        <p:xfrm>
          <a:off x="490888" y="4132122"/>
          <a:ext cx="6179418" cy="454025"/>
        </p:xfrm>
        <a:graphic>
          <a:graphicData uri="http://schemas.openxmlformats.org/drawingml/2006/table">
            <a:tbl>
              <a:tblPr firstRow="1" firstCol="1" bandRow="1"/>
              <a:tblGrid>
                <a:gridCol w="1132254"/>
                <a:gridCol w="2648321"/>
                <a:gridCol w="2398843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 п/п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материала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Код позиции по ТН ВЭД ТС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841674"/>
              </p:ext>
            </p:extLst>
          </p:nvPr>
        </p:nvGraphicFramePr>
        <p:xfrm>
          <a:off x="490888" y="4825101"/>
          <a:ext cx="6179418" cy="1655699"/>
        </p:xfrm>
        <a:graphic>
          <a:graphicData uri="http://schemas.openxmlformats.org/drawingml/2006/table">
            <a:tbl>
              <a:tblPr firstRow="1" firstCol="1" bandRow="1"/>
              <a:tblGrid>
                <a:gridCol w="1073449"/>
                <a:gridCol w="2679177"/>
                <a:gridCol w="242679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Битум нефтяной дорожный вязкий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lang="ru-RU" sz="1200" u="none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2713 20 000 0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Битум нефтяной дорожный жидкий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lang="ru-RU" sz="1200" u="none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2713 20 000 0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55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Дорожные битумные мастики и герметики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lang="ru-RU" sz="1200" u="none" strike="noStrike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2713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0653" y="1252578"/>
            <a:ext cx="6649734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   В соответствии с ТР ТС 014/2011 </a:t>
            </a:r>
            <a:r>
              <a:rPr lang="ru-RU" b="1" dirty="0"/>
              <a:t>«Безопасность автомобильных </a:t>
            </a:r>
            <a:r>
              <a:rPr lang="ru-RU" b="1" dirty="0" smtClean="0"/>
              <a:t>дорог» разработан </a:t>
            </a:r>
          </a:p>
          <a:p>
            <a:pPr algn="ctr"/>
            <a:r>
              <a:rPr lang="ru-RU" b="1" dirty="0" smtClean="0"/>
              <a:t>и введен в действие с 01 октября 2015 года ГОСТ 33133-2014 «</a:t>
            </a:r>
            <a:r>
              <a:rPr lang="ru-RU" sz="1600" b="1" dirty="0"/>
              <a:t>Дороги автомобильные общего </a:t>
            </a:r>
            <a:r>
              <a:rPr lang="ru-RU" sz="1600" b="1" dirty="0" smtClean="0"/>
              <a:t>пользования. Битумы нефтяные дорожные вязкие.</a:t>
            </a:r>
            <a:r>
              <a:rPr lang="ru-RU" sz="1600" b="1" cap="all" dirty="0" smtClean="0"/>
              <a:t> </a:t>
            </a:r>
            <a:r>
              <a:rPr lang="ru-RU" sz="1600" b="1" dirty="0" smtClean="0"/>
              <a:t>Технические требования</a:t>
            </a:r>
            <a:r>
              <a:rPr lang="ru-RU" b="1" dirty="0" smtClean="0"/>
              <a:t>».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721174" y="4825101"/>
            <a:ext cx="5288692" cy="615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864046" y="92248"/>
            <a:ext cx="7895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ТР ТС 014/2011 ввел обязательное декларирование соответствия требованием дорожных битумов ГОСТ 33133-2014 </a:t>
            </a:r>
            <a:endParaRPr lang="ru-RU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217920" y="2136808"/>
            <a:ext cx="3022333" cy="8758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3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1204" cy="8709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7301" y="250789"/>
            <a:ext cx="938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Требования НТД к температурно-временным условиям работы с битумными материалами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41279" y="806643"/>
            <a:ext cx="618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Требования установленные в Межгосударственном / Государственном НТД являются приоритетными</a:t>
            </a:r>
            <a:endParaRPr lang="ru-RU" sz="1400" b="1" dirty="0">
              <a:solidFill>
                <a:srgbClr val="FF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23371" y="1329863"/>
            <a:ext cx="6812430" cy="5528136"/>
            <a:chOff x="223371" y="922996"/>
            <a:chExt cx="8680961" cy="5935004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7147315"/>
                </p:ext>
              </p:extLst>
            </p:nvPr>
          </p:nvGraphicFramePr>
          <p:xfrm>
            <a:off x="527405" y="1139943"/>
            <a:ext cx="8376927" cy="35535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7" name="Документ" r:id="rId5" imgW="9348690" imgH="5757857" progId="Word.Document.12">
                    <p:embed/>
                  </p:oleObj>
                </mc:Choice>
                <mc:Fallback>
                  <p:oleObj name="Документ" r:id="rId5" imgW="9348690" imgH="5757857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27405" y="1139943"/>
                          <a:ext cx="8376927" cy="35535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370623"/>
                </p:ext>
              </p:extLst>
            </p:nvPr>
          </p:nvGraphicFramePr>
          <p:xfrm>
            <a:off x="529776" y="4502192"/>
            <a:ext cx="8276775" cy="2355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78" name="Документ" r:id="rId8" imgW="9263623" imgH="2880191" progId="Word.Document.12">
                    <p:embed/>
                  </p:oleObj>
                </mc:Choice>
                <mc:Fallback>
                  <p:oleObj name="Документ" r:id="rId8" imgW="9263623" imgH="2880191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29776" y="4502192"/>
                          <a:ext cx="8276775" cy="23558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Овал 11"/>
            <p:cNvSpPr/>
            <p:nvPr/>
          </p:nvSpPr>
          <p:spPr>
            <a:xfrm>
              <a:off x="223371" y="3188368"/>
              <a:ext cx="8583180" cy="25988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8000"/>
              </a:schemeClr>
            </a:solidFill>
            <a:ln>
              <a:solidFill>
                <a:srgbClr val="FF0000">
                  <a:alpha val="9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 стрелкой 16"/>
            <p:cNvCxnSpPr>
              <a:stCxn id="13" idx="2"/>
            </p:cNvCxnSpPr>
            <p:nvPr/>
          </p:nvCxnSpPr>
          <p:spPr>
            <a:xfrm flipH="1">
              <a:off x="3679651" y="922996"/>
              <a:ext cx="5224681" cy="30258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stCxn id="13" idx="2"/>
            </p:cNvCxnSpPr>
            <p:nvPr/>
          </p:nvCxnSpPr>
          <p:spPr>
            <a:xfrm flipH="1">
              <a:off x="7212059" y="922996"/>
              <a:ext cx="1692273" cy="39147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921591" y="1882861"/>
            <a:ext cx="3785648" cy="35086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Информация по температурам налива дорожного битума по НПЗ (2015-2016гг), </a:t>
            </a:r>
            <a:r>
              <a:rPr lang="ru-RU" sz="1400" b="1" dirty="0"/>
              <a:t>˚</a:t>
            </a:r>
            <a:r>
              <a:rPr lang="ru-RU" sz="1400" b="1" dirty="0" smtClean="0"/>
              <a:t>С:</a:t>
            </a:r>
          </a:p>
          <a:p>
            <a:endParaRPr lang="ru-RU" sz="1400" b="1" dirty="0" smtClean="0"/>
          </a:p>
          <a:p>
            <a:pPr fontAlgn="ctr"/>
            <a:r>
              <a:rPr lang="ru-RU" sz="1200" u="sng" dirty="0"/>
              <a:t>ОАО 'НК 'Роснефть</a:t>
            </a:r>
            <a:r>
              <a:rPr lang="ru-RU" sz="1200" u="sng" dirty="0" smtClean="0"/>
              <a:t>'</a:t>
            </a:r>
            <a:endParaRPr lang="ru-RU" sz="1200" dirty="0" smtClean="0"/>
          </a:p>
          <a:p>
            <a:pPr fontAlgn="ctr"/>
            <a:r>
              <a:rPr lang="ru-RU" sz="1200" b="1" dirty="0" smtClean="0">
                <a:solidFill>
                  <a:schemeClr val="accent6"/>
                </a:solidFill>
              </a:rPr>
              <a:t>   АО </a:t>
            </a:r>
            <a:r>
              <a:rPr lang="ru-RU" sz="1200" b="1" dirty="0">
                <a:solidFill>
                  <a:schemeClr val="accent6"/>
                </a:solidFill>
              </a:rPr>
              <a:t>'</a:t>
            </a:r>
            <a:r>
              <a:rPr lang="ru-RU" sz="1200" b="1" dirty="0" err="1">
                <a:solidFill>
                  <a:schemeClr val="accent6"/>
                </a:solidFill>
              </a:rPr>
              <a:t>Сызранский</a:t>
            </a:r>
            <a:r>
              <a:rPr lang="ru-RU" sz="1200" b="1" dirty="0">
                <a:solidFill>
                  <a:schemeClr val="accent6"/>
                </a:solidFill>
              </a:rPr>
              <a:t> </a:t>
            </a:r>
            <a:r>
              <a:rPr lang="ru-RU" sz="1200" b="1" dirty="0" smtClean="0">
                <a:solidFill>
                  <a:schemeClr val="accent6"/>
                </a:solidFill>
              </a:rPr>
              <a:t>НПЗ‘                                                    160</a:t>
            </a:r>
            <a:endParaRPr lang="ru-RU" sz="1200" b="1" dirty="0">
              <a:solidFill>
                <a:schemeClr val="accent6"/>
              </a:solidFill>
            </a:endParaRPr>
          </a:p>
          <a:p>
            <a:pPr fontAlgn="ctr"/>
            <a:r>
              <a:rPr lang="ru-RU" sz="1200" b="1" dirty="0" smtClean="0">
                <a:solidFill>
                  <a:schemeClr val="accent6"/>
                </a:solidFill>
              </a:rPr>
              <a:t>   АО </a:t>
            </a:r>
            <a:r>
              <a:rPr lang="ru-RU" sz="1200" b="1" dirty="0">
                <a:solidFill>
                  <a:schemeClr val="accent6"/>
                </a:solidFill>
              </a:rPr>
              <a:t>'</a:t>
            </a:r>
            <a:r>
              <a:rPr lang="ru-RU" sz="1200" b="1" dirty="0" err="1">
                <a:solidFill>
                  <a:schemeClr val="accent6"/>
                </a:solidFill>
              </a:rPr>
              <a:t>Новокуйбышевский</a:t>
            </a:r>
            <a:r>
              <a:rPr lang="ru-RU" sz="1200" b="1" dirty="0">
                <a:solidFill>
                  <a:schemeClr val="accent6"/>
                </a:solidFill>
              </a:rPr>
              <a:t> </a:t>
            </a:r>
            <a:r>
              <a:rPr lang="ru-RU" sz="1200" b="1" dirty="0" smtClean="0">
                <a:solidFill>
                  <a:schemeClr val="accent6"/>
                </a:solidFill>
              </a:rPr>
              <a:t>НПЗ‘                                     160</a:t>
            </a:r>
            <a:endParaRPr lang="ru-RU" sz="1200" b="1" dirty="0">
              <a:solidFill>
                <a:schemeClr val="accent6"/>
              </a:solidFill>
            </a:endParaRPr>
          </a:p>
          <a:p>
            <a:pPr fontAlgn="ctr"/>
            <a:r>
              <a:rPr lang="ru-RU" sz="1200" b="1" dirty="0" smtClean="0">
                <a:solidFill>
                  <a:schemeClr val="accent6"/>
                </a:solidFill>
              </a:rPr>
              <a:t>   АО </a:t>
            </a:r>
            <a:r>
              <a:rPr lang="ru-RU" sz="1200" b="1" dirty="0">
                <a:solidFill>
                  <a:schemeClr val="accent6"/>
                </a:solidFill>
              </a:rPr>
              <a:t>'</a:t>
            </a:r>
            <a:r>
              <a:rPr lang="ru-RU" sz="1200" b="1" dirty="0" err="1">
                <a:solidFill>
                  <a:schemeClr val="accent6"/>
                </a:solidFill>
              </a:rPr>
              <a:t>Ачинский</a:t>
            </a:r>
            <a:r>
              <a:rPr lang="ru-RU" sz="1200" b="1" dirty="0">
                <a:solidFill>
                  <a:schemeClr val="accent6"/>
                </a:solidFill>
              </a:rPr>
              <a:t> НПЗ </a:t>
            </a:r>
            <a:r>
              <a:rPr lang="ru-RU" sz="1200" b="1" dirty="0" smtClean="0">
                <a:solidFill>
                  <a:schemeClr val="accent6"/>
                </a:solidFill>
              </a:rPr>
              <a:t>ВНК‘                                                160</a:t>
            </a:r>
            <a:endParaRPr lang="ru-RU" sz="1200" b="1" dirty="0">
              <a:solidFill>
                <a:schemeClr val="accent6"/>
              </a:solidFill>
            </a:endParaRPr>
          </a:p>
          <a:p>
            <a:pPr fontAlgn="ctr"/>
            <a:r>
              <a:rPr lang="ru-RU" sz="1200" b="1" dirty="0" smtClean="0">
                <a:solidFill>
                  <a:schemeClr val="accent6"/>
                </a:solidFill>
              </a:rPr>
              <a:t>   АО </a:t>
            </a:r>
            <a:r>
              <a:rPr lang="ru-RU" sz="1200" b="1" dirty="0">
                <a:solidFill>
                  <a:schemeClr val="accent6"/>
                </a:solidFill>
              </a:rPr>
              <a:t>'Ангарская НХК'                                                 </a:t>
            </a:r>
            <a:r>
              <a:rPr lang="ru-RU" sz="1200" b="1" dirty="0" smtClean="0">
                <a:solidFill>
                  <a:schemeClr val="accent6"/>
                </a:solidFill>
              </a:rPr>
              <a:t>       </a:t>
            </a:r>
            <a:r>
              <a:rPr lang="ru-RU" sz="1200" b="1" dirty="0">
                <a:solidFill>
                  <a:schemeClr val="accent6"/>
                </a:solidFill>
              </a:rPr>
              <a:t>160</a:t>
            </a:r>
            <a:endParaRPr lang="ru-RU" sz="1200" dirty="0"/>
          </a:p>
          <a:p>
            <a:pPr fontAlgn="ctr"/>
            <a:r>
              <a:rPr lang="ru-RU" sz="1200" b="1" dirty="0" smtClean="0">
                <a:solidFill>
                  <a:srgbClr val="FF0000"/>
                </a:solidFill>
              </a:rPr>
              <a:t>   АО </a:t>
            </a:r>
            <a:r>
              <a:rPr lang="ru-RU" sz="1200" b="1" dirty="0">
                <a:solidFill>
                  <a:srgbClr val="FF0000"/>
                </a:solidFill>
              </a:rPr>
              <a:t>'Рязанская </a:t>
            </a:r>
            <a:r>
              <a:rPr lang="ru-RU" sz="1200" b="1" dirty="0" smtClean="0">
                <a:solidFill>
                  <a:srgbClr val="FF0000"/>
                </a:solidFill>
              </a:rPr>
              <a:t>НПК‘                                                        200</a:t>
            </a:r>
            <a:endParaRPr lang="ru-RU" sz="1200" b="1" dirty="0">
              <a:solidFill>
                <a:srgbClr val="FF0000"/>
              </a:solidFill>
            </a:endParaRPr>
          </a:p>
          <a:p>
            <a:pPr fontAlgn="ctr"/>
            <a:r>
              <a:rPr lang="ru-RU" sz="1200" b="1" dirty="0" smtClean="0">
                <a:solidFill>
                  <a:srgbClr val="FF0000"/>
                </a:solidFill>
              </a:rPr>
              <a:t>   ПАО </a:t>
            </a:r>
            <a:r>
              <a:rPr lang="ru-RU" sz="1200" b="1" dirty="0">
                <a:solidFill>
                  <a:srgbClr val="FF0000"/>
                </a:solidFill>
              </a:rPr>
              <a:t>'Саратовский </a:t>
            </a:r>
            <a:r>
              <a:rPr lang="ru-RU" sz="1200" b="1" dirty="0" smtClean="0">
                <a:solidFill>
                  <a:srgbClr val="FF0000"/>
                </a:solidFill>
              </a:rPr>
              <a:t>НПЗ‘                                                 200</a:t>
            </a:r>
            <a:endParaRPr lang="ru-RU" sz="1200" b="1" dirty="0">
              <a:solidFill>
                <a:srgbClr val="FF0000"/>
              </a:solidFill>
            </a:endParaRPr>
          </a:p>
          <a:p>
            <a:pPr fontAlgn="ctr"/>
            <a:r>
              <a:rPr lang="ru-RU" sz="1200" i="1" u="sng" dirty="0" smtClean="0"/>
              <a:t>ПАО 'ЛУКОЙЛ‘</a:t>
            </a:r>
            <a:endParaRPr lang="ru-RU" sz="1200" dirty="0"/>
          </a:p>
          <a:p>
            <a:pPr fontAlgn="ctr"/>
            <a:r>
              <a:rPr lang="ru-RU" sz="1200" b="1" dirty="0" smtClean="0">
                <a:solidFill>
                  <a:srgbClr val="FF0000"/>
                </a:solidFill>
              </a:rPr>
              <a:t>   ООО 'ЛУКОЙЛ-</a:t>
            </a:r>
            <a:r>
              <a:rPr lang="ru-RU" sz="1200" b="1" dirty="0" err="1" smtClean="0">
                <a:solidFill>
                  <a:srgbClr val="FF0000"/>
                </a:solidFill>
              </a:rPr>
              <a:t>Волгограднефтепереработка</a:t>
            </a:r>
            <a:r>
              <a:rPr lang="ru-RU" sz="1200" b="1" dirty="0" smtClean="0">
                <a:solidFill>
                  <a:srgbClr val="FF0000"/>
                </a:solidFill>
              </a:rPr>
              <a:t>‘        200</a:t>
            </a:r>
            <a:endParaRPr lang="ru-RU" sz="1200" dirty="0"/>
          </a:p>
          <a:p>
            <a:pPr fontAlgn="ctr"/>
            <a:r>
              <a:rPr lang="ru-RU" sz="1200" i="1" u="sng" dirty="0" smtClean="0"/>
              <a:t>ПАО </a:t>
            </a:r>
            <a:r>
              <a:rPr lang="ru-RU" sz="1200" i="1" u="sng" dirty="0"/>
              <a:t>'Газпром нефть'</a:t>
            </a:r>
            <a:endParaRPr lang="ru-RU" sz="1200" dirty="0"/>
          </a:p>
          <a:p>
            <a:pPr fontAlgn="ctr"/>
            <a:r>
              <a:rPr lang="ru-RU" sz="1200" dirty="0"/>
              <a:t>    </a:t>
            </a:r>
            <a:r>
              <a:rPr lang="ru-RU" sz="1200" b="1" dirty="0" smtClean="0">
                <a:solidFill>
                  <a:schemeClr val="accent6"/>
                </a:solidFill>
              </a:rPr>
              <a:t>АО </a:t>
            </a:r>
            <a:r>
              <a:rPr lang="ru-RU" sz="1200" b="1" dirty="0">
                <a:solidFill>
                  <a:schemeClr val="accent6"/>
                </a:solidFill>
              </a:rPr>
              <a:t>'</a:t>
            </a:r>
            <a:r>
              <a:rPr lang="ru-RU" sz="1200" b="1" dirty="0" err="1">
                <a:solidFill>
                  <a:schemeClr val="accent6"/>
                </a:solidFill>
              </a:rPr>
              <a:t>Газпромнефть</a:t>
            </a:r>
            <a:r>
              <a:rPr lang="ru-RU" sz="1200" b="1" dirty="0">
                <a:solidFill>
                  <a:schemeClr val="accent6"/>
                </a:solidFill>
              </a:rPr>
              <a:t>-Омский </a:t>
            </a:r>
            <a:r>
              <a:rPr lang="ru-RU" sz="1200" b="1" dirty="0" smtClean="0">
                <a:solidFill>
                  <a:schemeClr val="accent6"/>
                </a:solidFill>
              </a:rPr>
              <a:t>НПЗ‘                               160</a:t>
            </a:r>
            <a:endParaRPr lang="ru-RU" sz="1200" dirty="0"/>
          </a:p>
          <a:p>
            <a:pPr fontAlgn="ctr"/>
            <a:r>
              <a:rPr lang="ru-RU" sz="1200" b="1" dirty="0">
                <a:solidFill>
                  <a:srgbClr val="FF0000"/>
                </a:solidFill>
              </a:rPr>
              <a:t>    </a:t>
            </a:r>
            <a:r>
              <a:rPr lang="ru-RU" sz="1200" b="1" dirty="0" smtClean="0">
                <a:solidFill>
                  <a:srgbClr val="FF0000"/>
                </a:solidFill>
              </a:rPr>
              <a:t>АО '</a:t>
            </a:r>
            <a:r>
              <a:rPr lang="ru-RU" sz="1200" b="1" dirty="0" err="1" smtClean="0">
                <a:solidFill>
                  <a:srgbClr val="FF0000"/>
                </a:solidFill>
              </a:rPr>
              <a:t>Газпромнефть</a:t>
            </a:r>
            <a:r>
              <a:rPr lang="ru-RU" sz="1200" b="1" dirty="0" smtClean="0">
                <a:solidFill>
                  <a:srgbClr val="FF0000"/>
                </a:solidFill>
              </a:rPr>
              <a:t>-МНПЗ‘                                           200</a:t>
            </a:r>
            <a:endParaRPr lang="ru-RU" sz="1200" b="1" dirty="0">
              <a:solidFill>
                <a:srgbClr val="FF0000"/>
              </a:solidFill>
            </a:endParaRPr>
          </a:p>
          <a:p>
            <a:pPr fontAlgn="ctr"/>
            <a:r>
              <a:rPr lang="ru-RU" sz="1200" b="1" i="1" u="sng" dirty="0" smtClean="0">
                <a:solidFill>
                  <a:schemeClr val="accent4">
                    <a:lumMod val="75000"/>
                  </a:schemeClr>
                </a:solidFill>
              </a:rPr>
              <a:t>ОАО </a:t>
            </a:r>
            <a:r>
              <a:rPr lang="ru-RU" sz="1200" b="1" i="1" u="sng" dirty="0">
                <a:solidFill>
                  <a:schemeClr val="accent4">
                    <a:lumMod val="75000"/>
                  </a:schemeClr>
                </a:solidFill>
              </a:rPr>
              <a:t>'НГК '</a:t>
            </a:r>
            <a:r>
              <a:rPr lang="ru-RU" sz="1200" b="1" i="1" u="sng" dirty="0" err="1">
                <a:solidFill>
                  <a:schemeClr val="accent4">
                    <a:lumMod val="75000"/>
                  </a:schemeClr>
                </a:solidFill>
              </a:rPr>
              <a:t>Славнефть</a:t>
            </a:r>
            <a:r>
              <a:rPr lang="ru-RU" sz="1200" b="1" i="1" u="sng" dirty="0">
                <a:solidFill>
                  <a:schemeClr val="accent4">
                    <a:lumMod val="75000"/>
                  </a:schemeClr>
                </a:solidFill>
              </a:rPr>
              <a:t>‘ (ЯНОС</a:t>
            </a:r>
            <a:r>
              <a:rPr lang="ru-RU" sz="1200" b="1" i="1" u="sng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ru-RU" sz="1200" b="1" i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</a:t>
            </a:r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170</a:t>
            </a:r>
            <a:endParaRPr lang="ru-RU" sz="1200" dirty="0"/>
          </a:p>
          <a:p>
            <a:pPr fontAlgn="ctr"/>
            <a:r>
              <a:rPr lang="ru-RU" sz="1200" i="1" u="sng" dirty="0"/>
              <a:t> </a:t>
            </a:r>
            <a:r>
              <a:rPr lang="ru-RU" sz="1200" b="1" i="1" u="sng" dirty="0">
                <a:solidFill>
                  <a:schemeClr val="accent6"/>
                </a:solidFill>
              </a:rPr>
              <a:t>ОАО '</a:t>
            </a:r>
            <a:r>
              <a:rPr lang="ru-RU" sz="1200" b="1" i="1" u="sng" dirty="0" err="1">
                <a:solidFill>
                  <a:schemeClr val="accent6"/>
                </a:solidFill>
              </a:rPr>
              <a:t>Новошахтинский</a:t>
            </a:r>
            <a:r>
              <a:rPr lang="ru-RU" sz="1200" b="1" i="1" u="sng" dirty="0">
                <a:solidFill>
                  <a:schemeClr val="accent6"/>
                </a:solidFill>
              </a:rPr>
              <a:t> </a:t>
            </a:r>
            <a:r>
              <a:rPr lang="ru-RU" sz="1200" b="1" i="1" u="sng" dirty="0" smtClean="0">
                <a:solidFill>
                  <a:schemeClr val="accent6"/>
                </a:solidFill>
              </a:rPr>
              <a:t>ЗНП‘ </a:t>
            </a:r>
            <a:r>
              <a:rPr lang="ru-RU" sz="1200" b="1" i="1" dirty="0" smtClean="0">
                <a:solidFill>
                  <a:schemeClr val="accent6"/>
                </a:solidFill>
              </a:rPr>
              <a:t>                                       </a:t>
            </a:r>
            <a:r>
              <a:rPr lang="ru-RU" sz="1200" b="1" dirty="0" smtClean="0">
                <a:solidFill>
                  <a:schemeClr val="accent6"/>
                </a:solidFill>
              </a:rPr>
              <a:t>160</a:t>
            </a:r>
          </a:p>
          <a:p>
            <a:endParaRPr lang="ru-RU" sz="1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13658" y="4110428"/>
            <a:ext cx="6102417" cy="23083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8.3 Каждая партия БНДУ должна быть принята техническим контролем изготовителя на соответствие требованиям настоящего стандарта, а также условиям, определяемым в договоре на поставку. </a:t>
            </a:r>
          </a:p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При периодическом процессе производства за технологическую партию принимают количество однородного по качеству битума, полученного за 1 технологический цикл и накапливаемого в одной складской емкости. </a:t>
            </a:r>
          </a:p>
          <a:p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При непрерывном процессе производства за технологическую партию принимают количество однородного по качеству битума, изготовленного не более чем за сутки, но не более 400 тонн и накапливаемого в одной складской емкости. </a:t>
            </a:r>
          </a:p>
          <a:p>
            <a:pPr algn="just"/>
            <a:r>
              <a:rPr lang="ru-RU" sz="1200" b="1" i="0" u="none" strike="noStrike" baseline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При транспортировке битумов </a:t>
            </a:r>
            <a:r>
              <a:rPr lang="ru-RU" sz="12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 железнодорожных и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автоцистернах за </a:t>
            </a:r>
            <a:r>
              <a:rPr lang="ru-RU" sz="1200" b="1" i="0" u="none" strike="noStrike" baseline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партию принимают содержимое каждой цистерны, которое должно сопровождаться одним документом о качестве. 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79596" y="142940"/>
            <a:ext cx="8704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транспортировке битумов в железнодорожных и автоцистернах за партию принять содержимое каждой цистерны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17689" y="1549285"/>
            <a:ext cx="4621333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ГОСТ 33133-2014 </a:t>
            </a:r>
            <a:r>
              <a:rPr lang="ru-RU" sz="1400" b="1" dirty="0" smtClean="0"/>
              <a:t>«Дороги автомобильные общего пользования. </a:t>
            </a:r>
            <a:r>
              <a:rPr lang="ru-RU" sz="1400" b="1" cap="all" dirty="0" smtClean="0"/>
              <a:t>Битумы нефтяные дорожные вязкие. </a:t>
            </a:r>
            <a:r>
              <a:rPr lang="ru-RU" sz="1400" b="1" dirty="0" smtClean="0"/>
              <a:t>Технические требования»</a:t>
            </a:r>
            <a:endParaRPr lang="ru-RU" sz="14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5102653" y="1872450"/>
            <a:ext cx="5955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17689" y="2857432"/>
            <a:ext cx="4621333" cy="9541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ГОСТ Р 52056-2003 «</a:t>
            </a:r>
            <a:r>
              <a:rPr lang="ru-RU" sz="1400" b="1" dirty="0" smtClean="0"/>
              <a:t>ВЯЖУЩИЕ </a:t>
            </a:r>
            <a:r>
              <a:rPr lang="ru-RU" sz="1400" b="1" dirty="0"/>
              <a:t>ПОЛИМЕРНО-БИТУМНЫЕ </a:t>
            </a:r>
            <a:r>
              <a:rPr lang="ru-RU" sz="1400" b="1" dirty="0" smtClean="0"/>
              <a:t>ДОРОЖНЫЕ </a:t>
            </a:r>
            <a:r>
              <a:rPr lang="ru-RU" sz="1400" b="1" dirty="0"/>
              <a:t>НА ОСНОВЕ </a:t>
            </a:r>
            <a:r>
              <a:rPr lang="ru-RU" sz="1400" b="1" dirty="0" smtClean="0"/>
              <a:t>БЛОК-СОПОЛИМЕРОВ </a:t>
            </a:r>
            <a:r>
              <a:rPr lang="ru-RU" sz="1400" b="1" dirty="0"/>
              <a:t>ТИПА </a:t>
            </a:r>
            <a:r>
              <a:rPr lang="ru-RU" sz="1400" b="1" dirty="0" smtClean="0"/>
              <a:t>СТИРОЛ-БУТАДИЕН-СТИРОЛ.</a:t>
            </a:r>
            <a:endParaRPr lang="ru-RU" sz="1400" dirty="0"/>
          </a:p>
          <a:p>
            <a:pPr algn="just"/>
            <a:r>
              <a:rPr lang="ru-RU" sz="1400" b="1" cap="all" dirty="0"/>
              <a:t>Технические </a:t>
            </a:r>
            <a:r>
              <a:rPr lang="ru-RU" sz="1400" b="1" cap="all" dirty="0" smtClean="0"/>
              <a:t>условия.»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102653" y="3334485"/>
            <a:ext cx="5955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317690" y="4904999"/>
            <a:ext cx="4621333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 </a:t>
            </a:r>
            <a:r>
              <a:rPr lang="ru-RU" sz="1400" b="1" dirty="0"/>
              <a:t>Стандарт СТО </a:t>
            </a:r>
            <a:r>
              <a:rPr lang="ru-RU" sz="1400" b="1" dirty="0" smtClean="0"/>
              <a:t>АВТОДОР Государственной компании </a:t>
            </a:r>
            <a:r>
              <a:rPr lang="ru-RU" sz="1400" b="1" dirty="0"/>
              <a:t>«Автодор» </a:t>
            </a:r>
            <a:r>
              <a:rPr lang="ru-RU" sz="1400" b="1" dirty="0" smtClean="0"/>
              <a:t>2.1-2011</a:t>
            </a:r>
            <a:endParaRPr lang="ru-RU" sz="1400" b="1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5102653" y="5165048"/>
            <a:ext cx="595503" cy="1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813656" y="1456952"/>
            <a:ext cx="510274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8.1 Битумы принимаются партиями. Партией считают однородное </a:t>
            </a:r>
          </a:p>
          <a:p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по физико-химическим показателям количество битума,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соответствующее 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размеру расходной емкости битумного производства, 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объемом от 80 до 400 м3 и сопровождают единым документом о качестве.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13656" y="3011321"/>
            <a:ext cx="400398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5.1 ПБВ принимают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партиями. Партией считают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любое </a:t>
            </a: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количество ПБВ, однородное по составу и по показателям</a:t>
            </a: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качества, сопровождаемое одним документом о качестве.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9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561" r="2523" b="4729"/>
          <a:stretch/>
        </p:blipFill>
        <p:spPr>
          <a:xfrm>
            <a:off x="6853187" y="650898"/>
            <a:ext cx="5149515" cy="6207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4185" y="250789"/>
            <a:ext cx="5488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Паспортизация качества битумных материалов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1002" y="1605272"/>
            <a:ext cx="561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При отгрузке после накопления (хранения и т.д.): Необходим паспорт качества, выданный структуры осуществлявшей перевалку битумных материалов.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1002" y="3738753"/>
            <a:ext cx="5618417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/>
              <a:t>«Инструкция </a:t>
            </a:r>
            <a:r>
              <a:rPr lang="ru-RU" sz="1600" b="1" dirty="0"/>
              <a:t>по контролю и обеспечению сохранения качества нефтепродуктов в организациях </a:t>
            </a:r>
            <a:r>
              <a:rPr lang="ru-RU" sz="1600" b="1" dirty="0" smtClean="0"/>
              <a:t>нефтепродуктообеспечения»</a:t>
            </a:r>
          </a:p>
          <a:p>
            <a:r>
              <a:rPr lang="ru-RU" sz="1600" dirty="0" smtClean="0"/>
              <a:t>УТВЕРЖДЕНА приказом </a:t>
            </a:r>
            <a:r>
              <a:rPr lang="ru-RU" sz="1600" dirty="0"/>
              <a:t>Минэнерго </a:t>
            </a:r>
            <a:r>
              <a:rPr lang="ru-RU" sz="1600" dirty="0" smtClean="0"/>
              <a:t>России от </a:t>
            </a:r>
            <a:r>
              <a:rPr lang="ru-RU" sz="1600" dirty="0"/>
              <a:t>19 июня 2003 года N </a:t>
            </a:r>
            <a:r>
              <a:rPr lang="ru-RU" sz="1600" dirty="0" smtClean="0"/>
              <a:t>231</a:t>
            </a:r>
          </a:p>
          <a:p>
            <a:r>
              <a:rPr lang="ru-RU" sz="1600" dirty="0" smtClean="0"/>
              <a:t>-3.15</a:t>
            </a:r>
            <a:r>
              <a:rPr lang="ru-RU" sz="1600" dirty="0"/>
              <a:t>. </a:t>
            </a:r>
            <a:r>
              <a:rPr lang="ru-RU" sz="1600" dirty="0" smtClean="0"/>
              <a:t>…</a:t>
            </a:r>
          </a:p>
          <a:p>
            <a:r>
              <a:rPr lang="ru-RU" sz="1600" dirty="0" smtClean="0"/>
              <a:t>Паспорт</a:t>
            </a:r>
            <a:r>
              <a:rPr lang="ru-RU" sz="1600" dirty="0"/>
              <a:t>, выдаваемый на отпускаемый нефтепродукт, заполняют в объеме требований нормативного документа.</a:t>
            </a:r>
          </a:p>
        </p:txBody>
      </p:sp>
    </p:spTree>
    <p:extLst>
      <p:ext uri="{BB962C8B-B14F-4D97-AF65-F5344CB8AC3E}">
        <p14:creationId xmlns:p14="http://schemas.microsoft.com/office/powerpoint/2010/main" val="93794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9991288" y="1895912"/>
            <a:ext cx="897622" cy="62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351716" y="373708"/>
            <a:ext cx="5209760" cy="738664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accent1">
                <a:lumMod val="20000"/>
                <a:lumOff val="80000"/>
              </a:scheme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Форма ПАСПОРТА КАЧЕСТВА </a:t>
            </a:r>
          </a:p>
          <a:p>
            <a:pPr algn="ctr"/>
            <a:r>
              <a:rPr lang="ru-RU" dirty="0"/>
              <a:t>д</a:t>
            </a:r>
            <a:r>
              <a:rPr lang="ru-RU" dirty="0" smtClean="0"/>
              <a:t>ля отгрузки битума автомобильным транспортом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9109817" y="1103127"/>
            <a:ext cx="1025495" cy="187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1092441" y="1820254"/>
            <a:ext cx="498033" cy="124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b="12027"/>
          <a:stretch/>
        </p:blipFill>
        <p:spPr>
          <a:xfrm>
            <a:off x="6631536" y="222201"/>
            <a:ext cx="5293530" cy="6458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accent1">
                <a:lumMod val="20000"/>
                <a:lumOff val="80000"/>
                <a:alpha val="5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6491416" y="5857103"/>
            <a:ext cx="1136822" cy="164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4808" y="4789961"/>
            <a:ext cx="6306608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Внести в Форму дополнительной информацией для потребителя (основание: </a:t>
            </a:r>
            <a:r>
              <a:rPr lang="ru-RU" sz="1400" dirty="0" err="1" smtClean="0"/>
              <a:t>п.п</a:t>
            </a:r>
            <a:r>
              <a:rPr lang="ru-RU" sz="1400" dirty="0" smtClean="0"/>
              <a:t>. 4.2 ГОСТ Р 55971-2014 «Нефть и нефтепродукты. Паспорт. Общие требования»):</a:t>
            </a:r>
            <a:endParaRPr lang="ru-RU" sz="1400" b="1" dirty="0" smtClean="0"/>
          </a:p>
          <a:p>
            <a:r>
              <a:rPr lang="ru-RU" sz="1600" b="1" dirty="0" smtClean="0"/>
              <a:t>1.Государственный номер регистрации автотранспортного средства____________;</a:t>
            </a:r>
          </a:p>
          <a:p>
            <a:r>
              <a:rPr lang="ru-RU" sz="1600" b="1" dirty="0"/>
              <a:t>2</a:t>
            </a:r>
            <a:r>
              <a:rPr lang="ru-RU" sz="1600" b="1" dirty="0" smtClean="0"/>
              <a:t>.Температура налива битума ________⁰С.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4808" y="3383748"/>
            <a:ext cx="6300607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соответствии с требованиями ТР ТС 014/2011, в Паспорте на битумы нефтяные дорожные вязкие (ТН ВЭД 2713) при их качестве равном ГОСТ 33133-2014 или выше - Декларация соответствия </a:t>
            </a:r>
            <a:r>
              <a:rPr lang="ru-RU" sz="1400" dirty="0"/>
              <a:t>ТР ТС </a:t>
            </a:r>
            <a:r>
              <a:rPr lang="ru-RU" sz="1400" dirty="0" smtClean="0"/>
              <a:t>обязательна.</a:t>
            </a:r>
            <a:endParaRPr lang="ru-RU" sz="1400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6491416" y="3451477"/>
            <a:ext cx="3131148" cy="166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5779" y="2073197"/>
            <a:ext cx="630060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Аттестат аккредитации лаборатории для изготовителя битумных материалов (НПЗ, мини НПЗ, Битумные заводы, Производства ПБВ, Битумные терминалы)</a:t>
            </a:r>
            <a:endParaRPr lang="ru-RU" sz="1400" b="1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6491416" y="2434203"/>
            <a:ext cx="3131148" cy="166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2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12784" y="1334674"/>
            <a:ext cx="10260530" cy="1179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kern="1800" dirty="0" smtClean="0">
                <a:solidFill>
                  <a:srgbClr val="373737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Федеральный закон Российской Федерации от 13 июля 2015 г. N 248-ФЗ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 smtClean="0"/>
              <a:t>"</a:t>
            </a:r>
            <a:r>
              <a:rPr lang="ru-RU" sz="1200" dirty="0"/>
              <a:t>О внесении изменений в Федеральный закон "Об автомобильных дорогах и о дорожной деятельности в Российской Федерации и о внесении изменений в отдельные законодательные акты Российской Федерации" и отдельные законодательные акты Российской Федерации в части совершенствования норм, регулирующих движение по автомобильным дорогам тяжеловесных и крупногабаритных транспортных средств и транспортных средств, осуществляющих перевозки опасных грузов"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34" y="2791326"/>
            <a:ext cx="5701382" cy="2559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044" y="4469621"/>
            <a:ext cx="5942033" cy="23883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1062" y="322504"/>
            <a:ext cx="862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Требования по не превышению допустимой массы транспортного средства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6473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7305" y="1240439"/>
            <a:ext cx="5210476" cy="2271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ИНСТРУКЦИЯ О </a:t>
            </a:r>
            <a:r>
              <a:rPr lang="ru-RU" sz="16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ПОРЯДКЕ ПРИЕМКИ </a:t>
            </a:r>
            <a:r>
              <a:rPr lang="ru-RU" sz="1600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ПРОДУКЦИИ ПРОИЗВОДСТВЕННО </a:t>
            </a:r>
            <a:r>
              <a:rPr lang="ru-RU" sz="16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ТЕХНИЧЕСКОГО НАЗНАЧЕНИЯ И ТОВАРОВНАРОДНОГО ПОТРЕБЛЕНИЯ ПО </a:t>
            </a:r>
            <a:r>
              <a:rPr lang="ru-RU" sz="1600" dirty="0" smtClean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КАЧЕСТВУ</a:t>
            </a:r>
          </a:p>
          <a:p>
            <a:r>
              <a:rPr lang="ru-RU" sz="1600" dirty="0" smtClean="0"/>
              <a:t>Утверждена </a:t>
            </a:r>
            <a:r>
              <a:rPr lang="ru-RU" sz="1600" u="sng" dirty="0" smtClean="0">
                <a:hlinkClick r:id="rId2"/>
              </a:rPr>
              <a:t>Постановлением</a:t>
            </a:r>
            <a:endParaRPr lang="ru-RU" sz="1600" dirty="0"/>
          </a:p>
          <a:p>
            <a:r>
              <a:rPr lang="ru-RU" sz="1600" dirty="0"/>
              <a:t>Госарбитража при Совете Министров СССР</a:t>
            </a:r>
          </a:p>
          <a:p>
            <a:r>
              <a:rPr lang="ru-RU" sz="1600" dirty="0"/>
              <a:t>от 25 апреля 1966 г. N П-7</a:t>
            </a:r>
          </a:p>
          <a:p>
            <a:pPr>
              <a:lnSpc>
                <a:spcPct val="107000"/>
              </a:lnSpc>
              <a:spcBef>
                <a:spcPts val="1500"/>
              </a:spcBef>
              <a:spcAft>
                <a:spcPts val="15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2792" y="113531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14. </a:t>
            </a:r>
            <a:r>
              <a:rPr lang="ru-RU" b="1" dirty="0"/>
              <a:t>Приемка продукции по качеству </a:t>
            </a:r>
            <a:r>
              <a:rPr lang="ru-RU" dirty="0"/>
              <a:t>и комплектности производится в точном соответствии со стандартами, техническими условиями, Основными и Особыми условиями поставки, другими обязательными для сторон правилами, а также по сопроводительным документам, удостоверяющим качество и комплектность поставляемой продукции </a:t>
            </a:r>
            <a:r>
              <a:rPr lang="ru-RU" b="1" dirty="0"/>
              <a:t>(технический паспорт, сертификат, удостоверение о качестве, </a:t>
            </a:r>
            <a:r>
              <a:rPr lang="ru-RU" dirty="0"/>
              <a:t>счет - фактура, спецификация и т.п.).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5014762" y="2156059"/>
            <a:ext cx="693019" cy="490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7305" y="4427771"/>
            <a:ext cx="52104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«</a:t>
            </a:r>
            <a:r>
              <a:rPr lang="ru-RU" b="1" dirty="0"/>
              <a:t>Инструкция по контролю и обеспечению сохранения качества нефтепродуктов в организациях нефтепродуктообеспечения»</a:t>
            </a:r>
          </a:p>
          <a:p>
            <a:r>
              <a:rPr lang="ru-RU" dirty="0"/>
              <a:t>УТВЕРЖДЕНА приказом Минэнерго России от 19 июня 2003 года N 231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92792" y="4566270"/>
            <a:ext cx="5842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Приемосдаточный анализ</a:t>
            </a:r>
            <a:r>
              <a:rPr lang="ru-RU" dirty="0"/>
              <a:t> — оценка соответствия качества нефтепродукта по установленному перечню показателей марке и данным, приведенным в </a:t>
            </a:r>
            <a:r>
              <a:rPr lang="ru-RU" b="1" dirty="0"/>
              <a:t>паспорте качества поставщика (при приеме</a:t>
            </a:r>
            <a:r>
              <a:rPr lang="ru-RU" b="1" dirty="0" smtClean="0"/>
              <a:t>)…. 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5014761" y="4675547"/>
            <a:ext cx="693019" cy="490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872068" y="147055"/>
            <a:ext cx="5671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При приемке битума - качество битумных материалов</a:t>
            </a:r>
          </a:p>
          <a:p>
            <a:pPr algn="ctr"/>
            <a:r>
              <a:rPr lang="ru-RU" b="1" dirty="0" smtClean="0"/>
              <a:t> должно соответствовать ПАСПОРТУ КАЧЕСТВА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084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5143343" y="2352179"/>
            <a:ext cx="53493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200" b="1" dirty="0" smtClean="0"/>
              <a:t>Система </a:t>
            </a:r>
            <a:r>
              <a:rPr lang="en-US" altLang="ru-RU" sz="1200" b="1" dirty="0" smtClean="0"/>
              <a:t>SUPERPAVE </a:t>
            </a:r>
            <a:r>
              <a:rPr lang="ru-RU" altLang="ru-RU" sz="1200" b="1" dirty="0" smtClean="0"/>
              <a:t>в США</a:t>
            </a:r>
            <a:endParaRPr lang="ru-RU" altLang="ru-RU" sz="1200" b="1" dirty="0"/>
          </a:p>
        </p:txBody>
      </p:sp>
      <p:grpSp>
        <p:nvGrpSpPr>
          <p:cNvPr id="7227" name="Group 59"/>
          <p:cNvGrpSpPr>
            <a:grpSpLocks/>
          </p:cNvGrpSpPr>
          <p:nvPr/>
        </p:nvGrpSpPr>
        <p:grpSpPr bwMode="auto">
          <a:xfrm>
            <a:off x="4074806" y="2717534"/>
            <a:ext cx="7748852" cy="3224279"/>
            <a:chOff x="288" y="543"/>
            <a:chExt cx="5243" cy="3568"/>
          </a:xfrm>
        </p:grpSpPr>
        <p:grpSp>
          <p:nvGrpSpPr>
            <p:cNvPr id="7183" name="Group 15"/>
            <p:cNvGrpSpPr>
              <a:grpSpLocks/>
            </p:cNvGrpSpPr>
            <p:nvPr/>
          </p:nvGrpSpPr>
          <p:grpSpPr bwMode="auto">
            <a:xfrm>
              <a:off x="288" y="543"/>
              <a:ext cx="5243" cy="3568"/>
              <a:chOff x="95" y="550"/>
              <a:chExt cx="5096" cy="3463"/>
            </a:xfrm>
          </p:grpSpPr>
          <p:sp>
            <p:nvSpPr>
              <p:cNvPr id="7184" name="Text Box 16"/>
              <p:cNvSpPr txBox="1">
                <a:spLocks noChangeArrowheads="1"/>
              </p:cNvSpPr>
              <p:nvPr/>
            </p:nvSpPr>
            <p:spPr bwMode="auto">
              <a:xfrm>
                <a:off x="131" y="642"/>
                <a:ext cx="1200" cy="231"/>
              </a:xfrm>
              <a:prstGeom prst="rect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tint val="1372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800" dirty="0">
                    <a:latin typeface="Arial Unicode MS" panose="020B0604020202020204" pitchFamily="34" charset="-128"/>
                  </a:rPr>
                  <a:t>Производство базового битума</a:t>
                </a:r>
              </a:p>
            </p:txBody>
          </p:sp>
          <p:sp>
            <p:nvSpPr>
              <p:cNvPr id="7185" name="Text Box 17"/>
              <p:cNvSpPr txBox="1">
                <a:spLocks noChangeArrowheads="1"/>
              </p:cNvSpPr>
              <p:nvPr/>
            </p:nvSpPr>
            <p:spPr bwMode="auto">
              <a:xfrm>
                <a:off x="384" y="2016"/>
                <a:ext cx="62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1400">
                    <a:latin typeface="Arial Unicode MS" panose="020B0604020202020204" pitchFamily="34" charset="-128"/>
                  </a:rPr>
                  <a:t>НПЗ</a:t>
                </a:r>
              </a:p>
            </p:txBody>
          </p:sp>
          <p:sp>
            <p:nvSpPr>
              <p:cNvPr id="7186" name="Text Box 18"/>
              <p:cNvSpPr txBox="1">
                <a:spLocks noChangeArrowheads="1"/>
              </p:cNvSpPr>
              <p:nvPr/>
            </p:nvSpPr>
            <p:spPr bwMode="auto">
              <a:xfrm>
                <a:off x="2627" y="550"/>
                <a:ext cx="2064" cy="364"/>
              </a:xfrm>
              <a:prstGeom prst="rect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tint val="3529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800" dirty="0" smtClean="0">
                    <a:latin typeface="Arial Unicode MS" panose="020B0604020202020204" pitchFamily="34" charset="-128"/>
                  </a:rPr>
                  <a:t>Производство битумных вяжущих </a:t>
                </a:r>
                <a:r>
                  <a:rPr lang="ru-RU" altLang="ru-RU" sz="800" dirty="0">
                    <a:latin typeface="Arial Unicode MS" panose="020B0604020202020204" pitchFamily="34" charset="-128"/>
                  </a:rPr>
                  <a:t>под температурные диапазоны эксплуатации</a:t>
                </a:r>
              </a:p>
            </p:txBody>
          </p:sp>
          <p:pic>
            <p:nvPicPr>
              <p:cNvPr id="7187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104"/>
                <a:ext cx="1008" cy="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8" name="Picture 2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1152"/>
                <a:ext cx="528" cy="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9" name="Picture 2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1104"/>
                <a:ext cx="624" cy="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90" name="Picture 2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1872"/>
                <a:ext cx="624" cy="3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91" name="Picture 2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2352"/>
                <a:ext cx="672" cy="3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92" name="Picture 2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1872"/>
                <a:ext cx="528" cy="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93" name="Picture 2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544"/>
                <a:ext cx="528" cy="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194" name="AutoShape 26"/>
              <p:cNvSpPr>
                <a:spLocks noChangeArrowheads="1"/>
              </p:cNvSpPr>
              <p:nvPr/>
            </p:nvSpPr>
            <p:spPr bwMode="auto">
              <a:xfrm>
                <a:off x="1344" y="1296"/>
                <a:ext cx="288" cy="144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95" name="AutoShape 27"/>
              <p:cNvSpPr>
                <a:spLocks noChangeArrowheads="1"/>
              </p:cNvSpPr>
              <p:nvPr/>
            </p:nvSpPr>
            <p:spPr bwMode="auto">
              <a:xfrm>
                <a:off x="2208" y="1248"/>
                <a:ext cx="384" cy="144"/>
              </a:xfrm>
              <a:prstGeom prst="rightArrow">
                <a:avLst>
                  <a:gd name="adj1" fmla="val 50000"/>
                  <a:gd name="adj2" fmla="val 66667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96" name="AutoShape 28"/>
              <p:cNvSpPr>
                <a:spLocks noChangeArrowheads="1"/>
              </p:cNvSpPr>
              <p:nvPr/>
            </p:nvSpPr>
            <p:spPr bwMode="auto">
              <a:xfrm rot="1218402">
                <a:off x="1302" y="1826"/>
                <a:ext cx="329" cy="135"/>
              </a:xfrm>
              <a:prstGeom prst="rightArrow">
                <a:avLst>
                  <a:gd name="adj1" fmla="val 50000"/>
                  <a:gd name="adj2" fmla="val 60926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97" name="AutoShape 29"/>
              <p:cNvSpPr>
                <a:spLocks noChangeArrowheads="1"/>
              </p:cNvSpPr>
              <p:nvPr/>
            </p:nvSpPr>
            <p:spPr bwMode="auto">
              <a:xfrm rot="3187040">
                <a:off x="936" y="2184"/>
                <a:ext cx="385" cy="145"/>
              </a:xfrm>
              <a:prstGeom prst="rightArrow">
                <a:avLst>
                  <a:gd name="adj1" fmla="val 50000"/>
                  <a:gd name="adj2" fmla="val 66379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98" name="AutoShape 30"/>
              <p:cNvSpPr>
                <a:spLocks noChangeArrowheads="1"/>
              </p:cNvSpPr>
              <p:nvPr/>
            </p:nvSpPr>
            <p:spPr bwMode="auto">
              <a:xfrm>
                <a:off x="2304" y="2064"/>
                <a:ext cx="288" cy="144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99" name="AutoShape 31"/>
              <p:cNvSpPr>
                <a:spLocks noChangeArrowheads="1"/>
              </p:cNvSpPr>
              <p:nvPr/>
            </p:nvSpPr>
            <p:spPr bwMode="auto">
              <a:xfrm>
                <a:off x="1488" y="2688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7200" name="Picture 3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1296"/>
                <a:ext cx="616" cy="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01" name="Picture 3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1680"/>
                <a:ext cx="616" cy="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02" name="Picture 3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6" y="2112"/>
                <a:ext cx="616" cy="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03" name="Picture 3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2208"/>
                <a:ext cx="62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04" name="Picture 3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1440"/>
                <a:ext cx="62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05" name="Picture 3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2880"/>
                <a:ext cx="62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06" name="Picture 3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0" y="2544"/>
                <a:ext cx="616" cy="6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207" name="Line 39"/>
              <p:cNvSpPr>
                <a:spLocks noChangeShapeType="1"/>
              </p:cNvSpPr>
              <p:nvPr/>
            </p:nvSpPr>
            <p:spPr bwMode="auto">
              <a:xfrm>
                <a:off x="3888" y="1680"/>
                <a:ext cx="24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08" name="Line 40"/>
              <p:cNvSpPr>
                <a:spLocks noChangeShapeType="1"/>
              </p:cNvSpPr>
              <p:nvPr/>
            </p:nvSpPr>
            <p:spPr bwMode="auto">
              <a:xfrm>
                <a:off x="3888" y="1680"/>
                <a:ext cx="240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09" name="Line 41"/>
              <p:cNvSpPr>
                <a:spLocks noChangeShapeType="1"/>
              </p:cNvSpPr>
              <p:nvPr/>
            </p:nvSpPr>
            <p:spPr bwMode="auto">
              <a:xfrm flipV="1">
                <a:off x="3792" y="2208"/>
                <a:ext cx="33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10" name="Line 42"/>
              <p:cNvSpPr>
                <a:spLocks noChangeShapeType="1"/>
              </p:cNvSpPr>
              <p:nvPr/>
            </p:nvSpPr>
            <p:spPr bwMode="auto">
              <a:xfrm>
                <a:off x="3792" y="244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11" name="Line 43"/>
              <p:cNvSpPr>
                <a:spLocks noChangeShapeType="1"/>
              </p:cNvSpPr>
              <p:nvPr/>
            </p:nvSpPr>
            <p:spPr bwMode="auto">
              <a:xfrm>
                <a:off x="3792" y="2448"/>
                <a:ext cx="52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12" name="Line 44"/>
              <p:cNvSpPr>
                <a:spLocks noChangeShapeType="1"/>
              </p:cNvSpPr>
              <p:nvPr/>
            </p:nvSpPr>
            <p:spPr bwMode="auto">
              <a:xfrm flipV="1">
                <a:off x="3216" y="2736"/>
                <a:ext cx="105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13" name="Line 45"/>
              <p:cNvSpPr>
                <a:spLocks noChangeShapeType="1"/>
              </p:cNvSpPr>
              <p:nvPr/>
            </p:nvSpPr>
            <p:spPr bwMode="auto">
              <a:xfrm flipV="1">
                <a:off x="3216" y="3024"/>
                <a:ext cx="12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16" name="AutoShape 48"/>
              <p:cNvSpPr>
                <a:spLocks/>
              </p:cNvSpPr>
              <p:nvPr/>
            </p:nvSpPr>
            <p:spPr bwMode="auto">
              <a:xfrm rot="16153865">
                <a:off x="3408" y="1824"/>
                <a:ext cx="191" cy="3359"/>
              </a:xfrm>
              <a:prstGeom prst="leftBrace">
                <a:avLst>
                  <a:gd name="adj1" fmla="val 46734"/>
                  <a:gd name="adj2" fmla="val 49616"/>
                </a:avLst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17" name="AutoShape 49"/>
              <p:cNvSpPr>
                <a:spLocks/>
              </p:cNvSpPr>
              <p:nvPr/>
            </p:nvSpPr>
            <p:spPr bwMode="auto">
              <a:xfrm rot="16153865">
                <a:off x="767" y="2783"/>
                <a:ext cx="191" cy="1536"/>
              </a:xfrm>
              <a:prstGeom prst="leftBrace">
                <a:avLst>
                  <a:gd name="adj1" fmla="val 53613"/>
                  <a:gd name="adj2" fmla="val 49616"/>
                </a:avLst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18" name="Text Box 50"/>
              <p:cNvSpPr txBox="1">
                <a:spLocks noChangeArrowheads="1"/>
              </p:cNvSpPr>
              <p:nvPr/>
            </p:nvSpPr>
            <p:spPr bwMode="auto">
              <a:xfrm>
                <a:off x="318" y="3649"/>
                <a:ext cx="1003" cy="36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altLang="ru-RU" sz="800" dirty="0">
                    <a:latin typeface="Arial Unicode MS" panose="020B0604020202020204" pitchFamily="34" charset="-128"/>
                  </a:rPr>
                  <a:t>Сфера ответственности</a:t>
                </a:r>
              </a:p>
              <a:p>
                <a:pPr algn="ctr"/>
                <a:r>
                  <a:rPr lang="ru-RU" altLang="ru-RU" sz="800" dirty="0">
                    <a:latin typeface="Arial Unicode MS" panose="020B0604020202020204" pitchFamily="34" charset="-128"/>
                  </a:rPr>
                  <a:t>Компании по н/переработке</a:t>
                </a:r>
              </a:p>
            </p:txBody>
          </p:sp>
          <p:sp>
            <p:nvSpPr>
              <p:cNvPr id="7219" name="Text Box 51"/>
              <p:cNvSpPr txBox="1">
                <a:spLocks noChangeArrowheads="1"/>
              </p:cNvSpPr>
              <p:nvPr/>
            </p:nvSpPr>
            <p:spPr bwMode="auto">
              <a:xfrm>
                <a:off x="2448" y="3630"/>
                <a:ext cx="2743" cy="364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FF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altLang="ru-RU" sz="800" dirty="0">
                    <a:latin typeface="Arial Unicode MS" panose="020B0604020202020204" pitchFamily="34" charset="-128"/>
                  </a:rPr>
                  <a:t>Сфера ответственности</a:t>
                </a:r>
              </a:p>
              <a:p>
                <a:pPr algn="ctr"/>
                <a:r>
                  <a:rPr lang="ru-RU" altLang="ru-RU" sz="800" dirty="0">
                    <a:latin typeface="Arial Unicode MS" panose="020B0604020202020204" pitchFamily="34" charset="-128"/>
                  </a:rPr>
                  <a:t>Компании по </a:t>
                </a:r>
                <a:r>
                  <a:rPr lang="ru-RU" altLang="ru-RU" sz="800" dirty="0" smtClean="0">
                    <a:latin typeface="Arial Unicode MS" panose="020B0604020202020204" pitchFamily="34" charset="-128"/>
                  </a:rPr>
                  <a:t>производству вяжущих под температурные диапазоны эксплуатации </a:t>
                </a:r>
                <a:endParaRPr lang="ru-RU" altLang="ru-RU" sz="800" dirty="0">
                  <a:latin typeface="Arial Unicode MS" panose="020B0604020202020204" pitchFamily="34" charset="-128"/>
                </a:endParaRPr>
              </a:p>
            </p:txBody>
          </p:sp>
        </p:grpSp>
        <p:sp>
          <p:nvSpPr>
            <p:cNvPr id="7223" name="Line 55"/>
            <p:cNvSpPr>
              <a:spLocks noChangeShapeType="1"/>
            </p:cNvSpPr>
            <p:nvPr/>
          </p:nvSpPr>
          <p:spPr bwMode="auto">
            <a:xfrm flipH="1">
              <a:off x="3456" y="1008"/>
              <a:ext cx="28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24" name="Line 56"/>
            <p:cNvSpPr>
              <a:spLocks noChangeShapeType="1"/>
            </p:cNvSpPr>
            <p:nvPr/>
          </p:nvSpPr>
          <p:spPr bwMode="auto">
            <a:xfrm flipH="1">
              <a:off x="3456" y="1008"/>
              <a:ext cx="288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225" name="Line 57"/>
            <p:cNvSpPr>
              <a:spLocks noChangeShapeType="1"/>
            </p:cNvSpPr>
            <p:nvPr/>
          </p:nvSpPr>
          <p:spPr bwMode="auto">
            <a:xfrm flipH="1">
              <a:off x="2784" y="1008"/>
              <a:ext cx="960" cy="17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228" name="Text Box 60"/>
          <p:cNvSpPr txBox="1">
            <a:spLocks noChangeArrowheads="1"/>
          </p:cNvSpPr>
          <p:nvPr/>
        </p:nvSpPr>
        <p:spPr bwMode="auto">
          <a:xfrm>
            <a:off x="879735" y="6156205"/>
            <a:ext cx="109439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 b="1" dirty="0" smtClean="0"/>
              <a:t>Создание в </a:t>
            </a:r>
            <a:r>
              <a:rPr lang="ru-RU" altLang="ru-RU" sz="1400" b="1" dirty="0"/>
              <a:t>России </a:t>
            </a:r>
            <a:r>
              <a:rPr lang="ru-RU" altLang="ru-RU" sz="1400" b="1" dirty="0" smtClean="0"/>
              <a:t>производственного звена </a:t>
            </a:r>
            <a:r>
              <a:rPr lang="ru-RU" altLang="ru-RU" sz="1400" b="1" dirty="0"/>
              <a:t>в виде </a:t>
            </a:r>
            <a:r>
              <a:rPr lang="ru-RU" altLang="ru-RU" sz="1400" b="1" dirty="0" smtClean="0"/>
              <a:t>региональных </a:t>
            </a:r>
            <a:r>
              <a:rPr lang="ru-RU" altLang="ru-RU" sz="1400" b="1" dirty="0"/>
              <a:t>заводов по </a:t>
            </a:r>
            <a:r>
              <a:rPr lang="ru-RU" altLang="ru-RU" sz="1400" b="1" dirty="0" smtClean="0"/>
              <a:t>производству вяжущих </a:t>
            </a:r>
          </a:p>
          <a:p>
            <a:pPr algn="ctr"/>
            <a:r>
              <a:rPr lang="ru-RU" altLang="ru-RU" sz="1400" b="1" dirty="0" smtClean="0"/>
              <a:t>материалов </a:t>
            </a:r>
            <a:r>
              <a:rPr lang="ru-RU" sz="1400" b="1" dirty="0"/>
              <a:t>с учетом температурного </a:t>
            </a:r>
            <a:r>
              <a:rPr lang="ru-RU" sz="1400" b="1" dirty="0" smtClean="0"/>
              <a:t>диапазона эксплуатации - реализация</a:t>
            </a:r>
            <a:r>
              <a:rPr lang="ru-RU" altLang="ru-RU" sz="1400" b="1" dirty="0" smtClean="0"/>
              <a:t> Системы</a:t>
            </a:r>
            <a:r>
              <a:rPr lang="en-US" altLang="ru-RU" sz="1400" b="1" dirty="0" smtClean="0"/>
              <a:t> SUPERPAVE</a:t>
            </a:r>
            <a:r>
              <a:rPr lang="ru-RU" altLang="ru-RU" sz="1400" b="1" dirty="0" smtClean="0"/>
              <a:t>. </a:t>
            </a:r>
            <a:endParaRPr lang="ru-RU" altLang="ru-RU" sz="1400" b="1" dirty="0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541" y="100941"/>
            <a:ext cx="103857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 01 июня вступает в действие ПНСТ  85-2016 «Дороги </a:t>
            </a:r>
            <a:r>
              <a:rPr lang="ru-RU" sz="1600" b="1" dirty="0"/>
              <a:t>автомобильные общего пользования. Материалы вяжущие нефтяные битумные. Технические требования с учетом температурного диапазона </a:t>
            </a:r>
            <a:r>
              <a:rPr lang="ru-RU" sz="1600" b="1" dirty="0" smtClean="0"/>
              <a:t>эксплуатации»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i="1" u="sng" dirty="0" smtClean="0"/>
              <a:t>С вводом ПНСТ 85-2016 техническая политика производства и применения битумных вяжущих определяется температурными диапазонами эксплуатации. </a:t>
            </a:r>
            <a:endParaRPr lang="ru-RU" sz="1600" b="1" i="1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4378" y="1394095"/>
            <a:ext cx="11877575" cy="600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4A4A4A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Настоящий стандарт распространяется на нефтяные битумные вяжущие материалы, применяемые в качестве вяжущего материала при строительстве, ремонте и реконструкции дорожных покрытий и оснований, и устанавливает классификацию, технические требования, требования безопасности, требования охраны окружающей среды, правила приемки, методы контроля, транспортирование и хранение, а также гарантии изготовителя</a:t>
            </a:r>
            <a:endParaRPr lang="ru-RU" sz="1100" dirty="0"/>
          </a:p>
        </p:txBody>
      </p:sp>
      <p:sp>
        <p:nvSpPr>
          <p:cNvPr id="2" name="TextBox 1"/>
          <p:cNvSpPr txBox="1"/>
          <p:nvPr/>
        </p:nvSpPr>
        <p:spPr>
          <a:xfrm>
            <a:off x="144377" y="2197795"/>
            <a:ext cx="3642883" cy="37548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indent="457200"/>
            <a:r>
              <a:rPr lang="en-US" sz="1400" dirty="0" smtClean="0"/>
              <a:t>-PG </a:t>
            </a:r>
            <a:r>
              <a:rPr lang="ru-RU" sz="1400" dirty="0" smtClean="0"/>
              <a:t>нормирование</a:t>
            </a:r>
            <a:r>
              <a:rPr lang="ru-RU" sz="1400" b="1" dirty="0"/>
              <a:t> </a:t>
            </a:r>
            <a:r>
              <a:rPr lang="ru-RU" sz="1400" dirty="0"/>
              <a:t>с учетом температурного диапазона эксплуатации </a:t>
            </a:r>
            <a:r>
              <a:rPr lang="ru-RU" sz="1400" dirty="0" smtClean="0"/>
              <a:t>определяет несколько десятков марок битумных вяжущих (46-64);</a:t>
            </a:r>
          </a:p>
          <a:p>
            <a:pPr indent="457200"/>
            <a:r>
              <a:rPr lang="ru-RU" sz="1400" dirty="0" smtClean="0"/>
              <a:t>-карта температурных диапазонов эксплуатации (создание/рассмотрение) позволит определить  марки вяжущих по зонам эксплуатации;</a:t>
            </a:r>
          </a:p>
          <a:p>
            <a:pPr indent="457200"/>
            <a:r>
              <a:rPr lang="ru-RU" sz="1400" dirty="0" smtClean="0"/>
              <a:t>-достижение качественных показателей вяжущих по ПНСТ 85-2016 возможно модификацией, исходя из чего Код ТН ВЭД ТС 2715. Действует Добровольная сертификация. Экспорт без пошлинный;</a:t>
            </a:r>
            <a:endParaRPr lang="ru-RU" sz="1400" dirty="0"/>
          </a:p>
          <a:p>
            <a:pPr indent="457200"/>
            <a:r>
              <a:rPr lang="ru-RU" sz="1400" dirty="0" smtClean="0"/>
              <a:t>-срок действия ПНСТ 85-2016 до 2019г, внедрение в Центральном и Северо-Западном федеральных округах.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5115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9178" y="106239"/>
            <a:ext cx="769414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Задачи и основные направления деятельности Некоммерческого Партнерства Региональный Объединенный Союз Производителей и Потребителей битумных материалов НП «РОСБИТУМ»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430528" y="1157689"/>
            <a:ext cx="4405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Создан НП РОСБИТУМ во исполнение поручения Правительства Российской Федерации от 18 июля 2011 г. №ИС –П9-4944с.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7178" y="1747474"/>
            <a:ext cx="11448929" cy="4955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/>
            <a:endParaRPr lang="en-US" sz="1200" smtClean="0"/>
          </a:p>
          <a:p>
            <a:pPr indent="457200"/>
            <a:r>
              <a:rPr lang="ru-RU" sz="1200" smtClean="0"/>
              <a:t>«… </a:t>
            </a:r>
            <a:r>
              <a:rPr lang="ru-RU" sz="1200" dirty="0" smtClean="0"/>
              <a:t>Минэнерго </a:t>
            </a:r>
            <a:r>
              <a:rPr lang="ru-RU" sz="1200" dirty="0"/>
              <a:t>России, Минтрансом России, Федеральным дорожным </a:t>
            </a:r>
            <a:r>
              <a:rPr lang="ru-RU" sz="1200" dirty="0" smtClean="0"/>
              <a:t>агентством, НП РОСБИТУМ, нефтяными компаниями и другими заинтересованными ведомствами проведена масштабная работа по координации деятельности производителей и потребителей битумных материалов с целью увеличения до 12 лет межремонтного срока эксплуатации дорого с усовершенствованным типом покрытия. По итогам проведенной работы предложен механизм решения, который был поддержан указанными министерствами и рядом крупных нефтяных компаний.</a:t>
            </a:r>
          </a:p>
          <a:p>
            <a:pPr indent="457200"/>
            <a:r>
              <a:rPr lang="ru-RU" sz="1200" dirty="0" smtClean="0"/>
              <a:t>…</a:t>
            </a:r>
          </a:p>
          <a:p>
            <a:pPr indent="457200"/>
            <a:r>
              <a:rPr lang="ru-RU" sz="1200" dirty="0" smtClean="0"/>
              <a:t>В задачи НП РОСБИТУМ входят разработка и внедрение предложений по повышению качества т эффективности использования битума и битумных </a:t>
            </a:r>
            <a:r>
              <a:rPr lang="ru-RU" sz="1200" dirty="0"/>
              <a:t>м</a:t>
            </a:r>
            <a:r>
              <a:rPr lang="ru-RU" sz="1200" dirty="0" smtClean="0"/>
              <a:t>атериалов для улучшения качества строительства, реконструкции, капитального ремонта автомобильных дорого и их долговечности.</a:t>
            </a:r>
          </a:p>
          <a:p>
            <a:pPr indent="457200"/>
            <a:r>
              <a:rPr lang="ru-RU" sz="1200" dirty="0" smtClean="0"/>
              <a:t>Кроме того, НП РОСБИТУМ  привлечен к осуществлению следующих мероприятий:</a:t>
            </a:r>
          </a:p>
          <a:p>
            <a:pPr indent="457200"/>
            <a:r>
              <a:rPr lang="ru-RU" sz="1200" dirty="0" smtClean="0"/>
              <a:t>-контроль за производством, хранением, перевозкой, применением битумных материалов при строительстве дорог федерального и регионального значения;</a:t>
            </a:r>
          </a:p>
          <a:p>
            <a:pPr indent="457200"/>
            <a:r>
              <a:rPr lang="ru-RU" sz="1200" dirty="0" smtClean="0"/>
              <a:t>-организация процессов внедрения инновационных технологий;</a:t>
            </a:r>
          </a:p>
          <a:p>
            <a:pPr indent="457200"/>
            <a:r>
              <a:rPr lang="ru-RU" sz="1200" dirty="0"/>
              <a:t>-</a:t>
            </a:r>
            <a:r>
              <a:rPr lang="ru-RU" sz="1200" dirty="0" smtClean="0"/>
              <a:t>совершенствование нормативно-правовой базы в плане конкретизации требований к качеству битумных материалов </a:t>
            </a:r>
            <a:r>
              <a:rPr lang="ru-RU" sz="1200" dirty="0"/>
              <a:t>в</a:t>
            </a:r>
            <a:r>
              <a:rPr lang="ru-RU" sz="1200" dirty="0" smtClean="0"/>
              <a:t> зависимости от  климатических условий  регионов применения;</a:t>
            </a:r>
          </a:p>
          <a:p>
            <a:pPr indent="457200"/>
            <a:r>
              <a:rPr lang="ru-RU" sz="1200" dirty="0" smtClean="0"/>
              <a:t>-осуществление мероприятий по аккредитации участников рынка производства и перевозки битумных материалов;</a:t>
            </a:r>
          </a:p>
          <a:p>
            <a:pPr indent="457200"/>
            <a:r>
              <a:rPr lang="ru-RU" sz="1200" dirty="0" smtClean="0"/>
              <a:t>-осуществление сбора, обобщения и анализа информации и статистики по интересующим членов партнерства вопросов производства, хранения, перевозки и применения битумных материалов;</a:t>
            </a:r>
          </a:p>
          <a:p>
            <a:pPr indent="457200"/>
            <a:r>
              <a:rPr lang="ru-RU" sz="1200" dirty="0" smtClean="0"/>
              <a:t>-координация усилий, направленных на борьбу с мошенничеством и иными противоправными действиями в области производства и применения битумных материалов, а также на противодействие недобросовестной конкуренции</a:t>
            </a:r>
            <a:endParaRPr lang="en-US" sz="1200" dirty="0" smtClean="0"/>
          </a:p>
          <a:p>
            <a:pPr indent="457200"/>
            <a:r>
              <a:rPr lang="ru-RU" sz="1200" dirty="0" smtClean="0"/>
              <a:t>…</a:t>
            </a:r>
            <a:endParaRPr lang="en-US" sz="1200" dirty="0" smtClean="0"/>
          </a:p>
          <a:p>
            <a:pPr indent="457200"/>
            <a:r>
              <a:rPr lang="ru-RU" sz="1200" dirty="0" smtClean="0"/>
              <a:t>Дополнительно необходимо отметить, что отдельное внимание следует уделить созданию современного битумного производства, учитывающего специфику потребностей дорожного хозяйства и базирующегося на подлежащей разработке Программе «Развития и оптимального размещения мощностей по производству нефтяных дорожных битумов и полимерно-битумных вяжущих на территории Российской Федерации».</a:t>
            </a:r>
          </a:p>
          <a:p>
            <a:pPr indent="457200"/>
            <a:r>
              <a:rPr lang="ru-RU" sz="1200" dirty="0" smtClean="0"/>
              <a:t>При этом первостепенно необходимо выработать систему экономического стимулирования производства качественных битумов, отвечающих требованиями дорожной отрасли, …»</a:t>
            </a:r>
            <a:r>
              <a:rPr lang="en-US" sz="1200" dirty="0" smtClean="0"/>
              <a:t> </a:t>
            </a:r>
          </a:p>
          <a:p>
            <a:pPr indent="457200" algn="r"/>
            <a:r>
              <a:rPr lang="ru-RU" sz="1400" dirty="0" smtClean="0"/>
              <a:t>Первый заместитель Министра транспорта Российской Федерации </a:t>
            </a:r>
            <a:r>
              <a:rPr lang="ru-RU" sz="1400" dirty="0" err="1" smtClean="0"/>
              <a:t>Е.И.Дитрих</a:t>
            </a:r>
            <a:r>
              <a:rPr lang="ru-RU" sz="1400" dirty="0" smtClean="0"/>
              <a:t> </a:t>
            </a:r>
          </a:p>
          <a:p>
            <a:pPr indent="457200" algn="r"/>
            <a:r>
              <a:rPr lang="ru-RU" sz="1400" dirty="0" smtClean="0"/>
              <a:t>(Письмо №ЕД-21/17747 от 29.12.2015г.)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731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1112" y="2117558"/>
            <a:ext cx="3629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Приложения</a:t>
            </a:r>
            <a:endParaRPr lang="ru-RU" sz="4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45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82805" y="60344"/>
            <a:ext cx="8970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ДАННЫЕ О </a:t>
            </a:r>
            <a:r>
              <a:rPr lang="ru-RU" sz="1600" b="1" dirty="0" smtClean="0"/>
              <a:t>ЗАГРУЗКИ ПРОИЗВОДСТВЕНЫХ </a:t>
            </a:r>
            <a:r>
              <a:rPr lang="ru-RU" sz="1600" b="1" dirty="0"/>
              <a:t>БИТУМНЫХ</a:t>
            </a:r>
          </a:p>
          <a:p>
            <a:pPr algn="ctr"/>
            <a:r>
              <a:rPr lang="ru-RU" sz="1600" b="1" dirty="0" smtClean="0"/>
              <a:t>МОЩНОСТЕЙ </a:t>
            </a:r>
            <a:r>
              <a:rPr lang="ru-RU" sz="1600" b="1" dirty="0"/>
              <a:t>МИНИСТЕРСТВА ЭНЕРГЕТИКИ РФ </a:t>
            </a:r>
          </a:p>
          <a:p>
            <a:pPr algn="ctr"/>
            <a:r>
              <a:rPr lang="ru-RU" sz="1600" b="1" dirty="0"/>
              <a:t>(ПО </a:t>
            </a:r>
            <a:r>
              <a:rPr lang="ru-RU" sz="1600" b="1" dirty="0" smtClean="0"/>
              <a:t>КОМПАНИЯМ) </a:t>
            </a:r>
            <a:endParaRPr lang="ru-RU" sz="1600" b="1" dirty="0"/>
          </a:p>
          <a:p>
            <a:pPr algn="ctr"/>
            <a:r>
              <a:rPr lang="ru-RU" sz="1600" dirty="0"/>
              <a:t>за </a:t>
            </a:r>
            <a:r>
              <a:rPr lang="ru-RU" sz="1600" dirty="0" smtClean="0"/>
              <a:t>2015 годы.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367091"/>
              </p:ext>
            </p:extLst>
          </p:nvPr>
        </p:nvGraphicFramePr>
        <p:xfrm>
          <a:off x="336163" y="1327396"/>
          <a:ext cx="6295643" cy="487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902"/>
                <a:gridCol w="1058779"/>
                <a:gridCol w="1472665"/>
                <a:gridCol w="1713297"/>
              </a:tblGrid>
              <a:tr h="819724">
                <a:tc>
                  <a:txBody>
                    <a:bodyPr/>
                    <a:lstStyle/>
                    <a:p>
                      <a:pPr algn="ctr"/>
                      <a:endParaRPr lang="ru-RU" sz="1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Наименование 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Факт производства в 2015г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Производственная битумная мощность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%% загрузки производственных битумных мощностей</a:t>
                      </a:r>
                    </a:p>
                  </a:txBody>
                  <a:tcPr marL="9525" marR="9525" marT="9525" marB="0" anchor="ctr"/>
                </a:tc>
              </a:tr>
              <a:tr h="3812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Битумы нефтяные всего  </a:t>
                      </a:r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(</a:t>
                      </a:r>
                      <a:r>
                        <a:rPr lang="ru-RU" sz="12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тыс.т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4921,6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11698,0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42%</a:t>
                      </a:r>
                    </a:p>
                  </a:txBody>
                  <a:tcPr marL="9525" marR="9525" marT="9525" marB="0" anchor="ctr"/>
                </a:tc>
              </a:tr>
              <a:tr h="2738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ОАО 'НК 'Роснефть'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1472,2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2367,0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62%</a:t>
                      </a:r>
                    </a:p>
                  </a:txBody>
                  <a:tcPr marL="9525" marR="9525" marT="9525" marB="0" anchor="ctr"/>
                </a:tc>
              </a:tr>
              <a:tr h="293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ПАО 'АНК '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Башнефть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336,9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709,0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48%</a:t>
                      </a:r>
                    </a:p>
                  </a:txBody>
                  <a:tcPr marL="9525" marR="9525" marT="9525" marB="0" anchor="ctr"/>
                </a:tc>
              </a:tr>
              <a:tr h="293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ПАО 'ЛУКОЙЛ'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813,6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2394,0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34%</a:t>
                      </a:r>
                    </a:p>
                  </a:txBody>
                  <a:tcPr marL="9525" marR="9525" marT="9525" marB="0" anchor="ctr"/>
                </a:tc>
              </a:tr>
              <a:tr h="2738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ОАО 'Сургутнефтегаз'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55,4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/>
                </a:tc>
              </a:tr>
              <a:tr h="264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ПАО 'Газпром нефть'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1311,7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2350,0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56%</a:t>
                      </a:r>
                    </a:p>
                  </a:txBody>
                  <a:tcPr marL="9525" marR="9525" marT="9525" marB="0" anchor="ctr"/>
                </a:tc>
              </a:tr>
              <a:tr h="3812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ОАО 'Газпром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нефтехим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Салават'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9%</a:t>
                      </a:r>
                    </a:p>
                  </a:txBody>
                  <a:tcPr marL="9525" marR="9525" marT="9525" marB="0" anchor="ctr"/>
                </a:tc>
              </a:tr>
              <a:tr h="3129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ОАО 'ТАИФ-НК'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77,1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222,0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35%</a:t>
                      </a:r>
                    </a:p>
                  </a:txBody>
                  <a:tcPr marL="9525" marR="9525" marT="9525" marB="0" anchor="ctr"/>
                </a:tc>
              </a:tr>
              <a:tr h="264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ЗАО '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ФортеИнвест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196,2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65%</a:t>
                      </a:r>
                    </a:p>
                  </a:txBody>
                  <a:tcPr marL="9525" marR="9525" marT="9525" marB="0" anchor="ctr"/>
                </a:tc>
              </a:tr>
              <a:tr h="2738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АО 'ННК'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318,0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/>
                </a:tc>
              </a:tr>
              <a:tr h="3812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ОАО 'НГК '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Славнефть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405,1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1038,0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39%</a:t>
                      </a:r>
                    </a:p>
                  </a:txBody>
                  <a:tcPr marL="9525" marR="9525" marT="9525" marB="0" anchor="ctr"/>
                </a:tc>
              </a:tr>
              <a:tr h="3812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ОАО '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Новошахтинский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ЗНП'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184,4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700,0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26%</a:t>
                      </a:r>
                    </a:p>
                  </a:txBody>
                  <a:tcPr marL="9525" marR="9525" marT="9525" marB="0" anchor="ctr"/>
                </a:tc>
              </a:tr>
              <a:tr h="283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МиниНПЗ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0821" y="1327396"/>
            <a:ext cx="478375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Битумы нефтяные и являются продуктом сезонного потребления (с апреля по сентябрь 50%), но производство должно работать 11 месяцев в году со 100% загрузкой мощностей 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170821" y="2550416"/>
            <a:ext cx="4783756" cy="954107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Лидеры по итогам 2015 года:</a:t>
            </a:r>
          </a:p>
          <a:p>
            <a:pPr fontAlgn="ctr"/>
            <a:r>
              <a:rPr lang="ru-RU" sz="1400" dirty="0" smtClean="0"/>
              <a:t>1.</a:t>
            </a:r>
            <a:r>
              <a:rPr lang="ru-RU" sz="1400" dirty="0" smtClean="0">
                <a:solidFill>
                  <a:schemeClr val="dk1"/>
                </a:solidFill>
              </a:rPr>
              <a:t> </a:t>
            </a:r>
            <a:r>
              <a:rPr lang="ru-RU" sz="1400" dirty="0">
                <a:solidFill>
                  <a:schemeClr val="dk1"/>
                </a:solidFill>
              </a:rPr>
              <a:t>ЗАО '</a:t>
            </a:r>
            <a:r>
              <a:rPr lang="ru-RU" sz="1400" dirty="0" err="1">
                <a:solidFill>
                  <a:schemeClr val="dk1"/>
                </a:solidFill>
              </a:rPr>
              <a:t>ФортеИнвест</a:t>
            </a:r>
            <a:r>
              <a:rPr lang="ru-RU" sz="1400" dirty="0">
                <a:solidFill>
                  <a:schemeClr val="dk1"/>
                </a:solidFill>
              </a:rPr>
              <a:t>‘ (ОАО «Орскнефтеоргсинтез»)    </a:t>
            </a:r>
            <a:r>
              <a:rPr lang="ru-RU" sz="1400" dirty="0" smtClean="0">
                <a:solidFill>
                  <a:schemeClr val="dk1"/>
                </a:solidFill>
              </a:rPr>
              <a:t>-65</a:t>
            </a:r>
            <a:r>
              <a:rPr lang="ru-RU" sz="1400" dirty="0">
                <a:solidFill>
                  <a:schemeClr val="dk1"/>
                </a:solidFill>
              </a:rPr>
              <a:t>%</a:t>
            </a:r>
          </a:p>
          <a:p>
            <a:r>
              <a:rPr lang="ru-RU" sz="1400" dirty="0" smtClean="0">
                <a:solidFill>
                  <a:schemeClr val="dk1"/>
                </a:solidFill>
              </a:rPr>
              <a:t>2. ОАО </a:t>
            </a:r>
            <a:r>
              <a:rPr lang="ru-RU" sz="1400" dirty="0">
                <a:solidFill>
                  <a:schemeClr val="dk1"/>
                </a:solidFill>
              </a:rPr>
              <a:t>'НК 'Роснефть</a:t>
            </a:r>
            <a:r>
              <a:rPr lang="ru-RU" sz="1400" dirty="0" smtClean="0">
                <a:solidFill>
                  <a:schemeClr val="dk1"/>
                </a:solidFill>
              </a:rPr>
              <a:t>‘                                                             -62%</a:t>
            </a:r>
            <a:endParaRPr lang="ru-RU" sz="1400" dirty="0">
              <a:solidFill>
                <a:schemeClr val="dk1"/>
              </a:solidFill>
            </a:endParaRPr>
          </a:p>
          <a:p>
            <a:r>
              <a:rPr lang="ru-RU" sz="1400" dirty="0" smtClean="0"/>
              <a:t>3.</a:t>
            </a:r>
            <a:r>
              <a:rPr lang="ru-RU" sz="1400" dirty="0" smtClean="0">
                <a:solidFill>
                  <a:schemeClr val="dk1"/>
                </a:solidFill>
              </a:rPr>
              <a:t> </a:t>
            </a:r>
            <a:r>
              <a:rPr lang="ru-RU" sz="1400" dirty="0">
                <a:solidFill>
                  <a:schemeClr val="dk1"/>
                </a:solidFill>
              </a:rPr>
              <a:t>ПАО 'Газпром нефть‘</a:t>
            </a:r>
            <a:r>
              <a:rPr lang="ru-RU" sz="1400" dirty="0" smtClean="0">
                <a:solidFill>
                  <a:schemeClr val="dk1"/>
                </a:solidFill>
              </a:rPr>
              <a:t>                                                          -56%</a:t>
            </a:r>
            <a:endParaRPr lang="ru-RU" sz="1400" dirty="0">
              <a:solidFill>
                <a:schemeClr val="dk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0821" y="3650326"/>
            <a:ext cx="4783756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indent="457200"/>
            <a:r>
              <a:rPr lang="ru-RU" sz="1600" b="1" dirty="0" smtClean="0"/>
              <a:t>Битумы нефтяные являются продуктом сезонного потребления,  и с апреля по сентябрь (50%) возможный объем производства нефтяных битумов составит 6000 тысяч тонн (+/- 10%).</a:t>
            </a:r>
          </a:p>
          <a:p>
            <a:pPr indent="457200"/>
            <a:r>
              <a:rPr lang="ru-RU" sz="1600" b="1" dirty="0" smtClean="0"/>
              <a:t>В 2015 году битумы не производились на ОАО «Лукойл-</a:t>
            </a:r>
            <a:r>
              <a:rPr lang="ru-RU" sz="1600" b="1" dirty="0" err="1" smtClean="0"/>
              <a:t>Ухтинский</a:t>
            </a:r>
            <a:r>
              <a:rPr lang="ru-RU" sz="1600" b="1" dirty="0" smtClean="0"/>
              <a:t> НПЗ» (производственная мощность 250 </a:t>
            </a:r>
            <a:r>
              <a:rPr lang="ru-RU" sz="1600" b="1" dirty="0" err="1" smtClean="0"/>
              <a:t>тт</a:t>
            </a:r>
            <a:r>
              <a:rPr lang="ru-RU" sz="1600" b="1" dirty="0" smtClean="0"/>
              <a:t>/год) и ОАО Сургутнефтегаз (ООО «КИНЕФ» - 1000 </a:t>
            </a:r>
            <a:r>
              <a:rPr lang="ru-RU" sz="1600" b="1" dirty="0" err="1" smtClean="0"/>
              <a:t>тт</a:t>
            </a:r>
            <a:r>
              <a:rPr lang="ru-RU" sz="1600" b="1" dirty="0" smtClean="0"/>
              <a:t>/год) итого суммарная мощность 10448 </a:t>
            </a:r>
            <a:r>
              <a:rPr lang="ru-RU" sz="1600" b="1" dirty="0" err="1" smtClean="0"/>
              <a:t>тт</a:t>
            </a:r>
            <a:r>
              <a:rPr lang="ru-RU" sz="1600" b="1" dirty="0" smtClean="0"/>
              <a:t>/год. Возможные сезонный объем около 5224 тт.</a:t>
            </a:r>
            <a:endParaRPr lang="ru-RU" sz="1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36163" y="6394705"/>
            <a:ext cx="19239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/>
              <a:t>Источник: Письмо ЦДУ ТЭК №02-05-302</a:t>
            </a:r>
          </a:p>
        </p:txBody>
      </p:sp>
    </p:spTree>
    <p:extLst>
      <p:ext uri="{BB962C8B-B14F-4D97-AF65-F5344CB8AC3E}">
        <p14:creationId xmlns:p14="http://schemas.microsoft.com/office/powerpoint/2010/main" val="134201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081" t="4940" r="6645" b="5630"/>
          <a:stretch/>
        </p:blipFill>
        <p:spPr>
          <a:xfrm rot="16200000">
            <a:off x="3303252" y="-2151065"/>
            <a:ext cx="6150542" cy="11626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" y="0"/>
            <a:ext cx="1401204" cy="8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107" t="5160" r="8560" b="6330"/>
          <a:stretch/>
        </p:blipFill>
        <p:spPr>
          <a:xfrm rot="16200000">
            <a:off x="4851160" y="-2960522"/>
            <a:ext cx="3228494" cy="11267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" y="0"/>
            <a:ext cx="1401204" cy="8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9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934" t="5670" r="7779"/>
          <a:stretch/>
        </p:blipFill>
        <p:spPr>
          <a:xfrm>
            <a:off x="3503162" y="11001675"/>
            <a:ext cx="6294188" cy="99589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254" t="5821" r="9250" b="10925"/>
          <a:stretch/>
        </p:blipFill>
        <p:spPr>
          <a:xfrm>
            <a:off x="3965608" y="33687"/>
            <a:ext cx="5831742" cy="6795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" y="0"/>
            <a:ext cx="1401204" cy="8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0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6298" t="11427" r="40807" b="13906"/>
          <a:stretch/>
        </p:blipFill>
        <p:spPr>
          <a:xfrm>
            <a:off x="1031931" y="750653"/>
            <a:ext cx="1938279" cy="2665407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grpSp>
        <p:nvGrpSpPr>
          <p:cNvPr id="16" name="Группа 15"/>
          <p:cNvGrpSpPr/>
          <p:nvPr/>
        </p:nvGrpSpPr>
        <p:grpSpPr>
          <a:xfrm>
            <a:off x="138300" y="3583460"/>
            <a:ext cx="4606695" cy="3093471"/>
            <a:chOff x="6267126" y="1203871"/>
            <a:chExt cx="4444712" cy="328150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l="30035" t="28083" r="27913" b="11660"/>
            <a:stretch/>
          </p:blipFill>
          <p:spPr>
            <a:xfrm>
              <a:off x="6267126" y="1203871"/>
              <a:ext cx="4444712" cy="3281501"/>
            </a:xfrm>
            <a:prstGeom prst="rect">
              <a:avLst/>
            </a:prstGeom>
            <a:ln w="31750">
              <a:solidFill>
                <a:schemeClr val="accent1"/>
              </a:solidFill>
            </a:ln>
          </p:spPr>
        </p:pic>
        <p:sp>
          <p:nvSpPr>
            <p:cNvPr id="9" name="Овал 8"/>
            <p:cNvSpPr/>
            <p:nvPr/>
          </p:nvSpPr>
          <p:spPr>
            <a:xfrm>
              <a:off x="8489482" y="2695074"/>
              <a:ext cx="866273" cy="519764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8749363" y="3724976"/>
              <a:ext cx="505325" cy="399448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0796" y="0"/>
            <a:ext cx="1401204" cy="8709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90568" y="197141"/>
            <a:ext cx="598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Технические характеристики полуприцепа-цистерны ППЦ-ТН </a:t>
            </a:r>
            <a:r>
              <a:rPr lang="ru-RU" sz="2400" dirty="0" smtClean="0"/>
              <a:t>(</a:t>
            </a:r>
            <a:r>
              <a:rPr lang="ru-RU" sz="2400" dirty="0" err="1" smtClean="0"/>
              <a:t>битумовоз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699023" y="1984301"/>
            <a:ext cx="4803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СХЕМА РЕЖИМА ТРУДА И ОТДЬlХА ВОДИТЕЛЕЙ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84447"/>
              </p:ext>
            </p:extLst>
          </p:nvPr>
        </p:nvGraphicFramePr>
        <p:xfrm>
          <a:off x="4896006" y="2783235"/>
          <a:ext cx="6409038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519"/>
                <a:gridCol w="3204519"/>
              </a:tblGrid>
              <a:tr h="802532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rPr>
                        <a:t>Время управления автотранспортным средством и время отдыха.</a:t>
                      </a:r>
                    </a:p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rPr>
                        <a:t>Максимальное ежедневное время</a:t>
                      </a:r>
                    </a:p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rPr>
                        <a:t>управления автотранспортным средством 1 водителя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b="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</a:endParaRPr>
                    </a:p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rPr>
                        <a:t>9 ч (2 раза в неделю 10 ч)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4787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ahoma" panose="020B0604030504040204" pitchFamily="34" charset="0"/>
                        </a:rPr>
                        <a:t>Максимальное еженедельное время</a:t>
                      </a:r>
                    </a:p>
                    <a:p>
                      <a:r>
                        <a:rPr lang="ru-RU" sz="1000" dirty="0" smtClean="0">
                          <a:latin typeface="Tahoma" panose="020B0604030504040204" pitchFamily="34" charset="0"/>
                        </a:rPr>
                        <a:t>управления автотранспортным средством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ahoma" panose="020B0604030504040204" pitchFamily="34" charset="0"/>
                        </a:rPr>
                        <a:t>56 ч (макс б ежедневных периодов в неделю)</a:t>
                      </a:r>
                    </a:p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4787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ahoma" panose="020B0604030504040204" pitchFamily="34" charset="0"/>
                        </a:rPr>
                        <a:t>Максимальное двухнедельное</a:t>
                      </a:r>
                    </a:p>
                    <a:p>
                      <a:r>
                        <a:rPr lang="ru-RU" sz="1000" dirty="0" smtClean="0">
                          <a:latin typeface="Tahoma" panose="020B0604030504040204" pitchFamily="34" charset="0"/>
                        </a:rPr>
                        <a:t>время управления транспортным средством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ahoma" panose="020B0604030504040204" pitchFamily="34" charset="0"/>
                        </a:rPr>
                        <a:t>90 ч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4787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ahoma" panose="020B0604030504040204" pitchFamily="34" charset="0"/>
                        </a:rPr>
                        <a:t>Максимальное время управления</a:t>
                      </a:r>
                    </a:p>
                    <a:p>
                      <a:r>
                        <a:rPr lang="ru-RU" sz="1000" dirty="0" smtClean="0">
                          <a:latin typeface="Tahoma" panose="020B0604030504040204" pitchFamily="34" charset="0"/>
                        </a:rPr>
                        <a:t>автотранспортным средством без перерыва</a:t>
                      </a:r>
                      <a:endParaRPr lang="ru-RU" sz="1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ahoma" panose="020B0604030504040204" pitchFamily="34" charset="0"/>
                        </a:rPr>
                        <a:t>4 ч З0 мин</a:t>
                      </a:r>
                    </a:p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803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6552" y="250789"/>
            <a:ext cx="963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Структуры производства битумных дорожных материалов наиболее готовые к изготовлению битумов </a:t>
            </a:r>
            <a:r>
              <a:rPr lang="ru-RU" sz="2000" b="1" dirty="0" smtClean="0"/>
              <a:t>с </a:t>
            </a:r>
            <a:r>
              <a:rPr lang="ru-RU" sz="2000" b="1" dirty="0"/>
              <a:t>учетом температурного диапазона эксплуатации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9441" y="1382167"/>
            <a:ext cx="529080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ООО «Транс-Реал», Сальский битумный терминал,</a:t>
            </a:r>
          </a:p>
          <a:p>
            <a:pPr algn="ctr"/>
            <a:r>
              <a:rPr lang="ru-RU" b="1" dirty="0" smtClean="0"/>
              <a:t>Ростовская область.</a:t>
            </a:r>
            <a:endParaRPr lang="ru-RU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4273374" y="1597794"/>
            <a:ext cx="243" cy="4840739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0976" y="1392808"/>
            <a:ext cx="352878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ООО «Битумное производство», </a:t>
            </a:r>
          </a:p>
          <a:p>
            <a:r>
              <a:rPr lang="ru-RU" b="1" dirty="0" smtClean="0"/>
              <a:t>г. Кстово Нижегородской области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6559" y="2539261"/>
            <a:ext cx="3797622" cy="3539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Характеристики Битумного производства.</a:t>
            </a:r>
          </a:p>
          <a:p>
            <a:pPr algn="just"/>
            <a:r>
              <a:rPr lang="ru-RU" sz="1400" u="sng" dirty="0" smtClean="0"/>
              <a:t>Основное оборудование</a:t>
            </a:r>
            <a:r>
              <a:rPr lang="ru-RU" sz="1400" dirty="0" smtClean="0"/>
              <a:t>:</a:t>
            </a:r>
          </a:p>
          <a:p>
            <a:pPr algn="just"/>
            <a:r>
              <a:rPr lang="ru-RU" sz="1400" i="1" dirty="0" smtClean="0"/>
              <a:t>-окислительная установка;</a:t>
            </a:r>
          </a:p>
          <a:p>
            <a:pPr algn="just"/>
            <a:r>
              <a:rPr lang="ru-RU" sz="1400" i="1" dirty="0" smtClean="0"/>
              <a:t>-установка модификации «</a:t>
            </a:r>
            <a:r>
              <a:rPr lang="en-US" sz="1400" i="1" dirty="0" err="1" smtClean="0"/>
              <a:t>Massenz</a:t>
            </a:r>
            <a:r>
              <a:rPr lang="en-US" sz="1400" i="1" dirty="0" err="1"/>
              <a:t>a</a:t>
            </a:r>
            <a:r>
              <a:rPr lang="ru-RU" sz="1400" i="1" dirty="0" smtClean="0"/>
              <a:t>»;</a:t>
            </a:r>
          </a:p>
          <a:p>
            <a:pPr algn="just"/>
            <a:r>
              <a:rPr lang="ru-RU" sz="1400" i="1" dirty="0" smtClean="0"/>
              <a:t>-битумная, дорожная лаборатории;</a:t>
            </a:r>
          </a:p>
          <a:p>
            <a:pPr algn="just"/>
            <a:r>
              <a:rPr lang="ru-RU" sz="1400" i="1" dirty="0" smtClean="0"/>
              <a:t>-узел коммерческого учета;</a:t>
            </a:r>
          </a:p>
          <a:p>
            <a:pPr algn="just"/>
            <a:r>
              <a:rPr lang="ru-RU" sz="1400" i="1" dirty="0" smtClean="0"/>
              <a:t>-резервуарный сырьевой и товарный парк.</a:t>
            </a:r>
          </a:p>
          <a:p>
            <a:pPr algn="just"/>
            <a:endParaRPr lang="ru-RU" sz="1400" u="sng" dirty="0" smtClean="0"/>
          </a:p>
          <a:p>
            <a:pPr algn="just"/>
            <a:r>
              <a:rPr lang="ru-RU" sz="1400" u="sng" dirty="0" smtClean="0"/>
              <a:t>Годовой объем производства, </a:t>
            </a:r>
            <a:r>
              <a:rPr lang="ru-RU" sz="1400" u="sng" dirty="0" err="1" smtClean="0"/>
              <a:t>тт</a:t>
            </a:r>
            <a:r>
              <a:rPr lang="ru-RU" sz="1400" u="sng" dirty="0" smtClean="0"/>
              <a:t>/год</a:t>
            </a:r>
            <a:r>
              <a:rPr lang="ru-RU" sz="1400" dirty="0" smtClean="0"/>
              <a:t>:</a:t>
            </a:r>
          </a:p>
          <a:p>
            <a:pPr algn="just"/>
            <a:r>
              <a:rPr lang="ru-RU" sz="1400" i="1" dirty="0" smtClean="0"/>
              <a:t>1. </a:t>
            </a:r>
            <a:r>
              <a:rPr lang="ru-RU" sz="1400" i="1" dirty="0"/>
              <a:t>О</a:t>
            </a:r>
            <a:r>
              <a:rPr lang="ru-RU" sz="1400" i="1" dirty="0" smtClean="0"/>
              <a:t>кисленных дорожных битумов – </a:t>
            </a:r>
            <a:r>
              <a:rPr lang="en-US" sz="1400" i="1" dirty="0" smtClean="0"/>
              <a:t>236</a:t>
            </a:r>
            <a:r>
              <a:rPr lang="ru-RU" sz="1400" i="1" dirty="0" smtClean="0"/>
              <a:t>;</a:t>
            </a:r>
          </a:p>
          <a:p>
            <a:pPr algn="just"/>
            <a:r>
              <a:rPr lang="ru-RU" sz="1400" i="1" dirty="0" smtClean="0"/>
              <a:t>2. Полимерно-битумных вяжущих – 105</a:t>
            </a:r>
            <a:r>
              <a:rPr lang="ru-RU" sz="1400" dirty="0" smtClean="0"/>
              <a:t>.</a:t>
            </a:r>
          </a:p>
          <a:p>
            <a:pPr algn="just"/>
            <a:endParaRPr lang="ru-RU" sz="1400" u="sng" dirty="0" smtClean="0"/>
          </a:p>
          <a:p>
            <a:pPr algn="just"/>
            <a:r>
              <a:rPr lang="ru-RU" sz="1400" u="sng" dirty="0" smtClean="0"/>
              <a:t>Номенклатура дорожных битумных материалов:</a:t>
            </a:r>
          </a:p>
          <a:p>
            <a:pPr algn="just"/>
            <a:r>
              <a:rPr lang="ru-RU" sz="1400" dirty="0" smtClean="0"/>
              <a:t>- </a:t>
            </a:r>
            <a:r>
              <a:rPr lang="ru-RU" sz="1400" i="1" dirty="0" smtClean="0"/>
              <a:t>26 марок </a:t>
            </a:r>
            <a:r>
              <a:rPr lang="ru-RU" sz="1400" dirty="0" smtClean="0"/>
              <a:t>(</a:t>
            </a:r>
            <a:r>
              <a:rPr lang="ru-RU" sz="1400" dirty="0"/>
              <a:t>СТО </a:t>
            </a:r>
            <a:r>
              <a:rPr lang="ru-RU" sz="1400" dirty="0" smtClean="0"/>
              <a:t>предприятия) полученных по инновационным технологиям. 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95" r="2338"/>
          <a:stretch/>
        </p:blipFill>
        <p:spPr>
          <a:xfrm>
            <a:off x="4407792" y="2539259"/>
            <a:ext cx="3802878" cy="353943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845" y="2539259"/>
            <a:ext cx="3767706" cy="353943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13947" y="2431538"/>
            <a:ext cx="3797622" cy="37548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/>
              <a:t>Характеристики Битумного производства.</a:t>
            </a:r>
          </a:p>
          <a:p>
            <a:pPr algn="just"/>
            <a:r>
              <a:rPr lang="ru-RU" sz="1400" u="sng" dirty="0" smtClean="0"/>
              <a:t>Основное оборудование</a:t>
            </a:r>
            <a:r>
              <a:rPr lang="ru-RU" sz="1400" dirty="0" smtClean="0"/>
              <a:t>:</a:t>
            </a:r>
          </a:p>
          <a:p>
            <a:pPr algn="just"/>
            <a:r>
              <a:rPr lang="ru-RU" sz="1400" i="1" dirty="0" smtClean="0"/>
              <a:t>-окислительная установка;</a:t>
            </a:r>
          </a:p>
          <a:p>
            <a:pPr algn="just"/>
            <a:r>
              <a:rPr lang="ru-RU" sz="1400" i="1" dirty="0" smtClean="0"/>
              <a:t>-установка модификации «</a:t>
            </a:r>
            <a:r>
              <a:rPr lang="en-US" sz="1400" i="1" dirty="0" err="1" smtClean="0"/>
              <a:t>Massenz</a:t>
            </a:r>
            <a:r>
              <a:rPr lang="en-US" sz="1400" i="1" dirty="0" err="1"/>
              <a:t>a</a:t>
            </a:r>
            <a:r>
              <a:rPr lang="ru-RU" sz="1400" i="1" dirty="0" smtClean="0"/>
              <a:t>»;</a:t>
            </a:r>
          </a:p>
          <a:p>
            <a:pPr algn="just"/>
            <a:r>
              <a:rPr lang="ru-RU" sz="1400" i="1" dirty="0" smtClean="0"/>
              <a:t>-битумная, дорожная лаборатории;</a:t>
            </a:r>
          </a:p>
          <a:p>
            <a:pPr algn="just"/>
            <a:r>
              <a:rPr lang="ru-RU" sz="1400" i="1" dirty="0" smtClean="0"/>
              <a:t>-узел коммерческого учета;</a:t>
            </a:r>
          </a:p>
          <a:p>
            <a:pPr algn="just"/>
            <a:r>
              <a:rPr lang="ru-RU" sz="1400" i="1" dirty="0" smtClean="0"/>
              <a:t>-резервуарный сырьевой и товарный парк.</a:t>
            </a:r>
          </a:p>
          <a:p>
            <a:pPr algn="just"/>
            <a:endParaRPr lang="ru-RU" sz="1400" u="sng" dirty="0" smtClean="0"/>
          </a:p>
          <a:p>
            <a:pPr algn="just"/>
            <a:r>
              <a:rPr lang="ru-RU" sz="1400" u="sng" dirty="0" smtClean="0"/>
              <a:t>Годовой объем производства, </a:t>
            </a:r>
            <a:r>
              <a:rPr lang="ru-RU" sz="1400" u="sng" dirty="0" err="1" smtClean="0"/>
              <a:t>тт</a:t>
            </a:r>
            <a:r>
              <a:rPr lang="ru-RU" sz="1400" u="sng" dirty="0" smtClean="0"/>
              <a:t>/год</a:t>
            </a:r>
            <a:r>
              <a:rPr lang="ru-RU" sz="1400" dirty="0" smtClean="0"/>
              <a:t>:</a:t>
            </a:r>
          </a:p>
          <a:p>
            <a:pPr algn="just"/>
            <a:r>
              <a:rPr lang="ru-RU" sz="1400" i="1" dirty="0" smtClean="0"/>
              <a:t>1. </a:t>
            </a:r>
            <a:r>
              <a:rPr lang="ru-RU" sz="1400" i="1" dirty="0"/>
              <a:t>О</a:t>
            </a:r>
            <a:r>
              <a:rPr lang="ru-RU" sz="1400" i="1" dirty="0" smtClean="0"/>
              <a:t>кисленных дорожных битумов – </a:t>
            </a:r>
            <a:r>
              <a:rPr lang="en-US" sz="1400" i="1" dirty="0" smtClean="0"/>
              <a:t>236</a:t>
            </a:r>
            <a:r>
              <a:rPr lang="ru-RU" sz="1400" i="1" dirty="0" smtClean="0"/>
              <a:t>;</a:t>
            </a:r>
          </a:p>
          <a:p>
            <a:pPr algn="just"/>
            <a:r>
              <a:rPr lang="ru-RU" sz="1400" i="1" dirty="0" smtClean="0"/>
              <a:t>2. Полимерно-битумных вяжущих – 105</a:t>
            </a:r>
            <a:r>
              <a:rPr lang="ru-RU" sz="1400" dirty="0" smtClean="0"/>
              <a:t>.</a:t>
            </a:r>
          </a:p>
          <a:p>
            <a:pPr algn="just"/>
            <a:endParaRPr lang="ru-RU" sz="1400" u="sng" dirty="0" smtClean="0"/>
          </a:p>
          <a:p>
            <a:pPr algn="just"/>
            <a:r>
              <a:rPr lang="ru-RU" sz="1400" u="sng" dirty="0" smtClean="0"/>
              <a:t>Номенклатура дорожных битумных материалов:</a:t>
            </a:r>
          </a:p>
          <a:p>
            <a:pPr algn="just"/>
            <a:r>
              <a:rPr lang="ru-RU" sz="1400" dirty="0" smtClean="0"/>
              <a:t>- </a:t>
            </a:r>
            <a:r>
              <a:rPr lang="ru-RU" sz="1400" i="1" dirty="0" smtClean="0"/>
              <a:t>26 марок </a:t>
            </a:r>
            <a:r>
              <a:rPr lang="ru-RU" sz="1400" dirty="0" smtClean="0"/>
              <a:t>(</a:t>
            </a:r>
            <a:r>
              <a:rPr lang="ru-RU" sz="1400" dirty="0"/>
              <a:t>СТО </a:t>
            </a:r>
            <a:r>
              <a:rPr lang="ru-RU" sz="1400" dirty="0" smtClean="0"/>
              <a:t>предприятия) полученных по инновационным технологиям, в том числе Межгосударственный ГОСТ и СТО ГК Автодор.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31886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9689" y="66123"/>
            <a:ext cx="718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Производство ПБВ за 2015 года увеличилось почти до 250 тысяч тонн. 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923860"/>
              </p:ext>
            </p:extLst>
          </p:nvPr>
        </p:nvGraphicFramePr>
        <p:xfrm>
          <a:off x="1421776" y="435454"/>
          <a:ext cx="10402384" cy="5685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9" name="Лист" r:id="rId5" imgW="10382440" imgH="6991302" progId="Excel.Sheet.12">
                  <p:embed/>
                </p:oleObj>
              </mc:Choice>
              <mc:Fallback>
                <p:oleObj name="Лист" r:id="rId5" imgW="10382440" imgH="699130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21776" y="435454"/>
                        <a:ext cx="10402384" cy="5685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518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503639"/>
              </p:ext>
            </p:extLst>
          </p:nvPr>
        </p:nvGraphicFramePr>
        <p:xfrm>
          <a:off x="173255" y="1314841"/>
          <a:ext cx="5871411" cy="4844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687"/>
                <a:gridCol w="895150"/>
                <a:gridCol w="847023"/>
                <a:gridCol w="991402"/>
                <a:gridCol w="895149"/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Наименование 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Факт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за 2015г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Факт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за 2014г</a:t>
                      </a:r>
                      <a:endParaRPr lang="ru-RU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Темп роста 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за 2015г в %%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%% от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суммарного пр-ва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18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Битумные материалы* (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тыс.т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6605,2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5912,6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269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ОАО 'НК 'Роснефть'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1551,1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1819,4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23%</a:t>
                      </a:r>
                    </a:p>
                  </a:txBody>
                  <a:tcPr marL="9525" marR="9525" marT="9525" marB="0" anchor="ctr"/>
                </a:tc>
              </a:tr>
              <a:tr h="28875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ПАО 'АНК '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Башнефть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/>
                </a:tc>
              </a:tr>
              <a:tr h="28875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ПАО 'ЛУКОЙЛ'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/>
                </a:tc>
              </a:tr>
              <a:tr h="269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ОАО 'Сургутнефтегаз'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/>
                </a:tc>
              </a:tr>
              <a:tr h="25988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ПАО 'Газпром нефть'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1738,4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1534,4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26%</a:t>
                      </a:r>
                    </a:p>
                  </a:txBody>
                  <a:tcPr marL="9525" marR="9525" marT="9525" marB="0" anchor="ctr"/>
                </a:tc>
              </a:tr>
              <a:tr h="28875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ОАО 'Газпром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нефтехим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Салават'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237,9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/>
                </a:tc>
              </a:tr>
              <a:tr h="30800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ОАО 'ТАИФ-НК'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/>
                </a:tc>
              </a:tr>
              <a:tr h="25988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ЗАО '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ФортеИнвест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/>
                </a:tc>
              </a:tr>
              <a:tr h="269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ЗАО 'ННК'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/>
                </a:tc>
              </a:tr>
              <a:tr h="28875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ОАО 'НГК '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Славнефть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' (ГПН-210,6, РН-195,1)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/>
                </a:tc>
              </a:tr>
              <a:tr h="28885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ОАО '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Новошахтинский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ЗНП'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1195,3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1363%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18%</a:t>
                      </a:r>
                    </a:p>
                  </a:txBody>
                  <a:tcPr marL="9525" marR="9525" marT="9525" marB="0" anchor="ctr"/>
                </a:tc>
              </a:tr>
              <a:tr h="27913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ООО 'Марийский НПЗ'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/>
                </a:tc>
              </a:tr>
              <a:tr h="24063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МиниНПЗ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82805" y="60344"/>
            <a:ext cx="8970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ДАННЫЕ О ПРОИЗВОДСТВЕ БИТУМНЫХ</a:t>
            </a:r>
          </a:p>
          <a:p>
            <a:pPr algn="ctr"/>
            <a:r>
              <a:rPr lang="ru-RU" sz="1600" b="1" dirty="0"/>
              <a:t>МАТЕРИАЛОВ МИНИСТЕРСТВА ЭНЕРГЕТИКИ РФ </a:t>
            </a:r>
          </a:p>
          <a:p>
            <a:pPr algn="ctr"/>
            <a:r>
              <a:rPr lang="ru-RU" sz="1600" b="1" dirty="0"/>
              <a:t>(ПО </a:t>
            </a:r>
            <a:r>
              <a:rPr lang="ru-RU" sz="1600" b="1" dirty="0" smtClean="0"/>
              <a:t>КОМПАНИЯМ) </a:t>
            </a:r>
            <a:endParaRPr lang="ru-RU" sz="1600" b="1" dirty="0"/>
          </a:p>
          <a:p>
            <a:pPr algn="ctr"/>
            <a:r>
              <a:rPr lang="ru-RU" sz="1600" dirty="0"/>
              <a:t>за </a:t>
            </a:r>
            <a:r>
              <a:rPr lang="ru-RU" sz="1600" dirty="0" smtClean="0"/>
              <a:t>2014-2015 годы.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3255" y="6141822"/>
            <a:ext cx="5871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*Битумные </a:t>
            </a:r>
            <a:r>
              <a:rPr lang="ru-RU" sz="1200" dirty="0"/>
              <a:t>материалы: битумы </a:t>
            </a:r>
            <a:r>
              <a:rPr lang="ru-RU" sz="1200" dirty="0" smtClean="0"/>
              <a:t>нефтяные + гудрон </a:t>
            </a:r>
            <a:r>
              <a:rPr lang="ru-RU" sz="1200" dirty="0"/>
              <a:t>для нефтяных </a:t>
            </a:r>
            <a:r>
              <a:rPr lang="ru-RU" sz="1200" dirty="0" smtClean="0"/>
              <a:t>битумов + смесь </a:t>
            </a:r>
            <a:r>
              <a:rPr lang="ru-RU" sz="1200" dirty="0"/>
              <a:t>битумная-жидкий </a:t>
            </a:r>
            <a:r>
              <a:rPr lang="ru-RU" sz="1200" dirty="0" smtClean="0"/>
              <a:t>битум + ПБВ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3255" y="6603487"/>
            <a:ext cx="23663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Источник: Письмо ЦДУ ТЭК №02-05-302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14172" y="1592122"/>
            <a:ext cx="5727031" cy="1384995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Лидеры среди производителей битумных материалов 2015 года в общем объеме производства:</a:t>
            </a:r>
          </a:p>
          <a:p>
            <a:r>
              <a:rPr lang="ru-RU" sz="1400" dirty="0" smtClean="0"/>
              <a:t>1.</a:t>
            </a:r>
            <a:r>
              <a:rPr lang="ru-RU" sz="1400" dirty="0">
                <a:solidFill>
                  <a:schemeClr val="dk1"/>
                </a:solidFill>
              </a:rPr>
              <a:t> ПАО 'Газпром </a:t>
            </a:r>
            <a:r>
              <a:rPr lang="ru-RU" sz="1400" dirty="0" smtClean="0">
                <a:solidFill>
                  <a:schemeClr val="dk1"/>
                </a:solidFill>
              </a:rPr>
              <a:t>нефть‘                                                      -26%</a:t>
            </a:r>
            <a:endParaRPr lang="ru-RU" sz="1400" dirty="0">
              <a:solidFill>
                <a:schemeClr val="dk1"/>
              </a:solidFill>
            </a:endParaRPr>
          </a:p>
          <a:p>
            <a:r>
              <a:rPr lang="ru-RU" sz="1400" dirty="0" smtClean="0"/>
              <a:t>2.</a:t>
            </a:r>
            <a:r>
              <a:rPr lang="ru-RU" sz="1400" dirty="0">
                <a:solidFill>
                  <a:schemeClr val="dk1"/>
                </a:solidFill>
              </a:rPr>
              <a:t> ОАО 'НК </a:t>
            </a:r>
            <a:r>
              <a:rPr lang="ru-RU" sz="1400" dirty="0" smtClean="0">
                <a:solidFill>
                  <a:schemeClr val="dk1"/>
                </a:solidFill>
              </a:rPr>
              <a:t>'Роснефть‘                                                         -23%</a:t>
            </a:r>
            <a:endParaRPr lang="ru-RU" sz="1400" dirty="0">
              <a:solidFill>
                <a:schemeClr val="dk1"/>
              </a:solidFill>
            </a:endParaRPr>
          </a:p>
          <a:p>
            <a:r>
              <a:rPr lang="ru-RU" sz="1400" dirty="0" smtClean="0"/>
              <a:t>3.</a:t>
            </a:r>
            <a:r>
              <a:rPr lang="ru-RU" sz="1400" dirty="0">
                <a:solidFill>
                  <a:schemeClr val="dk1"/>
                </a:solidFill>
              </a:rPr>
              <a:t> ОАО '</a:t>
            </a:r>
            <a:r>
              <a:rPr lang="ru-RU" sz="1400" dirty="0" err="1">
                <a:solidFill>
                  <a:schemeClr val="dk1"/>
                </a:solidFill>
              </a:rPr>
              <a:t>Новошахтинский</a:t>
            </a:r>
            <a:r>
              <a:rPr lang="ru-RU" sz="1400" dirty="0">
                <a:solidFill>
                  <a:schemeClr val="dk1"/>
                </a:solidFill>
              </a:rPr>
              <a:t> </a:t>
            </a:r>
            <a:r>
              <a:rPr lang="ru-RU" sz="1400" dirty="0" smtClean="0">
                <a:solidFill>
                  <a:schemeClr val="dk1"/>
                </a:solidFill>
              </a:rPr>
              <a:t>ЗНП‘                                         -18%</a:t>
            </a:r>
          </a:p>
          <a:p>
            <a:r>
              <a:rPr lang="ru-RU" sz="1400" dirty="0" smtClean="0">
                <a:solidFill>
                  <a:schemeClr val="dk1"/>
                </a:solidFill>
              </a:rPr>
              <a:t>4.</a:t>
            </a:r>
            <a:r>
              <a:rPr lang="ru-RU" sz="1400" dirty="0">
                <a:solidFill>
                  <a:schemeClr val="dk1"/>
                </a:solidFill>
              </a:rPr>
              <a:t> ПАО </a:t>
            </a:r>
            <a:r>
              <a:rPr lang="ru-RU" sz="1400" dirty="0" smtClean="0">
                <a:solidFill>
                  <a:schemeClr val="dk1"/>
                </a:solidFill>
              </a:rPr>
              <a:t>'ЛУКОЙЛ‘                                                                  -13%</a:t>
            </a:r>
            <a:endParaRPr lang="ru-RU" sz="1400" dirty="0">
              <a:solidFill>
                <a:schemeClr val="dk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4172" y="3237235"/>
            <a:ext cx="5727031" cy="1384995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Лидеры среди производителей битумных материалов 2015 года по темпам роста производства к 2014 году:</a:t>
            </a:r>
          </a:p>
          <a:p>
            <a:r>
              <a:rPr lang="ru-RU" sz="1400" dirty="0" smtClean="0"/>
              <a:t>1.</a:t>
            </a:r>
            <a:r>
              <a:rPr lang="ru-RU" sz="1400" dirty="0">
                <a:solidFill>
                  <a:schemeClr val="dk1"/>
                </a:solidFill>
              </a:rPr>
              <a:t> ОАО '</a:t>
            </a:r>
            <a:r>
              <a:rPr lang="ru-RU" sz="1400" dirty="0" err="1">
                <a:solidFill>
                  <a:schemeClr val="dk1"/>
                </a:solidFill>
              </a:rPr>
              <a:t>Новошахтинский</a:t>
            </a:r>
            <a:r>
              <a:rPr lang="ru-RU" sz="1400" dirty="0">
                <a:solidFill>
                  <a:schemeClr val="dk1"/>
                </a:solidFill>
              </a:rPr>
              <a:t> ЗНП</a:t>
            </a:r>
            <a:r>
              <a:rPr lang="ru-RU" sz="1400" dirty="0" smtClean="0">
                <a:solidFill>
                  <a:schemeClr val="dk1"/>
                </a:solidFill>
              </a:rPr>
              <a:t>‘                                            - </a:t>
            </a:r>
            <a:r>
              <a:rPr lang="ru-RU" sz="1000" dirty="0" smtClean="0">
                <a:solidFill>
                  <a:schemeClr val="dk1"/>
                </a:solidFill>
              </a:rPr>
              <a:t>новое производство</a:t>
            </a:r>
            <a:r>
              <a:rPr lang="ru-RU" sz="1400" dirty="0" smtClean="0">
                <a:solidFill>
                  <a:schemeClr val="dk1"/>
                </a:solidFill>
              </a:rPr>
              <a:t>                                     </a:t>
            </a:r>
            <a:endParaRPr lang="ru-RU" sz="1400" dirty="0">
              <a:solidFill>
                <a:schemeClr val="dk1"/>
              </a:solidFill>
            </a:endParaRPr>
          </a:p>
          <a:p>
            <a:pPr fontAlgn="ctr"/>
            <a:r>
              <a:rPr lang="ru-RU" sz="1400" dirty="0" smtClean="0"/>
              <a:t>2.</a:t>
            </a:r>
            <a:r>
              <a:rPr lang="ru-RU" sz="1400" dirty="0">
                <a:solidFill>
                  <a:schemeClr val="dk1"/>
                </a:solidFill>
              </a:rPr>
              <a:t> ЗАО </a:t>
            </a:r>
            <a:r>
              <a:rPr lang="ru-RU" sz="1400" dirty="0" smtClean="0">
                <a:solidFill>
                  <a:schemeClr val="dk1"/>
                </a:solidFill>
              </a:rPr>
              <a:t>'</a:t>
            </a:r>
            <a:r>
              <a:rPr lang="ru-RU" sz="1400" dirty="0" err="1" smtClean="0">
                <a:solidFill>
                  <a:schemeClr val="dk1"/>
                </a:solidFill>
              </a:rPr>
              <a:t>ФортеИнвест</a:t>
            </a:r>
            <a:r>
              <a:rPr lang="ru-RU" sz="1400" dirty="0" smtClean="0">
                <a:solidFill>
                  <a:schemeClr val="dk1"/>
                </a:solidFill>
              </a:rPr>
              <a:t>‘ (ОАО «Орскнефтеоргсинтез»)    -135%</a:t>
            </a:r>
            <a:endParaRPr lang="ru-RU" sz="1400" dirty="0">
              <a:solidFill>
                <a:schemeClr val="dk1"/>
              </a:solidFill>
            </a:endParaRPr>
          </a:p>
          <a:p>
            <a:r>
              <a:rPr lang="ru-RU" sz="1400" dirty="0" smtClean="0"/>
              <a:t>3.</a:t>
            </a:r>
            <a:r>
              <a:rPr lang="ru-RU" sz="1400" dirty="0">
                <a:solidFill>
                  <a:schemeClr val="dk1"/>
                </a:solidFill>
              </a:rPr>
              <a:t> ПАО 'Газпром </a:t>
            </a:r>
            <a:r>
              <a:rPr lang="ru-RU" sz="1400" dirty="0" smtClean="0">
                <a:solidFill>
                  <a:schemeClr val="dk1"/>
                </a:solidFill>
              </a:rPr>
              <a:t>нефть‘                                                          -113%</a:t>
            </a:r>
            <a:endParaRPr lang="ru-RU" sz="1400" dirty="0">
              <a:solidFill>
                <a:schemeClr val="dk1"/>
              </a:solidFill>
            </a:endParaRPr>
          </a:p>
          <a:p>
            <a:pPr fontAlgn="ctr"/>
            <a:r>
              <a:rPr lang="ru-RU" sz="1400" dirty="0" smtClean="0">
                <a:solidFill>
                  <a:schemeClr val="dk1"/>
                </a:solidFill>
              </a:rPr>
              <a:t>4.</a:t>
            </a:r>
            <a:r>
              <a:rPr lang="ru-RU" sz="1400" dirty="0">
                <a:solidFill>
                  <a:schemeClr val="dk1"/>
                </a:solidFill>
              </a:rPr>
              <a:t> ОАО </a:t>
            </a:r>
            <a:r>
              <a:rPr lang="ru-RU" sz="1400" dirty="0" smtClean="0">
                <a:solidFill>
                  <a:schemeClr val="dk1"/>
                </a:solidFill>
              </a:rPr>
              <a:t>'ТАИФ-НК‘                                                                    -110%</a:t>
            </a:r>
            <a:endParaRPr lang="ru-RU" sz="1400" dirty="0">
              <a:solidFill>
                <a:schemeClr val="dk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4172" y="4953679"/>
            <a:ext cx="5727031" cy="1169551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Наихудшие показатели среди производителей битумных материалов 2015 года в сравнении с 2014 году:</a:t>
            </a:r>
          </a:p>
          <a:p>
            <a:r>
              <a:rPr lang="ru-RU" sz="1400" dirty="0" smtClean="0"/>
              <a:t>1.</a:t>
            </a:r>
            <a:r>
              <a:rPr lang="ru-RU" sz="1400" dirty="0">
                <a:solidFill>
                  <a:schemeClr val="dk1"/>
                </a:solidFill>
              </a:rPr>
              <a:t> ОАО 'Газпром </a:t>
            </a:r>
            <a:r>
              <a:rPr lang="ru-RU" sz="1400" dirty="0" err="1">
                <a:solidFill>
                  <a:schemeClr val="dk1"/>
                </a:solidFill>
              </a:rPr>
              <a:t>нефтехим</a:t>
            </a:r>
            <a:r>
              <a:rPr lang="ru-RU" sz="1400" dirty="0">
                <a:solidFill>
                  <a:schemeClr val="dk1"/>
                </a:solidFill>
              </a:rPr>
              <a:t> </a:t>
            </a:r>
            <a:r>
              <a:rPr lang="ru-RU" sz="1400" dirty="0" smtClean="0">
                <a:solidFill>
                  <a:schemeClr val="dk1"/>
                </a:solidFill>
              </a:rPr>
              <a:t>Салават‘                                  - 34%                                     </a:t>
            </a:r>
            <a:endParaRPr lang="ru-RU" sz="1400" dirty="0">
              <a:solidFill>
                <a:schemeClr val="dk1"/>
              </a:solidFill>
            </a:endParaRPr>
          </a:p>
          <a:p>
            <a:pPr fontAlgn="ctr"/>
            <a:r>
              <a:rPr lang="ru-RU" sz="1400" dirty="0" smtClean="0"/>
              <a:t>2.</a:t>
            </a:r>
            <a:r>
              <a:rPr lang="ru-RU" sz="1400" dirty="0" smtClean="0">
                <a:solidFill>
                  <a:schemeClr val="dk1"/>
                </a:solidFill>
              </a:rPr>
              <a:t> </a:t>
            </a:r>
            <a:r>
              <a:rPr lang="ru-RU" sz="1400" dirty="0">
                <a:solidFill>
                  <a:schemeClr val="dk1"/>
                </a:solidFill>
              </a:rPr>
              <a:t>ОАО </a:t>
            </a:r>
            <a:r>
              <a:rPr lang="ru-RU" sz="1400" dirty="0" smtClean="0">
                <a:solidFill>
                  <a:schemeClr val="dk1"/>
                </a:solidFill>
              </a:rPr>
              <a:t>‘</a:t>
            </a:r>
            <a:r>
              <a:rPr lang="ru-RU" sz="1400" dirty="0" err="1" smtClean="0">
                <a:solidFill>
                  <a:schemeClr val="dk1"/>
                </a:solidFill>
              </a:rPr>
              <a:t>Сургуднефтегаз</a:t>
            </a:r>
            <a:r>
              <a:rPr lang="ru-RU" sz="1400" dirty="0" smtClean="0">
                <a:solidFill>
                  <a:schemeClr val="dk1"/>
                </a:solidFill>
              </a:rPr>
              <a:t>'(ООО «КИНЕФ»)                          -40%</a:t>
            </a:r>
          </a:p>
          <a:p>
            <a:r>
              <a:rPr lang="ru-RU" sz="1400" dirty="0" smtClean="0"/>
              <a:t>3.</a:t>
            </a:r>
            <a:r>
              <a:rPr lang="ru-RU" sz="1400" dirty="0">
                <a:solidFill>
                  <a:schemeClr val="dk1"/>
                </a:solidFill>
              </a:rPr>
              <a:t> </a:t>
            </a:r>
            <a:r>
              <a:rPr lang="ru-RU" sz="1400" dirty="0" smtClean="0">
                <a:solidFill>
                  <a:schemeClr val="dk1"/>
                </a:solidFill>
              </a:rPr>
              <a:t>ЗАО ‘ННК‘ (ОАО Хабаровский НПЗ)                                -68%</a:t>
            </a:r>
            <a:endParaRPr lang="ru-RU" sz="1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3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1775" y="60344"/>
            <a:ext cx="3639465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ДАННЫЕ О </a:t>
            </a:r>
            <a:r>
              <a:rPr lang="ru-RU" sz="1600" b="1" dirty="0" smtClean="0"/>
              <a:t>ПРОИЗВОДСТВЕ БИТУМОВ НЕФТЯНЫХ ДОРОЖНЫХ</a:t>
            </a:r>
            <a:endParaRPr lang="ru-RU" sz="1600" b="1" dirty="0"/>
          </a:p>
          <a:p>
            <a:pPr algn="ctr"/>
            <a:r>
              <a:rPr lang="ru-RU" sz="1600" b="1" dirty="0" smtClean="0"/>
              <a:t>МИНИСТЕРСТВА </a:t>
            </a:r>
            <a:r>
              <a:rPr lang="ru-RU" sz="1600" b="1" dirty="0"/>
              <a:t>ЭНЕРГЕТИКИ РФ </a:t>
            </a:r>
          </a:p>
          <a:p>
            <a:pPr algn="ctr"/>
            <a:r>
              <a:rPr lang="ru-RU" sz="1600" b="1" dirty="0"/>
              <a:t>(ПО </a:t>
            </a:r>
            <a:r>
              <a:rPr lang="ru-RU" sz="1600" b="1" dirty="0" smtClean="0"/>
              <a:t>ПРЕДПРИЯТИЯМ И РЕГИОНАМ) </a:t>
            </a:r>
            <a:endParaRPr lang="ru-RU" sz="1600" b="1" dirty="0"/>
          </a:p>
          <a:p>
            <a:pPr algn="ctr"/>
            <a:r>
              <a:rPr lang="ru-RU" sz="1600" dirty="0"/>
              <a:t>за </a:t>
            </a:r>
            <a:r>
              <a:rPr lang="ru-RU" sz="1600" dirty="0" smtClean="0"/>
              <a:t>2015 годы.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312426"/>
              </p:ext>
            </p:extLst>
          </p:nvPr>
        </p:nvGraphicFramePr>
        <p:xfrm>
          <a:off x="5168765" y="60344"/>
          <a:ext cx="6659468" cy="6693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488"/>
                <a:gridCol w="1146797"/>
                <a:gridCol w="1710136"/>
                <a:gridCol w="1358047"/>
              </a:tblGrid>
              <a:tr h="36316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Наименование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Факт за </a:t>
                      </a:r>
                      <a:r>
                        <a:rPr lang="ru-RU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2015г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Cyr" panose="020B0604020202020204" pitchFamily="34" charset="0"/>
                        </a:rPr>
                        <a:t>%% </a:t>
                      </a:r>
                      <a:r>
                        <a:rPr lang="ru-RU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Cyr" panose="020B0604020202020204" pitchFamily="34" charset="0"/>
                        </a:rPr>
                        <a:t>в объемах производства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8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Регион дислокации производства</a:t>
                      </a:r>
                      <a:endParaRPr lang="ru-RU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502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Битум нефтяной дорожный  (</a:t>
                      </a:r>
                      <a:r>
                        <a:rPr lang="ru-RU" sz="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тыс.т</a:t>
                      </a:r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.)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4276,2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64,7%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="1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213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</a:t>
                      </a:r>
                      <a:r>
                        <a:rPr lang="ru-RU" sz="800" b="1" i="1" u="sng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ОАО 'НК 'Роснефть'</a:t>
                      </a:r>
                      <a:endParaRPr lang="ru-RU" sz="800" b="1" i="1" u="sng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1171,0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ОАО 'НК 'Роснефть'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/>
                </a:tc>
              </a:tr>
              <a:tr h="261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АО '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Сызранский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НПЗ'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241,2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Приволжский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61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АО '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Новокуйбышевский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НПЗ'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123,1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Приволжский ФО</a:t>
                      </a:r>
                      <a:endParaRPr lang="ru-RU" sz="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61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АО '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Ачинский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НПЗ ВНК'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79,2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Сибирский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66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АО 'Ангарская НХК'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153,5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Сибирский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1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АО 'Рязанская НПК'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319,5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Центральный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70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ПАО 'Саратовский НПЗ'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254,5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Приволжский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61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</a:t>
                      </a:r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ПАО 'АНК '</a:t>
                      </a:r>
                      <a:r>
                        <a:rPr lang="ru-RU" sz="800" b="1" i="1" u="sng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Башнефть</a:t>
                      </a:r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336,6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ПАО 'АНК '</a:t>
                      </a:r>
                      <a:r>
                        <a:rPr lang="ru-RU" sz="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Башнефть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/>
                </a:tc>
              </a:tr>
              <a:tr h="261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Филиал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Башнефть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-Новойл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193,8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Приволжский ФО</a:t>
                      </a:r>
                      <a:endParaRPr lang="ru-RU" sz="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653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Филиал 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Башнефть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-Уфанефтехим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142,8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Приволжский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1963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</a:t>
                      </a:r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ПАО 'ЛУКОЙЛ'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697,8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ПАО 'ЛУКОЙЛ'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/>
                </a:tc>
              </a:tr>
              <a:tr h="261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ООО 'ЛУКОЙЛ-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Волгограднефтепереработка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167,5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Приволжский ФО</a:t>
                      </a:r>
                      <a:endParaRPr lang="ru-RU" sz="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414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ООО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'ЛУКОЙЛ-</a:t>
                      </a:r>
                      <a:r>
                        <a:rPr lang="ru-RU" sz="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ПермьНОС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148,9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Приволжский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97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ООО 'ЛУКОЙЛ-Нижегороднефтеоргсинтез'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381,4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Приволжский ФО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163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</a:t>
                      </a:r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ОАО </a:t>
                      </a:r>
                      <a:r>
                        <a:rPr lang="ru-RU" sz="800" b="1" i="1" u="sng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'Сургутнефтегаз‘ (ООО КИНЕФ)</a:t>
                      </a:r>
                      <a:endParaRPr lang="ru-RU" sz="800" b="1" i="1" u="sng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55,4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Северо-Западный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33CC"/>
                    </a:solidFill>
                  </a:tcPr>
                </a:tc>
              </a:tr>
              <a:tr h="163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</a:t>
                      </a:r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ПАО 'Газпром нефть'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1253,7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61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АО '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Газпромнефть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-Омский НПЗ'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366,7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Сибирский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12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АО '</a:t>
                      </a:r>
                      <a:r>
                        <a:rPr lang="ru-RU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Газпромнефть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-МНПЗ'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887,0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Центральный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31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ОАО 'Газпром </a:t>
                      </a:r>
                      <a:r>
                        <a:rPr lang="ru-RU" sz="800" b="1" i="1" u="sng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нефтехим</a:t>
                      </a:r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Салават'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Приволжский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2010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ОАО 'ТАИФ-НК'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77,1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Приволжский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163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ЗАО </a:t>
                      </a:r>
                      <a:r>
                        <a:rPr lang="ru-RU" sz="800" b="1" i="1" u="sng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</a:t>
                      </a:r>
                      <a:r>
                        <a:rPr lang="ru-RU" sz="800" b="1" i="1" u="sng" strike="noStrike" dirty="0" err="1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ФортеИнвест</a:t>
                      </a:r>
                      <a:r>
                        <a:rPr lang="ru-RU" sz="800" b="1" i="1" u="sng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‘ (</a:t>
                      </a:r>
                      <a:r>
                        <a:rPr lang="ru-RU" sz="800" b="1" i="1" u="sng" strike="noStrike" dirty="0" err="1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ОрскНОС</a:t>
                      </a:r>
                      <a:r>
                        <a:rPr lang="ru-RU" sz="800" b="1" i="1" u="sng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)</a:t>
                      </a:r>
                      <a:endParaRPr lang="ru-RU" sz="800" b="1" i="1" u="sng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140,6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Приволжский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163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АО </a:t>
                      </a:r>
                      <a:r>
                        <a:rPr lang="ru-RU" sz="800" b="1" i="1" u="sng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'ННК‘ (Хабаровский НПЗ)</a:t>
                      </a:r>
                      <a:endParaRPr lang="ru-RU" sz="800" b="1" i="1" u="sng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Дальневосточный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632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ОАО 'НГК </a:t>
                      </a:r>
                      <a:r>
                        <a:rPr lang="ru-RU" sz="800" b="1" i="1" u="sng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'</a:t>
                      </a:r>
                      <a:r>
                        <a:rPr lang="ru-RU" sz="800" b="1" i="1" u="sng" strike="noStrike" dirty="0" err="1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Славнефть</a:t>
                      </a:r>
                      <a:r>
                        <a:rPr lang="ru-RU" sz="800" b="1" i="1" u="sng" strike="noStrike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‘ (ЯНОС)</a:t>
                      </a:r>
                      <a:endParaRPr lang="ru-RU" sz="800" b="1" i="1" u="sng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291,4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Центральный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02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ОАО '</a:t>
                      </a:r>
                      <a:r>
                        <a:rPr lang="ru-RU" sz="800" b="1" i="1" u="sng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Новошахтинский</a:t>
                      </a:r>
                      <a:r>
                        <a:rPr lang="ru-RU" sz="800" b="1" i="1" u="sng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ЗНП'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184,4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Южный ФО</a:t>
                      </a:r>
                      <a:endParaRPr lang="ru-RU" sz="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763636"/>
              </p:ext>
            </p:extLst>
          </p:nvPr>
        </p:nvGraphicFramePr>
        <p:xfrm>
          <a:off x="383927" y="2428512"/>
          <a:ext cx="3506805" cy="416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508"/>
                <a:gridCol w="943276"/>
                <a:gridCol w="770021"/>
              </a:tblGrid>
              <a:tr h="46459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федерального округа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производства , тысяч тонн</a:t>
                      </a:r>
                      <a:endParaRPr lang="ru-RU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производств, ед.</a:t>
                      </a:r>
                      <a:endParaRPr lang="ru-RU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Приволжский</a:t>
                      </a:r>
                      <a:endParaRPr lang="ru-RU" sz="12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1897,1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11</a:t>
                      </a:r>
                      <a:endParaRPr lang="ru-RU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Центральный</a:t>
                      </a:r>
                      <a:endParaRPr lang="ru-RU" sz="1200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1497,9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</a:t>
                      </a:r>
                      <a:endParaRPr lang="ru-RU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Сибирский</a:t>
                      </a:r>
                      <a:endParaRPr lang="ru-RU" sz="12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559,4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</a:t>
                      </a:r>
                      <a:endParaRPr lang="ru-RU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Южный</a:t>
                      </a:r>
                      <a:endParaRPr lang="ru-RU" sz="12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184,4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Северо-Западный </a:t>
                      </a:r>
                      <a:endParaRPr lang="ru-RU" sz="1200" b="1" dirty="0"/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55,4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  <a:ea typeface="+mn-ea"/>
                          <a:cs typeface="+mn-cs"/>
                        </a:rPr>
                        <a:t>Дальневосточный</a:t>
                      </a:r>
                      <a:endParaRPr lang="ru-RU" sz="12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42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</a:t>
                      </a:r>
                      <a:endParaRPr lang="ru-RU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Уральский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Северо-Кавказский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Крымский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3927" y="6589032"/>
            <a:ext cx="19239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/>
              <a:t>Источник: Письмо ЦДУ ТЭК №02-05-302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318" y="1782181"/>
            <a:ext cx="350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Производство дорожных битумов в Федеральных округах РФ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067" t="8100" r="8266" b="5028"/>
          <a:stretch/>
        </p:blipFill>
        <p:spPr>
          <a:xfrm rot="5400000">
            <a:off x="3796984" y="-2658356"/>
            <a:ext cx="5647713" cy="11142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9681" y="6450839"/>
            <a:ext cx="4656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Источник: Письмо ФДА «Росавтодор» от 03.09.2015г. №01-21/26945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236067" y="5668876"/>
            <a:ext cx="10795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Пессимистический Прогноз потребности в битумах нефтяных дорожных с 2016 года и далее может быть обеспечен при условии накопления ресурса битума в межсезонье. А также при крупнотоннажных межрегиональных перевозках битума.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8696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021305" y="1626669"/>
            <a:ext cx="9626" cy="32148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2030931" y="4822257"/>
            <a:ext cx="7411452" cy="19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endCxn id="55" idx="3"/>
          </p:cNvCxnSpPr>
          <p:nvPr/>
        </p:nvCxnSpPr>
        <p:spPr>
          <a:xfrm flipV="1">
            <a:off x="3003083" y="3630252"/>
            <a:ext cx="5616" cy="1211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27696" y="4959418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2015г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638349" y="4958617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2016г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428521" y="4958617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2020г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919536" y="4958617"/>
            <a:ext cx="77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2018г</a:t>
            </a:r>
            <a:endParaRPr lang="ru-RU" dirty="0"/>
          </a:p>
        </p:txBody>
      </p:sp>
      <p:cxnSp>
        <p:nvCxnSpPr>
          <p:cNvPr id="18" name="Прямая соединительная линия 17"/>
          <p:cNvCxnSpPr>
            <a:endCxn id="52" idx="0"/>
          </p:cNvCxnSpPr>
          <p:nvPr/>
        </p:nvCxnSpPr>
        <p:spPr>
          <a:xfrm flipH="1" flipV="1">
            <a:off x="3901438" y="2996928"/>
            <a:ext cx="35294" cy="1844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012707" y="3243714"/>
            <a:ext cx="906377" cy="35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17043" y="1257337"/>
            <a:ext cx="751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</a:rPr>
              <a:t>11700</a:t>
            </a:r>
            <a:endParaRPr lang="ru-RU" sz="1600" dirty="0">
              <a:solidFill>
                <a:schemeClr val="accent2"/>
              </a:solidFill>
            </a:endParaRPr>
          </a:p>
        </p:txBody>
      </p:sp>
      <p:cxnSp>
        <p:nvCxnSpPr>
          <p:cNvPr id="32" name="Прямая соединительная линия 31"/>
          <p:cNvCxnSpPr>
            <a:stCxn id="53" idx="5"/>
          </p:cNvCxnSpPr>
          <p:nvPr/>
        </p:nvCxnSpPr>
        <p:spPr>
          <a:xfrm flipV="1">
            <a:off x="3900635" y="3486935"/>
            <a:ext cx="5408595" cy="24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012706" y="3604044"/>
            <a:ext cx="1" cy="54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510011" y="2513866"/>
            <a:ext cx="101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5863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00658" y="3535639"/>
            <a:ext cx="101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4276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99219" y="2151614"/>
            <a:ext cx="101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7038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00882" y="1869387"/>
            <a:ext cx="1001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9273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44" name="Прямая соединительная линия 43"/>
          <p:cNvCxnSpPr>
            <a:endCxn id="41" idx="2"/>
          </p:cNvCxnSpPr>
          <p:nvPr/>
        </p:nvCxnSpPr>
        <p:spPr>
          <a:xfrm flipV="1">
            <a:off x="3939036" y="2207941"/>
            <a:ext cx="4862360" cy="803339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endCxn id="41" idx="2"/>
          </p:cNvCxnSpPr>
          <p:nvPr/>
        </p:nvCxnSpPr>
        <p:spPr>
          <a:xfrm flipV="1">
            <a:off x="8786958" y="2207941"/>
            <a:ext cx="14438" cy="2584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Равнобедренный треугольник 49"/>
          <p:cNvSpPr/>
          <p:nvPr/>
        </p:nvSpPr>
        <p:spPr>
          <a:xfrm>
            <a:off x="6169794" y="2668829"/>
            <a:ext cx="105072" cy="6474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Равнобедренный треугольник 51"/>
          <p:cNvSpPr/>
          <p:nvPr/>
        </p:nvSpPr>
        <p:spPr>
          <a:xfrm flipH="1">
            <a:off x="3866144" y="2996928"/>
            <a:ext cx="70588" cy="6110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Равнобедренный треугольник 52"/>
          <p:cNvSpPr/>
          <p:nvPr/>
        </p:nvSpPr>
        <p:spPr>
          <a:xfrm flipH="1">
            <a:off x="3882187" y="3486935"/>
            <a:ext cx="73794" cy="48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/>
          <p:cNvSpPr/>
          <p:nvPr/>
        </p:nvSpPr>
        <p:spPr>
          <a:xfrm>
            <a:off x="8730110" y="2207941"/>
            <a:ext cx="154007" cy="789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/>
          <p:cNvSpPr/>
          <p:nvPr/>
        </p:nvSpPr>
        <p:spPr>
          <a:xfrm>
            <a:off x="2965785" y="3549901"/>
            <a:ext cx="85827" cy="803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Равнобедренный треугольник 55"/>
          <p:cNvSpPr/>
          <p:nvPr/>
        </p:nvSpPr>
        <p:spPr>
          <a:xfrm>
            <a:off x="6192654" y="3436124"/>
            <a:ext cx="82212" cy="6948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8730110" y="3406869"/>
            <a:ext cx="125132" cy="582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3087109" y="5306108"/>
            <a:ext cx="5536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Факт и прогноз потребления дорожных битумов по годам, тысяч тонн</a:t>
            </a:r>
            <a:endParaRPr lang="ru-RU" sz="1400" dirty="0"/>
          </a:p>
        </p:txBody>
      </p:sp>
      <p:sp>
        <p:nvSpPr>
          <p:cNvPr id="64" name="TextBox 63"/>
          <p:cNvSpPr txBox="1"/>
          <p:nvPr/>
        </p:nvSpPr>
        <p:spPr>
          <a:xfrm rot="16200000">
            <a:off x="-321673" y="2925247"/>
            <a:ext cx="354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2"/>
                </a:solidFill>
              </a:rPr>
              <a:t>Производственные битумные мощности, тысяч тонн/год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65" name="Равнобедренный треугольник 64"/>
          <p:cNvSpPr/>
          <p:nvPr/>
        </p:nvSpPr>
        <p:spPr>
          <a:xfrm>
            <a:off x="6181224" y="4762396"/>
            <a:ext cx="82212" cy="6948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3972026" y="3606141"/>
            <a:ext cx="4774129" cy="1090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3076876" y="3272685"/>
            <a:ext cx="789268" cy="1431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847214" y="3869570"/>
            <a:ext cx="726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4850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4090" y="3584479"/>
            <a:ext cx="101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5224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3014470" y="3018134"/>
            <a:ext cx="933651" cy="58251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2021305" y="2980628"/>
            <a:ext cx="7287925" cy="0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995194" y="2672726"/>
            <a:ext cx="663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</a:rPr>
              <a:t>5850</a:t>
            </a:r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05389" y="5853169"/>
            <a:ext cx="5880777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/>
                </a:solidFill>
              </a:rPr>
              <a:t>1.Возможная сезонная загрузка битумных мощностей, 5850 тысяч тонн</a:t>
            </a:r>
          </a:p>
          <a:p>
            <a:r>
              <a:rPr lang="ru-RU" sz="1400" dirty="0" smtClean="0">
                <a:solidFill>
                  <a:schemeClr val="accent2"/>
                </a:solidFill>
              </a:rPr>
              <a:t>2.Фактическая</a:t>
            </a:r>
            <a:r>
              <a:rPr lang="ru-RU" sz="1400" dirty="0">
                <a:solidFill>
                  <a:schemeClr val="accent2"/>
                </a:solidFill>
              </a:rPr>
              <a:t> сезонная загрузка битумных мощностей, </a:t>
            </a:r>
            <a:r>
              <a:rPr lang="ru-RU" sz="1400" dirty="0" smtClean="0">
                <a:solidFill>
                  <a:schemeClr val="accent2"/>
                </a:solidFill>
              </a:rPr>
              <a:t>4850 тысяч </a:t>
            </a:r>
            <a:r>
              <a:rPr lang="ru-RU" sz="1400" dirty="0">
                <a:solidFill>
                  <a:schemeClr val="accent2"/>
                </a:solidFill>
              </a:rPr>
              <a:t>тонн</a:t>
            </a:r>
            <a:r>
              <a:rPr lang="ru-RU" sz="1400" dirty="0" smtClean="0">
                <a:solidFill>
                  <a:schemeClr val="accent2"/>
                </a:solidFill>
              </a:rPr>
              <a:t> 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063788" y="2541809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1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121540" y="3566626"/>
            <a:ext cx="123525" cy="37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2</a:t>
            </a:r>
            <a:endParaRPr lang="ru-RU" b="1" dirty="0">
              <a:solidFill>
                <a:schemeClr val="accent2"/>
              </a:solidFill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 flipH="1">
            <a:off x="8074091" y="2320891"/>
            <a:ext cx="549534" cy="1085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H="1">
            <a:off x="7716409" y="2407395"/>
            <a:ext cx="518756" cy="10136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H="1">
            <a:off x="7349596" y="2490168"/>
            <a:ext cx="474237" cy="9065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H="1">
            <a:off x="7005748" y="2554818"/>
            <a:ext cx="445422" cy="8328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H="1">
            <a:off x="6640467" y="2607278"/>
            <a:ext cx="404331" cy="7816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flipH="1">
            <a:off x="6268493" y="2657153"/>
            <a:ext cx="386266" cy="7439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5650476" y="2819950"/>
            <a:ext cx="297485" cy="6088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>
            <a:off x="5176673" y="2901192"/>
            <a:ext cx="271818" cy="5353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4645869" y="3018134"/>
            <a:ext cx="225472" cy="397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987100" y="193518"/>
            <a:ext cx="9306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Дефицит производственных битумных мощностей в сезон дорожно-строительных работ в 2016 -2020 года может вырасти с 1013 тысяч тонн до 4423 тысячи тонн</a:t>
            </a:r>
            <a:endParaRPr lang="ru-RU" b="1" dirty="0"/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 flipH="1">
            <a:off x="4645869" y="3016399"/>
            <a:ext cx="225472" cy="397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flipH="1">
            <a:off x="4204512" y="3067468"/>
            <a:ext cx="205659" cy="3292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 rot="20959641">
            <a:off x="2982239" y="1748166"/>
            <a:ext cx="6236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Прогноз потребления дорожных битумов предполагает рост в 1,5 раз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2826" y="210550"/>
            <a:ext cx="81081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Производство битумных материалов в 2015 году и</a:t>
            </a:r>
          </a:p>
          <a:p>
            <a:pPr algn="ctr"/>
            <a:r>
              <a:rPr lang="ru-RU" sz="2800" b="1" dirty="0" smtClean="0"/>
              <a:t> отличительные факторы. 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2" y="0"/>
            <a:ext cx="1401204" cy="870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9557" y="1445258"/>
            <a:ext cx="1138057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1600" b="1" dirty="0" smtClean="0"/>
              <a:t>1</a:t>
            </a:r>
            <a:r>
              <a:rPr lang="ru-RU" sz="1600" b="1" dirty="0" smtClean="0"/>
              <a:t>.В связи со все возрастающим спросом на ПБВ в дорожном строительстве, наличием благоприятных условий по экспорту (отсутствие пошлины на ТН ВЭД код 2715) значительно увеличилось как объем производства, так и количество его производителей. Факт производства ПБВ за 2015 год превысил 256 тысяч тонн. Однако и объем контрафакта также увеличился.</a:t>
            </a:r>
          </a:p>
          <a:p>
            <a:pPr indent="457200" algn="just"/>
            <a:endParaRPr lang="ru-RU" sz="1600" b="1" dirty="0" smtClean="0"/>
          </a:p>
          <a:p>
            <a:pPr indent="457200" algn="just"/>
            <a:r>
              <a:rPr lang="ru-RU" sz="1600" b="1" dirty="0" smtClean="0"/>
              <a:t>2.В связи с не удовлетворением спроса по объемам на битумы  дорожные в сезон дорожно-строительных работ (с апреля по сентябрь) и из-за отсутствия производства (или не работающее уже в течении трех лет  битумных производств на Ухтинском НПЗ и ООО «КИНЕФ»), ряд регионов России можно отнести к «завозным», так Северо-Западный, Южный, Северо-Кавказский, Дальневосточный, Уральский федеральные округа, Республика Крым и Калининградская область, а с 2016 года и Пермский край, в связи с прекращением производством битумов на ОАО «Лукойл-</a:t>
            </a:r>
            <a:r>
              <a:rPr lang="ru-RU" sz="1600" b="1" dirty="0" err="1" smtClean="0"/>
              <a:t>Пермнефтеоргсинтез</a:t>
            </a:r>
            <a:r>
              <a:rPr lang="ru-RU" sz="1600" b="1" dirty="0" smtClean="0"/>
              <a:t>». Суммарная не задействованная мощность битумного производства в дорожно-строительном сезоне 2016 года приблизилась к 2000 тысяч тонн (17%) из заявленных 11700 тысяч тонн предприятий нефтепереработки Российской Федерации.</a:t>
            </a:r>
          </a:p>
          <a:p>
            <a:pPr indent="457200" algn="just"/>
            <a:r>
              <a:rPr lang="ru-RU" sz="1600" b="1" dirty="0" smtClean="0"/>
              <a:t>Что послужило причиной:</a:t>
            </a:r>
          </a:p>
          <a:p>
            <a:pPr indent="457200" algn="just"/>
            <a:r>
              <a:rPr lang="ru-RU" sz="1600" b="1" dirty="0" smtClean="0"/>
              <a:t>-Значительного увеличения зимнего хранения (накопления) битумов, что крайне отрицательно сказывается на его качестве. Так в зимний период</a:t>
            </a:r>
          </a:p>
          <a:p>
            <a:pPr indent="457200" algn="just"/>
            <a:r>
              <a:rPr lang="ru-RU" sz="1600" b="1" dirty="0" smtClean="0"/>
              <a:t>(с декабря 2015г по март 2016г) зимнее накопление превысило 940 тысяч тонн;</a:t>
            </a:r>
          </a:p>
          <a:p>
            <a:pPr indent="457200" algn="just"/>
            <a:r>
              <a:rPr lang="ru-RU" sz="1600" b="1" dirty="0" smtClean="0"/>
              <a:t>-Не значительно, но увеличилось и в основном в близи действующих НПЗ, увеличивается количество битумных производственных мощностей (Республика Башкортостан, Пермский край, Смоленская область), что положительно в целом, но качество битумном их производства не соответствует в большинстве случаев требованиям НТД. За 2015 год региональными (не входящими в Реестр Минэнерго РФ) производствами произведено более 200 тысяч тонн дорожного битума из гудрона-сырья для производства дорожных битумов.</a:t>
            </a:r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98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</TotalTime>
  <Words>3517</Words>
  <Application>Microsoft Office PowerPoint</Application>
  <PresentationFormat>Произвольный</PresentationFormat>
  <Paragraphs>550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Тема Office</vt:lpstr>
      <vt:lpstr>Лист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Г. Кандрашин</dc:creator>
  <cp:lastModifiedBy>Егорова Алла Сергеевна</cp:lastModifiedBy>
  <cp:revision>203</cp:revision>
  <cp:lastPrinted>2016-01-25T08:24:04Z</cp:lastPrinted>
  <dcterms:created xsi:type="dcterms:W3CDTF">2016-01-25T06:40:13Z</dcterms:created>
  <dcterms:modified xsi:type="dcterms:W3CDTF">2016-05-17T11:09:37Z</dcterms:modified>
</cp:coreProperties>
</file>