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76" r:id="rId9"/>
    <p:sldId id="263" r:id="rId10"/>
    <p:sldId id="264" r:id="rId11"/>
    <p:sldId id="265" r:id="rId12"/>
    <p:sldId id="266" r:id="rId13"/>
    <p:sldId id="267" r:id="rId14"/>
    <p:sldId id="277" r:id="rId15"/>
    <p:sldId id="268" r:id="rId16"/>
    <p:sldId id="269" r:id="rId17"/>
    <p:sldId id="270" r:id="rId18"/>
    <p:sldId id="273" r:id="rId19"/>
    <p:sldId id="274" r:id="rId20"/>
    <p:sldId id="275" r:id="rId21"/>
    <p:sldId id="271" r:id="rId22"/>
    <p:sldId id="27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D1AF-7854-48D1-9AC2-64CD35C17A45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0B5F-FC10-49BB-97A2-A1ADFEEE8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08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D1AF-7854-48D1-9AC2-64CD35C17A45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0B5F-FC10-49BB-97A2-A1ADFEEE8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56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D1AF-7854-48D1-9AC2-64CD35C17A45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0B5F-FC10-49BB-97A2-A1ADFEEE8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24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D1AF-7854-48D1-9AC2-64CD35C17A45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0B5F-FC10-49BB-97A2-A1ADFEEE8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04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D1AF-7854-48D1-9AC2-64CD35C17A45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0B5F-FC10-49BB-97A2-A1ADFEEE8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74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D1AF-7854-48D1-9AC2-64CD35C17A45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0B5F-FC10-49BB-97A2-A1ADFEEE8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47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D1AF-7854-48D1-9AC2-64CD35C17A45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0B5F-FC10-49BB-97A2-A1ADFEEE8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0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D1AF-7854-48D1-9AC2-64CD35C17A45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0B5F-FC10-49BB-97A2-A1ADFEEE8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8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D1AF-7854-48D1-9AC2-64CD35C17A45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0B5F-FC10-49BB-97A2-A1ADFEEE8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12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D1AF-7854-48D1-9AC2-64CD35C17A45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0B5F-FC10-49BB-97A2-A1ADFEEE8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68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D1AF-7854-48D1-9AC2-64CD35C17A45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0B5F-FC10-49BB-97A2-A1ADFEEE8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8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2D1AF-7854-48D1-9AC2-64CD35C17A45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E0B5F-FC10-49BB-97A2-A1ADFEEE8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1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9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0704" y="1889759"/>
            <a:ext cx="10436352" cy="17799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i="1" dirty="0" smtClean="0">
                <a:solidFill>
                  <a:schemeClr val="bg1"/>
                </a:solidFill>
                <a:latin typeface="+mn-lt"/>
              </a:rPr>
              <a:t>Проектирование и строительство автомобильной дороги, обладающей свойствами </a:t>
            </a:r>
            <a:r>
              <a:rPr lang="ru-RU" sz="2800" b="1" i="1" dirty="0" err="1" smtClean="0">
                <a:solidFill>
                  <a:schemeClr val="bg1"/>
                </a:solidFill>
                <a:latin typeface="+mn-lt"/>
              </a:rPr>
              <a:t>самопояснения</a:t>
            </a:r>
            <a:r>
              <a:rPr lang="ru-RU" sz="2800" b="1" i="1" dirty="0" smtClean="0">
                <a:solidFill>
                  <a:schemeClr val="bg1"/>
                </a:solidFill>
                <a:latin typeface="+mn-lt"/>
              </a:rPr>
              <a:t> и саморегулирования в Республике Татарстан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endParaRPr lang="ru-RU" sz="2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731203">
            <a:off x="5945696" y="303136"/>
            <a:ext cx="4157472" cy="384746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FFFF00"/>
                </a:solidFill>
              </a:rPr>
              <a:t>М-7 «Волга» Москва-Уфа км845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 rot="2073881">
            <a:off x="1032598" y="4571299"/>
            <a:ext cx="4157472" cy="384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FFF00"/>
                </a:solidFill>
              </a:rPr>
              <a:t>1Р239 «Казань-Оренбург» км</a:t>
            </a:r>
            <a:r>
              <a:rPr lang="en-US" sz="1400" dirty="0" smtClean="0">
                <a:solidFill>
                  <a:srgbClr val="FFFF00"/>
                </a:solidFill>
              </a:rPr>
              <a:t>30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33409" y="4291673"/>
            <a:ext cx="4419600" cy="19412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sz="2000" b="1" i="1" dirty="0" smtClean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ru-RU" sz="2000" b="1" i="1" dirty="0" err="1" smtClean="0">
                <a:solidFill>
                  <a:schemeClr val="bg1"/>
                </a:solidFill>
                <a:latin typeface="+mn-lt"/>
              </a:rPr>
              <a:t>Саркеев</a:t>
            </a:r>
            <a:r>
              <a:rPr lang="ru-RU" sz="2000" b="1" i="1" dirty="0" smtClean="0">
                <a:solidFill>
                  <a:schemeClr val="bg1"/>
                </a:solidFill>
                <a:latin typeface="+mn-lt"/>
              </a:rPr>
              <a:t> Дмитрий Николаевич</a:t>
            </a:r>
          </a:p>
          <a:p>
            <a:pPr>
              <a:lnSpc>
                <a:spcPct val="100000"/>
              </a:lnSpc>
            </a:pPr>
            <a:endParaRPr lang="ru-RU" sz="2000" b="1" i="1" dirty="0" smtClean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ru-RU" sz="1600" b="1" i="1" dirty="0" smtClean="0">
                <a:solidFill>
                  <a:schemeClr val="bg1"/>
                </a:solidFill>
                <a:latin typeface="+mn-lt"/>
              </a:rPr>
              <a:t>Московский Автомобильно-дорожный Государственный Технический Университет </a:t>
            </a:r>
          </a:p>
          <a:p>
            <a:pPr>
              <a:lnSpc>
                <a:spcPct val="100000"/>
              </a:lnSpc>
            </a:pPr>
            <a:r>
              <a:rPr lang="ru-RU" sz="1600" b="1" i="1" dirty="0" smtClean="0">
                <a:solidFill>
                  <a:schemeClr val="bg1"/>
                </a:solidFill>
                <a:latin typeface="+mn-lt"/>
              </a:rPr>
              <a:t>(МАДИ)</a:t>
            </a:r>
            <a:endParaRPr lang="ru-RU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889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9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84630" y="571497"/>
            <a:ext cx="11283696" cy="11155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b="1" i="1" dirty="0" smtClean="0">
                <a:solidFill>
                  <a:schemeClr val="bg1"/>
                </a:solidFill>
                <a:latin typeface="+mn-lt"/>
              </a:rPr>
              <a:t>Отсутствие соблазна водителя превысить скорость</a:t>
            </a: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endParaRPr lang="ru-RU" sz="2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854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715" y="0"/>
            <a:ext cx="10325525" cy="689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04086" y="120393"/>
            <a:ext cx="11283696" cy="11155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b="1" i="1" dirty="0" smtClean="0">
                <a:solidFill>
                  <a:schemeClr val="bg1"/>
                </a:solidFill>
                <a:latin typeface="+mn-lt"/>
              </a:rPr>
              <a:t>В ночное время исключено ослепления водителя светом фар встречных автомобилей</a:t>
            </a: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endParaRPr lang="ru-RU" sz="2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470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9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69974" y="425193"/>
            <a:ext cx="11283696" cy="11155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b="1" i="1" dirty="0" smtClean="0">
                <a:solidFill>
                  <a:schemeClr val="bg1"/>
                </a:solidFill>
                <a:latin typeface="+mn-lt"/>
              </a:rPr>
              <a:t>Отсутствие монотонности движения</a:t>
            </a: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endParaRPr lang="ru-RU" sz="2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38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846165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6164" y="3280007"/>
            <a:ext cx="6360875" cy="357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52854" y="3521961"/>
            <a:ext cx="11283696" cy="11155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b="1" i="1" dirty="0" smtClean="0">
                <a:solidFill>
                  <a:schemeClr val="bg1"/>
                </a:solidFill>
                <a:latin typeface="+mn-lt"/>
              </a:rPr>
              <a:t>Исключено ослепление водителя на восходе и закате солнца</a:t>
            </a: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endParaRPr lang="ru-RU" sz="2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604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1606" y="2347945"/>
            <a:ext cx="6844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Анализ зарубежного опыта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830" y="549065"/>
            <a:ext cx="11367956" cy="177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492" y="3294139"/>
            <a:ext cx="11277294" cy="267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4411" y="2321427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Автомобильная дорога М 25 (Англия)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738785" y="5990870"/>
            <a:ext cx="315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Автомобильная дорога (Япония)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7126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40720"/>
            <a:ext cx="11928263" cy="299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5641" y="3938016"/>
            <a:ext cx="315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Автомобильная дорога (Австралия)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499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4241" y="1995180"/>
            <a:ext cx="8563167" cy="277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3835" y="1388469"/>
            <a:ext cx="628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u="sng" dirty="0" smtClean="0"/>
              <a:t>Фрагмент СП 34.13330.2012 «Автомобильные дороги»</a:t>
            </a:r>
            <a:endParaRPr lang="ru-RU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639577" y="5321443"/>
            <a:ext cx="7711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Вывод:  Необходимо увеличение элементной базы для проектирования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113415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226560" cy="2377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561" y="0"/>
            <a:ext cx="4226560" cy="23774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121" y="0"/>
            <a:ext cx="4234688" cy="238201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3276" y="108201"/>
            <a:ext cx="12073130" cy="5257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b="1" i="1" dirty="0" smtClean="0">
                <a:solidFill>
                  <a:schemeClr val="bg1"/>
                </a:solidFill>
                <a:latin typeface="+mn-lt"/>
              </a:rPr>
              <a:t>Проведение исследования МАДИ с помощью специальной аппаратуры</a:t>
            </a: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endParaRPr lang="ru-RU" sz="2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77440"/>
            <a:ext cx="12192000" cy="448056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90272" y="3265929"/>
            <a:ext cx="10899138" cy="4221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Федеральная автомобильная дорога 1Р239 «Казань-Оренбург» км61-км74</a:t>
            </a:r>
            <a:endParaRPr lang="ru-RU" sz="24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443642" y="3909820"/>
            <a:ext cx="6803706" cy="4221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i="1" dirty="0" smtClean="0">
                <a:solidFill>
                  <a:schemeClr val="bg1"/>
                </a:solidFill>
                <a:latin typeface="+mn-lt"/>
              </a:rPr>
              <a:t>участки «жесткого трассирования»</a:t>
            </a:r>
            <a:endParaRPr lang="ru-RU" sz="2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2256802">
            <a:off x="3959442" y="4358835"/>
            <a:ext cx="305656" cy="79208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0109278">
            <a:off x="7153743" y="4375435"/>
            <a:ext cx="305656" cy="79208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75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0544" y="-1"/>
            <a:ext cx="4812630" cy="68579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4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7668768" cy="37729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772910"/>
            <a:ext cx="7668769" cy="308508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352845" y="1191767"/>
            <a:ext cx="1743411" cy="4221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sz="24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52845" y="3772908"/>
            <a:ext cx="1743411" cy="4221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sz="24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2530" y="173731"/>
            <a:ext cx="6803706" cy="4221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Автомобильная дорога регионального значения «Казань-Шемордан» км27-км50</a:t>
            </a:r>
            <a:endParaRPr lang="ru-RU" sz="24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539118" y="173731"/>
            <a:ext cx="6803706" cy="4221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Дорога, обладающая </a:t>
            </a:r>
          </a:p>
          <a:p>
            <a:pPr algn="ctr">
              <a:lnSpc>
                <a:spcPct val="100000"/>
              </a:lnSpc>
            </a:pPr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свойствами </a:t>
            </a:r>
            <a:r>
              <a:rPr lang="ru-RU" sz="2400" b="1" i="1" dirty="0" err="1" smtClean="0">
                <a:solidFill>
                  <a:schemeClr val="bg1"/>
                </a:solidFill>
                <a:latin typeface="+mn-lt"/>
              </a:rPr>
              <a:t>самопояснения</a:t>
            </a:r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 и саморегулирования</a:t>
            </a:r>
            <a:endParaRPr lang="ru-RU" sz="24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248826" y="3782119"/>
            <a:ext cx="6803706" cy="4221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i="1" dirty="0" smtClean="0">
                <a:solidFill>
                  <a:schemeClr val="bg1"/>
                </a:solidFill>
                <a:latin typeface="+mn-lt"/>
              </a:rPr>
              <a:t>участки «жесткого трассирования»</a:t>
            </a:r>
            <a:endParaRPr lang="ru-RU" sz="2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942548" y="5538214"/>
            <a:ext cx="3624236" cy="4221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i="1" dirty="0" smtClean="0">
                <a:solidFill>
                  <a:schemeClr val="bg1"/>
                </a:solidFill>
                <a:latin typeface="+mn-lt"/>
              </a:rPr>
              <a:t>переходные кривые переменной скорости</a:t>
            </a:r>
            <a:endParaRPr lang="ru-RU" sz="2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0202692">
            <a:off x="10382844" y="4661038"/>
            <a:ext cx="305656" cy="79208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256802">
            <a:off x="2642704" y="4206017"/>
            <a:ext cx="305656" cy="79208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20131551">
            <a:off x="5814894" y="4279956"/>
            <a:ext cx="305656" cy="79208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9002468">
            <a:off x="2826302" y="2918977"/>
            <a:ext cx="305656" cy="79208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2557132">
            <a:off x="5938512" y="3004635"/>
            <a:ext cx="305656" cy="79208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31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059936" y="3023615"/>
            <a:ext cx="6254496" cy="6949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b="1" i="1" dirty="0" smtClean="0">
                <a:solidFill>
                  <a:schemeClr val="bg1"/>
                </a:solidFill>
                <a:latin typeface="+mn-lt"/>
              </a:rPr>
              <a:t> - Прямые участки составляют 5,4%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endParaRPr lang="ru-RU" sz="2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34384" y="2212847"/>
            <a:ext cx="6047232" cy="5669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b="1" i="1" dirty="0" smtClean="0">
                <a:solidFill>
                  <a:schemeClr val="bg1"/>
                </a:solidFill>
                <a:latin typeface="+mn-lt"/>
              </a:rPr>
              <a:t>- Общая длина трассы 14,08км</a:t>
            </a: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endParaRPr lang="ru-RU" sz="2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926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9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42188" y="303273"/>
            <a:ext cx="12073130" cy="5257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i="1" dirty="0" smtClean="0">
                <a:solidFill>
                  <a:schemeClr val="bg1"/>
                </a:solidFill>
                <a:latin typeface="+mn-lt"/>
              </a:rPr>
              <a:t>Результаты исследования МАДИ:</a:t>
            </a: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endParaRPr lang="ru-RU" sz="2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37463" y="1402077"/>
            <a:ext cx="10899138" cy="4221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AutoNum type="arabicPeriod"/>
            </a:pPr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Скорость нарастания центробежного ускорения в среднем в 1.75 раза ниже и соответствует требованиям безопасности, согласно ОДМ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endParaRPr lang="ru-RU" sz="2400" b="1" i="1" dirty="0" smtClean="0">
              <a:solidFill>
                <a:schemeClr val="bg1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Коэффициент поперечной силы при движении автомобилей на переходных кривых с замедлением находится в пределах до 0.17-0.2, что соответствует безопасному и удобному движению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endParaRPr lang="ru-RU" sz="2400" b="1" i="1" dirty="0" smtClean="0">
              <a:solidFill>
                <a:schemeClr val="bg1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Водители, превышающие скоростной режим, инициируют снижение скорости на переходной кривой заблаговременно до начала круговой кривой</a:t>
            </a:r>
          </a:p>
        </p:txBody>
      </p:sp>
    </p:spTree>
    <p:extLst>
      <p:ext uri="{BB962C8B-B14F-4D97-AF65-F5344CB8AC3E}">
        <p14:creationId xmlns:p14="http://schemas.microsoft.com/office/powerpoint/2010/main" val="597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9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9286" y="266697"/>
            <a:ext cx="11283696" cy="5257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b="1" i="1" dirty="0" smtClean="0">
                <a:solidFill>
                  <a:schemeClr val="bg1"/>
                </a:solidFill>
                <a:latin typeface="+mn-lt"/>
              </a:rPr>
              <a:t>Результаты внедрения инновационного метода проектирования:</a:t>
            </a: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endParaRPr lang="ru-RU" sz="2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9286" y="1290555"/>
            <a:ext cx="11283696" cy="5257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- за 1,5 года эксплуатации дороги зафиксировано </a:t>
            </a:r>
            <a:r>
              <a:rPr lang="en-US" sz="2400" b="1" i="1" dirty="0">
                <a:solidFill>
                  <a:schemeClr val="bg1"/>
                </a:solidFill>
                <a:latin typeface="+mn-lt"/>
              </a:rPr>
              <a:t>2</a:t>
            </a:r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ДТП </a:t>
            </a:r>
            <a:endParaRPr lang="ru-RU" sz="24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9286" y="2011500"/>
            <a:ext cx="11841482" cy="9563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- исследование МАДИ функциональных качеств дороги показало преимущество в      сравнении с дорогами, запроектированных «стандартным» способом</a:t>
            </a:r>
            <a:endParaRPr lang="ru-RU" sz="24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2238" y="3661046"/>
            <a:ext cx="11283696" cy="5257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ru-RU" sz="2800" b="1" i="1" dirty="0" smtClean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endParaRPr lang="ru-RU" sz="2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6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0222"/>
            <a:ext cx="5171632" cy="439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9136" y="3065222"/>
            <a:ext cx="6920168" cy="388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693320" y="1284831"/>
            <a:ext cx="11283696" cy="5257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600" b="1" i="1" dirty="0" smtClean="0">
                <a:solidFill>
                  <a:schemeClr val="accent1"/>
                </a:solidFill>
                <a:latin typeface="+mn-lt"/>
              </a:rPr>
              <a:t>Спасибо за внимание!</a:t>
            </a:r>
            <a:endParaRPr lang="ru-RU" sz="36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027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9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83920" y="1249679"/>
            <a:ext cx="7284720" cy="5669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b="1" i="1" dirty="0" smtClean="0">
                <a:solidFill>
                  <a:schemeClr val="bg1"/>
                </a:solidFill>
                <a:latin typeface="+mn-lt"/>
              </a:rPr>
              <a:t>Дорога функционально терпима к ошибкам водителей в выборе скоростного режима</a:t>
            </a: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endParaRPr lang="ru-RU" sz="2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937760" y="6193535"/>
            <a:ext cx="3803904" cy="5669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i="1" dirty="0" smtClean="0">
                <a:solidFill>
                  <a:schemeClr val="bg1"/>
                </a:solidFill>
                <a:latin typeface="+mn-lt"/>
              </a:rPr>
              <a:t>ПК 120 (вид вперед)</a:t>
            </a: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endParaRPr lang="ru-RU" sz="2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83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9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74320" y="701039"/>
            <a:ext cx="10308336" cy="11155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b="1" i="1" dirty="0" smtClean="0">
                <a:solidFill>
                  <a:schemeClr val="bg1"/>
                </a:solidFill>
                <a:latin typeface="+mn-lt"/>
              </a:rPr>
              <a:t>Переходные кривые большой протяженности – до 660 метров </a:t>
            </a: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endParaRPr lang="ru-RU" sz="2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059936" y="6010655"/>
            <a:ext cx="3633216" cy="5669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i="1" dirty="0" smtClean="0">
                <a:solidFill>
                  <a:schemeClr val="bg1"/>
                </a:solidFill>
                <a:latin typeface="+mn-lt"/>
              </a:rPr>
              <a:t>ПК 120 (вид назад)</a:t>
            </a: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endParaRPr lang="ru-RU" sz="2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23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363" y="2062760"/>
            <a:ext cx="4850295" cy="36808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364" y="919974"/>
            <a:ext cx="5058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u="sng" dirty="0" smtClean="0"/>
              <a:t>График изменения поперечной силы</a:t>
            </a:r>
            <a:r>
              <a:rPr lang="en-US" i="1" u="sng" dirty="0" smtClean="0"/>
              <a:t>, </a:t>
            </a:r>
            <a:r>
              <a:rPr lang="el-GR" i="1" u="sng" dirty="0" smtClean="0"/>
              <a:t>ϻ</a:t>
            </a:r>
            <a:r>
              <a:rPr lang="ru-RU" i="1" u="sng" dirty="0"/>
              <a:t> </a:t>
            </a:r>
            <a:r>
              <a:rPr lang="ru-RU" i="1" u="sng" dirty="0" smtClean="0"/>
              <a:t>при радиусе 600м. и длине переходной кривой 120м. «Стандартный» вариант проектирования».</a:t>
            </a:r>
            <a:endParaRPr lang="ru-RU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7557339" y="2837924"/>
            <a:ext cx="1323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ru-RU" sz="1600" dirty="0"/>
              <a:t>к</a:t>
            </a:r>
            <a:r>
              <a:rPr lang="ru-RU" dirty="0" smtClean="0"/>
              <a:t>=80км/ч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487548" y="3735487"/>
            <a:ext cx="3543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небезопасно, влечет за собой занос автомобиля при гололеде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7020000">
            <a:off x="7826772" y="3346638"/>
            <a:ext cx="305656" cy="79208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37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932" y="-1"/>
            <a:ext cx="5592067" cy="31455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8276" y="3711532"/>
            <a:ext cx="5593723" cy="31464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8757"/>
            <a:ext cx="5474208" cy="3079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8103" y="242803"/>
            <a:ext cx="5373481" cy="353595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489515" y="4788"/>
            <a:ext cx="3633216" cy="5669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i="1" dirty="0" smtClean="0">
                <a:solidFill>
                  <a:schemeClr val="bg1"/>
                </a:solidFill>
                <a:latin typeface="+mn-lt"/>
              </a:rPr>
              <a:t>1</a:t>
            </a:r>
            <a:endParaRPr lang="ru-RU" sz="2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20496" y="3753170"/>
            <a:ext cx="3633216" cy="5669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i="1" dirty="0" smtClean="0">
                <a:solidFill>
                  <a:schemeClr val="bg1"/>
                </a:solidFill>
                <a:latin typeface="+mn-lt"/>
              </a:rPr>
              <a:t>2</a:t>
            </a: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endParaRPr lang="ru-RU" sz="2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578529" y="3711532"/>
            <a:ext cx="3633216" cy="5669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i="1" dirty="0" smtClean="0">
                <a:solidFill>
                  <a:schemeClr val="bg1"/>
                </a:solidFill>
                <a:latin typeface="+mn-lt"/>
              </a:rPr>
              <a:t>3</a:t>
            </a: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endParaRPr lang="ru-RU" sz="2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0687" y="50317"/>
            <a:ext cx="6051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u="sng" dirty="0" smtClean="0"/>
              <a:t>График изменения поперечной силы</a:t>
            </a:r>
            <a:r>
              <a:rPr lang="en-US" i="1" u="sng" dirty="0" smtClean="0"/>
              <a:t>, </a:t>
            </a:r>
            <a:r>
              <a:rPr lang="el-GR" i="1" u="sng" dirty="0" smtClean="0"/>
              <a:t>ϻ</a:t>
            </a:r>
            <a:r>
              <a:rPr lang="ru-RU" i="1" u="sng" dirty="0"/>
              <a:t> </a:t>
            </a:r>
            <a:r>
              <a:rPr lang="ru-RU" i="1" u="sng" dirty="0" smtClean="0"/>
              <a:t>при радиусе 600м. </a:t>
            </a:r>
          </a:p>
          <a:p>
            <a:pPr algn="ctr"/>
            <a:r>
              <a:rPr lang="ru-RU" i="1" u="sng" dirty="0" smtClean="0"/>
              <a:t>и длине переходной кривой 389м.</a:t>
            </a:r>
          </a:p>
          <a:p>
            <a:pPr algn="ctr"/>
            <a:r>
              <a:rPr lang="ru-RU" i="1" u="sng" dirty="0" smtClean="0"/>
              <a:t>Вариант проектирования </a:t>
            </a:r>
            <a:r>
              <a:rPr lang="ru-RU" i="1" u="sng" dirty="0" err="1" smtClean="0"/>
              <a:t>самопоясняющей</a:t>
            </a:r>
            <a:r>
              <a:rPr lang="ru-RU" i="1" u="sng" dirty="0" smtClean="0"/>
              <a:t> автодороги.</a:t>
            </a:r>
            <a:endParaRPr lang="ru-RU" i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4150971" y="1053324"/>
            <a:ext cx="1323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ru-RU" sz="1600" dirty="0"/>
              <a:t>к</a:t>
            </a:r>
            <a:r>
              <a:rPr lang="ru-RU" dirty="0" smtClean="0"/>
              <a:t>=80км/ч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474208" y="3278030"/>
            <a:ext cx="151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безопасно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7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9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4818" cy="338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87688" y="218851"/>
            <a:ext cx="6327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u="sng" dirty="0" smtClean="0"/>
              <a:t>Ускорение автомобиля при движении (радиус 600м.,</a:t>
            </a:r>
          </a:p>
          <a:p>
            <a:pPr algn="ctr"/>
            <a:r>
              <a:rPr lang="ru-RU" i="1" u="sng" dirty="0" smtClean="0"/>
              <a:t> длина переходной кривой 120м. («стандартный вариант») </a:t>
            </a:r>
          </a:p>
          <a:p>
            <a:pPr algn="ctr"/>
            <a:r>
              <a:rPr lang="ru-RU" i="1" u="sng" dirty="0" smtClean="0"/>
              <a:t>и 389м. (вариант проектирования </a:t>
            </a:r>
            <a:r>
              <a:rPr lang="ru-RU" i="1" u="sng" dirty="0" err="1" smtClean="0"/>
              <a:t>самопоясняющей</a:t>
            </a:r>
            <a:r>
              <a:rPr lang="ru-RU" i="1" u="sng" dirty="0" smtClean="0"/>
              <a:t> дороги)</a:t>
            </a:r>
            <a:endParaRPr lang="ru-RU" i="1" u="sng" dirty="0"/>
          </a:p>
        </p:txBody>
      </p:sp>
      <p:sp>
        <p:nvSpPr>
          <p:cNvPr id="4" name="Стрелка вниз 3"/>
          <p:cNvSpPr/>
          <p:nvPr/>
        </p:nvSpPr>
        <p:spPr>
          <a:xfrm rot="3780000">
            <a:off x="4146345" y="1535180"/>
            <a:ext cx="305656" cy="79208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21434" y="1510022"/>
            <a:ext cx="151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безопасно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76912" y="5669279"/>
            <a:ext cx="3633216" cy="5669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i="1" dirty="0" smtClean="0">
                <a:solidFill>
                  <a:schemeClr val="bg1"/>
                </a:solidFill>
                <a:latin typeface="+mn-lt"/>
              </a:rPr>
              <a:t>ПК 83 (вид назад)</a:t>
            </a: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endParaRPr lang="ru-RU" sz="2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13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158" y="2347945"/>
            <a:ext cx="6844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Дополнительные преимущества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194" y="3412234"/>
            <a:ext cx="6125806" cy="34457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294" y="8383"/>
            <a:ext cx="6155605" cy="3462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6155605" cy="3462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34" y="3462527"/>
            <a:ext cx="6074327" cy="3416809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21889" y="237359"/>
            <a:ext cx="11283696" cy="11155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b="1" i="1" dirty="0" smtClean="0">
                <a:solidFill>
                  <a:schemeClr val="bg1"/>
                </a:solidFill>
                <a:latin typeface="+mn-lt"/>
              </a:rPr>
              <a:t>Адекватная оценка водителем скорости встречных автомобилей</a:t>
            </a: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endParaRPr lang="ru-RU" sz="2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39245" y="3708270"/>
            <a:ext cx="11283696" cy="11155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b="1" i="1" dirty="0" smtClean="0">
                <a:solidFill>
                  <a:schemeClr val="bg1"/>
                </a:solidFill>
                <a:latin typeface="+mn-lt"/>
              </a:rPr>
              <a:t>Водитель видит встречный автомобиль под определенным углом</a:t>
            </a: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endParaRPr lang="ru-RU" sz="2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583936" y="1036320"/>
            <a:ext cx="1072896" cy="31660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544645" y="4818509"/>
            <a:ext cx="1072896" cy="31660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9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391</Words>
  <Application>Microsoft Office PowerPoint</Application>
  <PresentationFormat>Custom</PresentationFormat>
  <Paragraphs>80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Тема Office</vt:lpstr>
      <vt:lpstr>Проектирование и строительство автомобильной дороги, обладающей свойствами самопояснения и саморегулирования в Республике Татарстан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СаркеевДН</dc:creator>
  <cp:lastModifiedBy>Accor</cp:lastModifiedBy>
  <cp:revision>46</cp:revision>
  <dcterms:created xsi:type="dcterms:W3CDTF">2016-05-09T11:49:05Z</dcterms:created>
  <dcterms:modified xsi:type="dcterms:W3CDTF">2016-05-27T10:31:24Z</dcterms:modified>
</cp:coreProperties>
</file>