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56" r:id="rId2"/>
    <p:sldId id="519" r:id="rId3"/>
    <p:sldId id="513" r:id="rId4"/>
    <p:sldId id="514" r:id="rId5"/>
    <p:sldId id="515" r:id="rId6"/>
    <p:sldId id="517" r:id="rId7"/>
    <p:sldId id="518" r:id="rId8"/>
    <p:sldId id="516" r:id="rId9"/>
    <p:sldId id="512" r:id="rId10"/>
    <p:sldId id="497" r:id="rId11"/>
    <p:sldId id="520" r:id="rId12"/>
    <p:sldId id="521" r:id="rId13"/>
    <p:sldId id="522" r:id="rId14"/>
  </p:sldIdLst>
  <p:sldSz cx="10045700" cy="756126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0280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056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0840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112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14014" algn="l" defTabSz="10056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016818" algn="l" defTabSz="10056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519621" algn="l" defTabSz="10056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022424" algn="l" defTabSz="10056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900"/>
    <a:srgbClr val="FCC69E"/>
    <a:srgbClr val="EE5D22"/>
    <a:srgbClr val="F37843"/>
    <a:srgbClr val="D64504"/>
    <a:srgbClr val="E9EFF7"/>
    <a:srgbClr val="000000"/>
    <a:srgbClr val="D9CB79"/>
    <a:srgbClr val="F0A756"/>
    <a:srgbClr val="ED9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5" autoAdjust="0"/>
    <p:restoredTop sz="99017" autoAdjust="0"/>
  </p:normalViewPr>
  <p:slideViewPr>
    <p:cSldViewPr>
      <p:cViewPr varScale="1">
        <p:scale>
          <a:sx n="68" d="100"/>
          <a:sy n="68" d="100"/>
        </p:scale>
        <p:origin x="1188" y="60"/>
      </p:cViewPr>
      <p:guideLst>
        <p:guide orient="horz" pos="2382"/>
        <p:guide pos="31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>
                <a:latin typeface="+mn-lt"/>
              </a:rPr>
              <a:t>Мировые продажи автомобилей</a:t>
            </a:r>
            <a:endParaRPr lang="ru-RU" sz="1400" dirty="0">
              <a:latin typeface="+mn-lt"/>
            </a:endParaRPr>
          </a:p>
        </c:rich>
      </c:tx>
      <c:layout>
        <c:manualLayout>
          <c:xMode val="edge"/>
          <c:yMode val="edge"/>
          <c:x val="0.25736319190661383"/>
          <c:y val="2.08971564551284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16720416056644"/>
          <c:y val="0.10500351769768056"/>
          <c:w val="0.82514744079320734"/>
          <c:h val="0.625350519783783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полностью автомные автомобили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0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Лист1!$B$2:$B$9</c:f>
              <c:numCache>
                <c:formatCode>0</c:formatCode>
                <c:ptCount val="8"/>
                <c:pt idx="0">
                  <c:v>0</c:v>
                </c:pt>
                <c:pt idx="1">
                  <c:v>150</c:v>
                </c:pt>
                <c:pt idx="2">
                  <c:v>250</c:v>
                </c:pt>
                <c:pt idx="3">
                  <c:v>3800</c:v>
                </c:pt>
                <c:pt idx="4">
                  <c:v>12000</c:v>
                </c:pt>
                <c:pt idx="5">
                  <c:v>42500</c:v>
                </c:pt>
                <c:pt idx="6">
                  <c:v>138750</c:v>
                </c:pt>
                <c:pt idx="7">
                  <c:v>200000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автомобили с ручным управлением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0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Лист1!$C$2:$C$9</c:f>
              <c:numCache>
                <c:formatCode>0</c:formatCode>
                <c:ptCount val="8"/>
                <c:pt idx="0">
                  <c:v>89000</c:v>
                </c:pt>
                <c:pt idx="1">
                  <c:v>104850</c:v>
                </c:pt>
                <c:pt idx="2">
                  <c:v>122250</c:v>
                </c:pt>
                <c:pt idx="3">
                  <c:v>136200</c:v>
                </c:pt>
                <c:pt idx="4">
                  <c:v>143000</c:v>
                </c:pt>
                <c:pt idx="5">
                  <c:v>127500</c:v>
                </c:pt>
                <c:pt idx="6">
                  <c:v>46250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0837752"/>
        <c:axId val="300838144"/>
      </c:barChart>
      <c:catAx>
        <c:axId val="30083775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00838144"/>
        <c:crosses val="autoZero"/>
        <c:auto val="1"/>
        <c:lblAlgn val="ctr"/>
        <c:lblOffset val="100"/>
        <c:noMultiLvlLbl val="0"/>
      </c:catAx>
      <c:valAx>
        <c:axId val="300838144"/>
        <c:scaling>
          <c:orientation val="minMax"/>
          <c:max val="2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 i="1"/>
                </a:pPr>
                <a:r>
                  <a:rPr lang="ru-RU" sz="1200" b="0" i="1" dirty="0" smtClean="0"/>
                  <a:t>тыс.ед</a:t>
                </a:r>
                <a:endParaRPr lang="ru-RU" sz="1200" b="0" i="1" dirty="0"/>
              </a:p>
            </c:rich>
          </c:tx>
          <c:layout>
            <c:manualLayout>
              <c:xMode val="edge"/>
              <c:yMode val="edge"/>
              <c:x val="4.2390409664924397E-2"/>
              <c:y val="0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00837752"/>
        <c:crosses val="autoZero"/>
        <c:crossBetween val="between"/>
        <c:majorUnit val="25000"/>
      </c:valAx>
      <c:spPr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c:spPr>
    </c:plotArea>
    <c:legend>
      <c:legendPos val="b"/>
      <c:layout>
        <c:manualLayout>
          <c:xMode val="edge"/>
          <c:yMode val="edge"/>
          <c:x val="5.0960170594139986E-2"/>
          <c:y val="0.82259094159783153"/>
          <c:w val="0.51097978366872199"/>
          <c:h val="0.15195292704382107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22317" cy="493634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224" y="0"/>
            <a:ext cx="2922317" cy="493634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00EBAE-C0E0-4FC4-B2AC-717EA69DBD89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77443"/>
            <a:ext cx="2922317" cy="493634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224" y="9377443"/>
            <a:ext cx="2922317" cy="493634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E691CC-84A1-4F31-9C4B-B9377E430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60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22317" cy="493634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224" y="0"/>
            <a:ext cx="2922317" cy="493634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540CF7-E2CB-4CCB-A099-73F708EFEDC4}" type="datetimeFigureOut">
              <a:rPr lang="ru-RU"/>
              <a:pPr>
                <a:defRPr/>
              </a:pPr>
              <a:t>27.05.2016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196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900" y="4690312"/>
            <a:ext cx="5394320" cy="4441111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7443"/>
            <a:ext cx="2922317" cy="493634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224" y="9377443"/>
            <a:ext cx="2922317" cy="493634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634F01-1D7C-4F6E-B887-2231EA8B0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83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2802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5606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8407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1211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4014" algn="l" defTabSz="10056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6818" algn="l" defTabSz="10056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9621" algn="l" defTabSz="10056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22424" algn="l" defTabSz="100560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34F01-1D7C-4F6E-B887-2231EA8B049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9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3430" y="2348895"/>
            <a:ext cx="8538845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855" y="4284718"/>
            <a:ext cx="703199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2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1456-0041-416B-893A-3083476614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0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B64A-4599-47A0-8D33-543134389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9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3132" y="302804"/>
            <a:ext cx="2260283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285" y="302804"/>
            <a:ext cx="661341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1956-13AB-4832-B7BF-10E1CA795B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29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707" y="7115104"/>
            <a:ext cx="2343997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F13A9-AA69-4AEE-8EC3-10DF6A26DC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Rectangle 4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-23148" y="7458272"/>
            <a:ext cx="10068848" cy="119075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02021" tIns="51010" rIns="102021" bIns="51010" anchor="ctr"/>
          <a:lstStyle/>
          <a:p>
            <a:pPr algn="ctr"/>
            <a:endParaRPr lang="en-US" sz="1014" dirty="0">
              <a:solidFill>
                <a:srgbClr val="45545F"/>
              </a:solidFill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41" y="604945"/>
            <a:ext cx="730006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95902" y="146882"/>
            <a:ext cx="7221104" cy="396961"/>
          </a:xfrm>
          <a:prstGeom prst="rect">
            <a:avLst/>
          </a:prstGeom>
        </p:spPr>
        <p:txBody>
          <a:bodyPr/>
          <a:lstStyle>
            <a:lvl1pPr algn="l">
              <a:defRPr sz="1623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09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7590-CD39-4111-B565-FAF5855B40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3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541" y="4858814"/>
            <a:ext cx="8538845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541" y="3204786"/>
            <a:ext cx="8538845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8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57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86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14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43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7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01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29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0031-C4BD-4154-8C7F-4DD18E260A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2286" y="1764295"/>
            <a:ext cx="4436851" cy="49900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6564" y="1764295"/>
            <a:ext cx="4436851" cy="49900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5FFBB-0EB2-43CF-A441-4F3A2093C1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5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2285" y="1692533"/>
            <a:ext cx="443859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872" indent="0">
              <a:buNone/>
              <a:defRPr sz="2200" b="1"/>
            </a:lvl2pPr>
            <a:lvl3pPr marL="1005745" indent="0">
              <a:buNone/>
              <a:defRPr sz="2000" b="1"/>
            </a:lvl3pPr>
            <a:lvl4pPr marL="1508616" indent="0">
              <a:buNone/>
              <a:defRPr sz="1800" b="1"/>
            </a:lvl4pPr>
            <a:lvl5pPr marL="2011489" indent="0">
              <a:buNone/>
              <a:defRPr sz="1800" b="1"/>
            </a:lvl5pPr>
            <a:lvl6pPr marL="2514362" indent="0">
              <a:buNone/>
              <a:defRPr sz="1800" b="1"/>
            </a:lvl6pPr>
            <a:lvl7pPr marL="3017235" indent="0">
              <a:buNone/>
              <a:defRPr sz="1800" b="1"/>
            </a:lvl7pPr>
            <a:lvl8pPr marL="3520108" indent="0">
              <a:buNone/>
              <a:defRPr sz="1800" b="1"/>
            </a:lvl8pPr>
            <a:lvl9pPr marL="402298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285" y="2397901"/>
            <a:ext cx="443859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079" y="1692533"/>
            <a:ext cx="4440339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872" indent="0">
              <a:buNone/>
              <a:defRPr sz="2200" b="1"/>
            </a:lvl2pPr>
            <a:lvl3pPr marL="1005745" indent="0">
              <a:buNone/>
              <a:defRPr sz="2000" b="1"/>
            </a:lvl3pPr>
            <a:lvl4pPr marL="1508616" indent="0">
              <a:buNone/>
              <a:defRPr sz="1800" b="1"/>
            </a:lvl4pPr>
            <a:lvl5pPr marL="2011489" indent="0">
              <a:buNone/>
              <a:defRPr sz="1800" b="1"/>
            </a:lvl5pPr>
            <a:lvl6pPr marL="2514362" indent="0">
              <a:buNone/>
              <a:defRPr sz="1800" b="1"/>
            </a:lvl6pPr>
            <a:lvl7pPr marL="3017235" indent="0">
              <a:buNone/>
              <a:defRPr sz="1800" b="1"/>
            </a:lvl7pPr>
            <a:lvl8pPr marL="3520108" indent="0">
              <a:buNone/>
              <a:defRPr sz="1800" b="1"/>
            </a:lvl8pPr>
            <a:lvl9pPr marL="402298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079" y="2397901"/>
            <a:ext cx="4440339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FC55-D3C0-44B0-83FF-FFDE89CA77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4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843A-E5F4-4106-9ECA-A3B086D1A4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7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85BFA-282B-4743-AFD1-560C1C4BA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3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88" y="301050"/>
            <a:ext cx="3304966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7592" y="301051"/>
            <a:ext cx="5615825" cy="64533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288" y="1582265"/>
            <a:ext cx="3304966" cy="5172114"/>
          </a:xfrm>
        </p:spPr>
        <p:txBody>
          <a:bodyPr/>
          <a:lstStyle>
            <a:lvl1pPr marL="0" indent="0">
              <a:buNone/>
              <a:defRPr sz="1500"/>
            </a:lvl1pPr>
            <a:lvl2pPr marL="502872" indent="0">
              <a:buNone/>
              <a:defRPr sz="1300"/>
            </a:lvl2pPr>
            <a:lvl3pPr marL="1005745" indent="0">
              <a:buNone/>
              <a:defRPr sz="1100"/>
            </a:lvl3pPr>
            <a:lvl4pPr marL="1508616" indent="0">
              <a:buNone/>
              <a:defRPr sz="1000"/>
            </a:lvl4pPr>
            <a:lvl5pPr marL="2011489" indent="0">
              <a:buNone/>
              <a:defRPr sz="1000"/>
            </a:lvl5pPr>
            <a:lvl6pPr marL="2514362" indent="0">
              <a:buNone/>
              <a:defRPr sz="1000"/>
            </a:lvl6pPr>
            <a:lvl7pPr marL="3017235" indent="0">
              <a:buNone/>
              <a:defRPr sz="1000"/>
            </a:lvl7pPr>
            <a:lvl8pPr marL="3520108" indent="0">
              <a:buNone/>
              <a:defRPr sz="1000"/>
            </a:lvl8pPr>
            <a:lvl9pPr marL="40229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46403-3AEE-42D9-8D8E-4B4850DB55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5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028" y="5292884"/>
            <a:ext cx="602742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69028" y="675613"/>
            <a:ext cx="602742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2872" indent="0">
              <a:buNone/>
              <a:defRPr sz="3100"/>
            </a:lvl2pPr>
            <a:lvl3pPr marL="1005745" indent="0">
              <a:buNone/>
              <a:defRPr sz="2600"/>
            </a:lvl3pPr>
            <a:lvl4pPr marL="1508616" indent="0">
              <a:buNone/>
              <a:defRPr sz="2200"/>
            </a:lvl4pPr>
            <a:lvl5pPr marL="2011489" indent="0">
              <a:buNone/>
              <a:defRPr sz="2200"/>
            </a:lvl5pPr>
            <a:lvl6pPr marL="2514362" indent="0">
              <a:buNone/>
              <a:defRPr sz="2200"/>
            </a:lvl6pPr>
            <a:lvl7pPr marL="3017235" indent="0">
              <a:buNone/>
              <a:defRPr sz="2200"/>
            </a:lvl7pPr>
            <a:lvl8pPr marL="3520108" indent="0">
              <a:buNone/>
              <a:defRPr sz="2200"/>
            </a:lvl8pPr>
            <a:lvl9pPr marL="4022980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69028" y="5917739"/>
            <a:ext cx="6027420" cy="887398"/>
          </a:xfrm>
        </p:spPr>
        <p:txBody>
          <a:bodyPr/>
          <a:lstStyle>
            <a:lvl1pPr marL="0" indent="0">
              <a:buNone/>
              <a:defRPr sz="1500"/>
            </a:lvl1pPr>
            <a:lvl2pPr marL="502872" indent="0">
              <a:buNone/>
              <a:defRPr sz="1300"/>
            </a:lvl2pPr>
            <a:lvl3pPr marL="1005745" indent="0">
              <a:buNone/>
              <a:defRPr sz="1100"/>
            </a:lvl3pPr>
            <a:lvl4pPr marL="1508616" indent="0">
              <a:buNone/>
              <a:defRPr sz="1000"/>
            </a:lvl4pPr>
            <a:lvl5pPr marL="2011489" indent="0">
              <a:buNone/>
              <a:defRPr sz="1000"/>
            </a:lvl5pPr>
            <a:lvl6pPr marL="2514362" indent="0">
              <a:buNone/>
              <a:defRPr sz="1000"/>
            </a:lvl6pPr>
            <a:lvl7pPr marL="3017235" indent="0">
              <a:buNone/>
              <a:defRPr sz="1000"/>
            </a:lvl7pPr>
            <a:lvl8pPr marL="3520108" indent="0">
              <a:buNone/>
              <a:defRPr sz="1000"/>
            </a:lvl8pPr>
            <a:lvl9pPr marL="40229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2006-EE24-41B4-8627-918EA78CA6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9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2285" y="302802"/>
            <a:ext cx="9041130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74" tIns="50288" rIns="100574" bIns="502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2285" y="1764295"/>
            <a:ext cx="904113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74" tIns="50288" rIns="100574" bIns="50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287" y="7008173"/>
            <a:ext cx="2343997" cy="402567"/>
          </a:xfrm>
          <a:prstGeom prst="rect">
            <a:avLst/>
          </a:prstGeom>
        </p:spPr>
        <p:txBody>
          <a:bodyPr vert="horz" lIns="100574" tIns="50288" rIns="100574" bIns="5028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0602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2281" y="7008173"/>
            <a:ext cx="3181138" cy="402567"/>
          </a:xfrm>
          <a:prstGeom prst="rect">
            <a:avLst/>
          </a:prstGeom>
        </p:spPr>
        <p:txBody>
          <a:bodyPr vert="horz" lIns="100574" tIns="50288" rIns="100574" bIns="5028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0602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99418" y="7008173"/>
            <a:ext cx="2343997" cy="402567"/>
          </a:xfrm>
          <a:prstGeom prst="rect">
            <a:avLst/>
          </a:prstGeom>
        </p:spPr>
        <p:txBody>
          <a:bodyPr vert="horz" lIns="100574" tIns="50288" rIns="100574" bIns="5028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06023">
              <a:defRPr/>
            </a:pPr>
            <a:fld id="{7003E3C4-1E77-4032-86DE-8FDAB0ED31F7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100602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0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2872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10057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508616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2011489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7155" indent="-37715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168" indent="-31429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181" indent="-25143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054" indent="-25143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925" indent="-25143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797" indent="-251438" algn="l" defTabSz="100574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670" indent="-251438" algn="l" defTabSz="100574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543" indent="-251438" algn="l" defTabSz="100574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415" indent="-251438" algn="l" defTabSz="100574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5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72" algn="l" defTabSz="1005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745" algn="l" defTabSz="1005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616" algn="l" defTabSz="1005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489" algn="l" defTabSz="1005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2" algn="l" defTabSz="1005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235" algn="l" defTabSz="1005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108" algn="l" defTabSz="1005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980" algn="l" defTabSz="10057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21966" y="2138857"/>
            <a:ext cx="6723295" cy="98016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00560" tIns="50281" rIns="100560" bIns="50281" anchor="ctr"/>
          <a:lstStyle/>
          <a:p>
            <a:pPr algn="ctr" defTabSz="914274"/>
            <a:endParaRPr lang="en-US" sz="900" dirty="0">
              <a:solidFill>
                <a:srgbClr val="45545F"/>
              </a:solidFill>
            </a:endParaRPr>
          </a:p>
        </p:txBody>
      </p:sp>
      <p:sp>
        <p:nvSpPr>
          <p:cNvPr id="1536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21966" y="4977046"/>
            <a:ext cx="6723295" cy="73861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16" tIns="45707" rIns="91416" bIns="45707" anchor="ctr"/>
          <a:lstStyle/>
          <a:p>
            <a:pPr algn="ctr" defTabSz="914274"/>
            <a:endParaRPr lang="en-US" sz="900" dirty="0">
              <a:solidFill>
                <a:srgbClr val="45545F"/>
              </a:solidFill>
            </a:endParaRPr>
          </a:p>
        </p:txBody>
      </p:sp>
      <p:pic>
        <p:nvPicPr>
          <p:cNvPr id="12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1153" y="292300"/>
            <a:ext cx="2511425" cy="51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7423969"/>
            <a:ext cx="10045700" cy="16944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16" tIns="45707" rIns="91416" bIns="45707" anchor="ctr"/>
          <a:lstStyle/>
          <a:p>
            <a:pPr algn="ctr" defTabSz="914274"/>
            <a:endParaRPr lang="en-US" sz="900" dirty="0">
              <a:solidFill>
                <a:srgbClr val="45545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1966" y="2911047"/>
            <a:ext cx="7001284" cy="4359067"/>
          </a:xfrm>
          <a:prstGeom prst="rect">
            <a:avLst/>
          </a:prstGeom>
          <a:noFill/>
        </p:spPr>
        <p:txBody>
          <a:bodyPr wrap="square" lIns="110667" tIns="55335" rIns="110667" bIns="55335" rtlCol="0">
            <a:spAutoFit/>
          </a:bodyPr>
          <a:lstStyle/>
          <a:p>
            <a:pPr algn="ctr"/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А.Г. Носов</a:t>
            </a:r>
          </a:p>
          <a:p>
            <a:pPr algn="ctr"/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Заместитель председателя 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правления</a:t>
            </a:r>
          </a:p>
          <a:p>
            <a:pPr algn="ctr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Май 2016 г.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74" y="212777"/>
            <a:ext cx="1991812" cy="41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s://i.gyazo.com/17378b9e57e993d3bd5b5a87ea1b27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47" y="3859740"/>
            <a:ext cx="4193028" cy="3603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i.gyazo.com/15562819a65b5bfa389eb2e447c224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9" y="3859740"/>
            <a:ext cx="5111787" cy="2916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53823" y="612279"/>
            <a:ext cx="9357337" cy="382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59"/>
              </a:spcAft>
            </a:pPr>
            <a:r>
              <a:rPr lang="ru-RU" sz="1538" b="1" dirty="0"/>
              <a:t>Европейские государства уже проводят единую политику в области организации сети высокоскоростных автотранспортных коридоров с обеспечением движения беспилотного автотранспорта различных уровней автономности – от частичной в рамках автопоездов до полного автономного движения с бесшовной интеграцией в транспортно-логистический комплекс ЕС. </a:t>
            </a:r>
          </a:p>
          <a:p>
            <a:pPr algn="just">
              <a:spcAft>
                <a:spcPts val="659"/>
              </a:spcAft>
            </a:pPr>
            <a:r>
              <a:rPr lang="ru-RU" sz="1538" dirty="0"/>
              <a:t>Помимо организации масштабных полевых испытаний беспилотных грузовых автомобилей с участием «большой семерки» крупнейших европейских автопроизводителей (апрель 2016г.), проводится активная работа по изменению национальной нормативно-правовой базы в каждой из стран-участниц, регламентирующей все аспекты использования подобного вида транспортных средств, ожидается (буквально в мае 2016г.) внесение пакета предложений по изменению правил Венской конвенции.</a:t>
            </a:r>
            <a:endParaRPr lang="ru-RU" sz="1538" b="1" dirty="0"/>
          </a:p>
          <a:p>
            <a:pPr algn="just"/>
            <a:r>
              <a:rPr lang="ru-RU" sz="1538" b="1" dirty="0"/>
              <a:t>На примере реализации проекта кооперативного транспортного коридора: Нидерланды – Германия – Австрия отрабатываются основные технические решения для инфраструктурной части обеспечения движения беспилотного автотранспорта, с последующим закреплением в международных стандартах.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5F13A9-AA69-4AEE-8EC3-10DF6A26DC2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3959" y="-7166"/>
            <a:ext cx="8346359" cy="71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А что в Европе?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414564"/>
            <a:ext cx="10045700" cy="168843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00428" tIns="50215" rIns="100428" bIns="50215" anchor="ctr"/>
          <a:lstStyle/>
          <a:p>
            <a:pPr algn="ctr" defTabSz="1002618"/>
            <a:endParaRPr lang="en-US" sz="879" dirty="0">
              <a:solidFill>
                <a:srgbClr val="45545F"/>
              </a:solidFill>
              <a:latin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85BFA-282B-4743-AFD1-560C1C4BA4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5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153" y="108223"/>
            <a:ext cx="2511425" cy="51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7909" y="113015"/>
            <a:ext cx="7905940" cy="71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Перспективные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</a:rPr>
              <a:t>трансевразийские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маршруты сети</a:t>
            </a:r>
          </a:p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роботизированных транспортных коридоров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5228" r="13915" b="9173"/>
          <a:stretch/>
        </p:blipFill>
        <p:spPr>
          <a:xfrm>
            <a:off x="154839" y="1224900"/>
            <a:ext cx="9739589" cy="543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41098"/>
            <a:ext cx="10045700" cy="1076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647" rIns="91296" bIns="45647" spcCol="0" rtlCol="0" anchor="ctr"/>
          <a:lstStyle/>
          <a:p>
            <a:pPr algn="ctr"/>
            <a:endParaRPr lang="ru-RU" dirty="0"/>
          </a:p>
        </p:txBody>
      </p:sp>
      <p:sp>
        <p:nvSpPr>
          <p:cNvPr id="1640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414564"/>
            <a:ext cx="10045700" cy="168843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00428" tIns="50215" rIns="100428" bIns="50215" anchor="ctr"/>
          <a:lstStyle/>
          <a:p>
            <a:pPr algn="ctr" defTabSz="1002618"/>
            <a:endParaRPr lang="en-US" sz="879" dirty="0">
              <a:solidFill>
                <a:srgbClr val="45545F"/>
              </a:solidFill>
              <a:latin typeface="Calibri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81329" y="982342"/>
            <a:ext cx="942204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Прямоугольник 28"/>
          <p:cNvSpPr>
            <a:spLocks noChangeArrowheads="1"/>
          </p:cNvSpPr>
          <p:nvPr/>
        </p:nvSpPr>
        <p:spPr bwMode="auto">
          <a:xfrm>
            <a:off x="281329" y="375130"/>
            <a:ext cx="6901762" cy="378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Стратегическая миссия ГК Автодор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85BFA-282B-4743-AFD1-560C1C4BA4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5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153" y="304750"/>
            <a:ext cx="2511425" cy="51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4338" y="1341097"/>
            <a:ext cx="8712968" cy="923182"/>
          </a:xfrm>
          <a:prstGeom prst="rect">
            <a:avLst/>
          </a:prstGeom>
          <a:noFill/>
        </p:spPr>
        <p:txBody>
          <a:bodyPr wrap="square" lIns="91296" tIns="45647" rIns="91296" bIns="45647" rtlCol="0">
            <a:spAutoFit/>
          </a:bodyPr>
          <a:lstStyle/>
          <a:p>
            <a:r>
              <a:rPr lang="ru-RU" dirty="0"/>
              <a:t>Удовлетворение потребностей общества в предоставлении высококачественной инфраструктурной услуги скоростного автодорожного сообщения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329" y="4011776"/>
            <a:ext cx="3589394" cy="1406969"/>
          </a:xfrm>
          <a:prstGeom prst="rect">
            <a:avLst/>
          </a:prstGeom>
          <a:noFill/>
        </p:spPr>
        <p:txBody>
          <a:bodyPr wrap="square" lIns="91296" tIns="45647" rIns="91296" bIns="45647" rtlCol="0">
            <a:spAutoFit/>
          </a:bodyPr>
          <a:lstStyle/>
          <a:p>
            <a:r>
              <a:rPr lang="ru-RU" dirty="0" smtClean="0"/>
              <a:t>Сценарий догоняющего развития                                </a:t>
            </a:r>
            <a:r>
              <a:rPr lang="ru-RU" sz="1648" dirty="0"/>
              <a:t>(ориентация на существующие мировые параметры качества и виды инфраструктурных услуг)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9035" y="4016440"/>
            <a:ext cx="3183543" cy="1406969"/>
          </a:xfrm>
          <a:prstGeom prst="rect">
            <a:avLst/>
          </a:prstGeom>
          <a:noFill/>
        </p:spPr>
        <p:txBody>
          <a:bodyPr wrap="square" lIns="91296" tIns="45647" rIns="91296" bIns="45647" rtlCol="0">
            <a:spAutoFit/>
          </a:bodyPr>
          <a:lstStyle/>
          <a:p>
            <a:r>
              <a:rPr lang="ru-RU" dirty="0" smtClean="0"/>
              <a:t>Сценарий опережающего развития                           </a:t>
            </a:r>
            <a:r>
              <a:rPr lang="ru-RU" sz="1648" dirty="0"/>
              <a:t>(ориентация на перспективные технологии и новые виды услуг будущего)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52189" y="6004911"/>
            <a:ext cx="2880320" cy="646183"/>
          </a:xfrm>
          <a:prstGeom prst="rect">
            <a:avLst/>
          </a:prstGeom>
          <a:noFill/>
        </p:spPr>
        <p:txBody>
          <a:bodyPr wrap="square" lIns="91296" tIns="45647" rIns="91296" bIns="45647" rtlCol="0">
            <a:spAutoFit/>
          </a:bodyPr>
          <a:lstStyle/>
          <a:p>
            <a:pPr algn="ctr"/>
            <a:r>
              <a:rPr lang="ru-RU" dirty="0" smtClean="0"/>
              <a:t>Сбалансированный сценарий</a:t>
            </a:r>
            <a:endParaRPr lang="ru-RU" dirty="0"/>
          </a:p>
        </p:txBody>
      </p:sp>
      <p:pic>
        <p:nvPicPr>
          <p:cNvPr id="13" name="Picture 2" descr="C:\Users\Nosov_AG\AppData\Local\Microsoft\Windows\Temporary Internet Files\Content.IE5\H6B3EMYA\pensii-voennoslugashih-zakon-o-pensiyah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22" y="2680601"/>
            <a:ext cx="2364689" cy="17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342330" y="146882"/>
            <a:ext cx="6974676" cy="39696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Что делать?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74" y="212777"/>
            <a:ext cx="1991812" cy="41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98314" y="752577"/>
            <a:ext cx="9505056" cy="701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59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При планировании и проектировании сети скоростных автомобильных дорог уже сегодня необходимо закладывать </a:t>
            </a:r>
            <a:r>
              <a:rPr lang="ru-RU" sz="1600" dirty="0"/>
              <a:t>технические решения на базе </a:t>
            </a:r>
            <a:r>
              <a:rPr lang="en-US" sz="1600" dirty="0" smtClean="0"/>
              <a:t>v2i</a:t>
            </a:r>
            <a:r>
              <a:rPr lang="ru-RU" sz="1600" dirty="0" smtClean="0"/>
              <a:t> и иных технологий, обеспечивающие перспективные потребности в организации движения роботизированного автотранспорта, прежде всего - в сегменте грузовых перевозок, а также учитывающие общемировой тренд к поэтапной автономизации управления всеми автотранспортными средствами и растущий спрос на соответствующие инфраструктурные инфокоммуникационные</a:t>
            </a:r>
            <a:r>
              <a:rPr lang="en-US" sz="1600" dirty="0" smtClean="0"/>
              <a:t> </a:t>
            </a:r>
            <a:r>
              <a:rPr lang="ru-RU" sz="1600" dirty="0" smtClean="0"/>
              <a:t>услуги</a:t>
            </a:r>
          </a:p>
          <a:p>
            <a:pPr marL="342900" indent="-342900" algn="just">
              <a:spcAft>
                <a:spcPts val="659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Как и другие технологии </a:t>
            </a:r>
            <a:r>
              <a:rPr lang="en-US" sz="1600" dirty="0" smtClean="0"/>
              <a:t>VI </a:t>
            </a:r>
            <a:r>
              <a:rPr lang="ru-RU" sz="1600" dirty="0" smtClean="0"/>
              <a:t>технологического уклада, технология роботизированных транспортных коридоров создается на стыке различных отраслей экономики и научного знания (строительство, телекоммуникации, ИТ-сектор, автопром, приборостроение и т.д.), что требует кооперации и объединения усилий различных центров компетенций, в том числе:</a:t>
            </a:r>
          </a:p>
          <a:p>
            <a:pPr marL="342900" indent="-342900" algn="just">
              <a:spcAft>
                <a:spcPts val="659"/>
              </a:spcAft>
              <a:buFont typeface="Wingdings" panose="05000000000000000000" pitchFamily="2" charset="2"/>
              <a:buChar char="ü"/>
            </a:pPr>
            <a:endParaRPr lang="ru-RU" sz="1600" dirty="0"/>
          </a:p>
          <a:p>
            <a:pPr algn="just">
              <a:spcAft>
                <a:spcPts val="659"/>
              </a:spcAft>
            </a:pPr>
            <a:r>
              <a:rPr lang="ru-RU" sz="1600" dirty="0" smtClean="0"/>
              <a:t>с инфраструктурными          с малым инновационным     с автопроизводителями       зарубежными            компаниями                                          бизнесом                                                                 партнерами</a:t>
            </a:r>
          </a:p>
          <a:p>
            <a:pPr marL="342900" indent="-342900" algn="just">
              <a:spcAft>
                <a:spcPts val="659"/>
              </a:spcAft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342900" indent="-342900" algn="just">
              <a:spcAft>
                <a:spcPts val="659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Необходимы предпринять серьезные усилия в области стандартизации и законодательного регулирования использования беспилотного (автономного</a:t>
            </a:r>
            <a:r>
              <a:rPr lang="ru-RU" sz="1600" smtClean="0"/>
              <a:t>)  автотранспорта</a:t>
            </a:r>
            <a:r>
              <a:rPr lang="ru-RU" sz="1600" dirty="0" smtClean="0"/>
              <a:t>, синхронизированного с разрабатываемыми стандартами ЕС</a:t>
            </a:r>
          </a:p>
          <a:p>
            <a:pPr marL="342900" indent="-342900" algn="just">
              <a:spcAft>
                <a:spcPts val="659"/>
              </a:spcAft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342900" indent="-342900" algn="just">
              <a:spcAft>
                <a:spcPts val="659"/>
              </a:spcAft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342900" indent="-342900" algn="just">
              <a:spcAft>
                <a:spcPts val="659"/>
              </a:spcAft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342900" indent="-342900" algn="just">
              <a:spcAft>
                <a:spcPts val="659"/>
              </a:spcAft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342900" indent="-342900" algn="just">
              <a:spcAft>
                <a:spcPts val="659"/>
              </a:spcAft>
              <a:buFont typeface="Wingdings" panose="05000000000000000000" pitchFamily="2" charset="2"/>
              <a:buChar char="ü"/>
            </a:pPr>
            <a:endParaRPr lang="ru-RU" sz="1600" dirty="0" smtClean="0"/>
          </a:p>
          <a:p>
            <a:pPr marL="342900" indent="-342900" algn="just">
              <a:spcAft>
                <a:spcPts val="659"/>
              </a:spcAft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5F13A9-AA69-4AEE-8EC3-10DF6A26DC27}" type="slidenum">
              <a:rPr lang="ru-RU" smtClean="0"/>
              <a:pPr/>
              <a:t>13</a:t>
            </a:fld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142530" y="3636615"/>
            <a:ext cx="2664297" cy="36004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22850" y="3636615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38874" y="3636615"/>
            <a:ext cx="1440160" cy="36004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613913" y="3633097"/>
            <a:ext cx="3220792" cy="36707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8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414564"/>
            <a:ext cx="10045700" cy="168843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00428" tIns="50215" rIns="100428" bIns="50215" anchor="ctr"/>
          <a:lstStyle/>
          <a:p>
            <a:pPr algn="ctr" defTabSz="1002618"/>
            <a:endParaRPr lang="en-US" sz="879" dirty="0">
              <a:solidFill>
                <a:srgbClr val="45545F"/>
              </a:solidFill>
              <a:latin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85BFA-282B-4743-AFD1-560C1C4BA4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5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153" y="108223"/>
            <a:ext cx="2511425" cy="51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5" y="1116576"/>
            <a:ext cx="8697010" cy="611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42330" y="228782"/>
            <a:ext cx="6202082" cy="59058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5pPr>
            <a:lvl6pPr marL="502872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100574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508616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2011489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На пороге больших изменений….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414564"/>
            <a:ext cx="10045700" cy="168843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00428" tIns="50215" rIns="100428" bIns="50215" anchor="ctr"/>
          <a:lstStyle/>
          <a:p>
            <a:pPr algn="ctr" defTabSz="1002618"/>
            <a:endParaRPr lang="en-US" sz="879" dirty="0">
              <a:solidFill>
                <a:srgbClr val="45545F"/>
              </a:solidFill>
              <a:latin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85BFA-282B-4743-AFD1-560C1C4BA4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5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153" y="108223"/>
            <a:ext cx="2511425" cy="51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2330" y="226254"/>
            <a:ext cx="6446131" cy="590588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5pPr>
            <a:lvl6pPr marL="502872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100574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508616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2011489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Грядущая эра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VI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технологического уклада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7096"/>
          <a:stretch/>
        </p:blipFill>
        <p:spPr>
          <a:xfrm>
            <a:off x="126307" y="1007480"/>
            <a:ext cx="9736272" cy="56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414564"/>
            <a:ext cx="10045700" cy="168843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00428" tIns="50215" rIns="100428" bIns="50215" anchor="ctr"/>
          <a:lstStyle/>
          <a:p>
            <a:pPr algn="ctr" defTabSz="1002618"/>
            <a:endParaRPr lang="en-US" sz="879" dirty="0">
              <a:solidFill>
                <a:srgbClr val="45545F"/>
              </a:solidFill>
              <a:latin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85BFA-282B-4743-AFD1-560C1C4BA4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6" y="396256"/>
            <a:ext cx="9728742" cy="68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1153" y="108223"/>
            <a:ext cx="2511425" cy="51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6" y="548656"/>
            <a:ext cx="9728742" cy="68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95226" y="426040"/>
            <a:ext cx="5469606" cy="59058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5pPr>
            <a:lvl6pPr marL="502872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100574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508616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2011489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       Грядущая эра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VI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технологического уклада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4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414564"/>
            <a:ext cx="10045700" cy="168843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00428" tIns="50215" rIns="100428" bIns="50215" anchor="ctr"/>
          <a:lstStyle/>
          <a:p>
            <a:pPr algn="ctr" defTabSz="1002618"/>
            <a:endParaRPr lang="en-US" sz="879" dirty="0">
              <a:solidFill>
                <a:srgbClr val="45545F"/>
              </a:solidFill>
              <a:latin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85BFA-282B-4743-AFD1-560C1C4BA4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5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153" y="108223"/>
            <a:ext cx="2511425" cy="51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45327" y="810863"/>
            <a:ext cx="5209571" cy="2765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Разработка роботизированных беспилотных транспортных средств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БТС) является одним из ключевых технологических трендов в мировом автомобилестроении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прогнозам аналитического агентства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IHS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эпоха массового производства БТС начнется в 2025 году, достигнув примерно 9%-10% мирового объема продаж к 2035 году. Полное замещение обычных автомобилей роботизированными транспортными средствами прогнозируется в 2040-2050 гг.  В настоящее время разработка опытных прототипов БТС ведется рядом ведущих автоконцернов мира, включая Мерседес, Вольво, Ауди, Ниссан,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БМВ, Форд и т.д. В России проект по созданию беспилотных грузовиков реализуется заводом КАМАЗ совместно с ООО «Когнитивные технологии», при этом продвигаемые ими технологические решения во многом опережают уровень современных зарубежных разработок.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9460" y="186279"/>
            <a:ext cx="11158901" cy="71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Перспективные тренды  в автомобилестроении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36663106"/>
              </p:ext>
            </p:extLst>
          </p:nvPr>
        </p:nvGraphicFramePr>
        <p:xfrm>
          <a:off x="5368637" y="673784"/>
          <a:ext cx="4493941" cy="3100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34618" y="3789450"/>
            <a:ext cx="7488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/>
              </a:rPr>
              <a:t>Распространение технологий автономизации управления транспортными средствами </a:t>
            </a:r>
            <a:r>
              <a:rPr lang="ru-RU" sz="1200" i="1" dirty="0" smtClean="0">
                <a:solidFill>
                  <a:prstClr val="black"/>
                </a:solidFill>
                <a:latin typeface="Calibri" panose="020F0502020204030204"/>
              </a:rPr>
              <a:t>(прогноз 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/>
              </a:rPr>
              <a:t>IHS)</a:t>
            </a:r>
            <a:r>
              <a:rPr lang="ru-RU" sz="1200" i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ru-RU" sz="12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26" descr="http://www.1gai.ru/uploads/posts/2015-03/1426516927_avtonomnye-avtomobili-prognoz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6" t="3600" r="3403" b="21059"/>
          <a:stretch/>
        </p:blipFill>
        <p:spPr bwMode="auto">
          <a:xfrm>
            <a:off x="169460" y="4082075"/>
            <a:ext cx="3322812" cy="330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34618" y="3789450"/>
            <a:ext cx="7488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Calibri" panose="020F0502020204030204"/>
              </a:rPr>
              <a:t>Распространение технологий автономизации управления транспортными средствами </a:t>
            </a:r>
            <a:r>
              <a:rPr lang="ru-RU" sz="1200" i="1" dirty="0" smtClean="0">
                <a:solidFill>
                  <a:prstClr val="black"/>
                </a:solidFill>
                <a:latin typeface="Calibri" panose="020F0502020204030204"/>
              </a:rPr>
              <a:t>(прогноз </a:t>
            </a:r>
            <a:r>
              <a:rPr lang="en-US" sz="1200" i="1" dirty="0" smtClean="0">
                <a:solidFill>
                  <a:prstClr val="black"/>
                </a:solidFill>
                <a:latin typeface="Calibri" panose="020F0502020204030204"/>
              </a:rPr>
              <a:t>IHS)</a:t>
            </a:r>
            <a:r>
              <a:rPr lang="ru-RU" sz="1200" i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ru-RU" sz="12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03" y="4082076"/>
            <a:ext cx="5974675" cy="319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0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22" y="246425"/>
            <a:ext cx="7200801" cy="590402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>
                    <a:lumMod val="50000"/>
                  </a:schemeClr>
                </a:solidFill>
              </a:rPr>
              <a:t>Перспективные экономические и транспортные эффекты использования беспилотных автотранспортных средств (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БПТС</a:t>
            </a:r>
            <a:r>
              <a:rPr lang="ru-RU" sz="18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31310" y="1116336"/>
            <a:ext cx="9131372" cy="4935465"/>
            <a:chOff x="467069" y="1226633"/>
            <a:chExt cx="11082322" cy="4120853"/>
          </a:xfrm>
        </p:grpSpPr>
        <p:sp>
          <p:nvSpPr>
            <p:cNvPr id="9" name="TextBox 8"/>
            <p:cNvSpPr txBox="1"/>
            <p:nvPr/>
          </p:nvSpPr>
          <p:spPr>
            <a:xfrm>
              <a:off x="467069" y="1236734"/>
              <a:ext cx="1572895" cy="4208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318" dirty="0">
                  <a:solidFill>
                    <a:schemeClr val="bg1"/>
                  </a:solidFill>
                </a:rPr>
                <a:t>для общества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41035" y="1226633"/>
              <a:ext cx="9333567" cy="4157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318" dirty="0"/>
                <a:t>обеспечение резкого снижения аварийности до 80-90% за счет исключения действия человеческого фактора (причина </a:t>
              </a:r>
              <a:r>
                <a:rPr lang="ru-RU" sz="1318" dirty="0" smtClean="0"/>
                <a:t>80-90% </a:t>
              </a:r>
              <a:r>
                <a:rPr lang="ru-RU" sz="1318" dirty="0"/>
                <a:t>ДТП)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9584" y="1766026"/>
              <a:ext cx="1572895" cy="39075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318" dirty="0">
                  <a:solidFill>
                    <a:schemeClr val="bg1"/>
                  </a:solidFill>
                </a:rPr>
                <a:t>для перевозчиков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01730" y="1756132"/>
              <a:ext cx="1747661" cy="15329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318" dirty="0">
                  <a:solidFill>
                    <a:schemeClr val="bg1"/>
                  </a:solidFill>
                </a:rPr>
                <a:t>суммарный объем экономии может достигать </a:t>
              </a:r>
              <a:r>
                <a:rPr lang="ru-RU" sz="1318" dirty="0" smtClean="0">
                  <a:solidFill>
                    <a:schemeClr val="bg1"/>
                  </a:solidFill>
                </a:rPr>
                <a:t>      40-50</a:t>
              </a:r>
              <a:r>
                <a:rPr lang="ru-RU" sz="1318" dirty="0">
                  <a:solidFill>
                    <a:schemeClr val="bg1"/>
                  </a:solidFill>
                </a:rPr>
                <a:t>%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7071" y="3486681"/>
              <a:ext cx="1551300" cy="9017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318" dirty="0">
                  <a:solidFill>
                    <a:schemeClr val="bg1"/>
                  </a:solidFill>
                </a:rPr>
                <a:t>для общества (дорожного хозяйства)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41031" y="3493888"/>
              <a:ext cx="9333571" cy="7544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318" dirty="0"/>
                <a:t>увеличение максимальной пропускной способности автомобильных дорог за счет упорядочивания движения, минимизации требуемых дистанций между транспортными средствами и т.д., что в перспективе сможет обеспечить значительную экономию расходов на расширение </a:t>
              </a:r>
              <a:r>
                <a:rPr lang="ru-RU" sz="1318" dirty="0" smtClean="0"/>
                <a:t>(реконструкцию) дорожной </a:t>
              </a:r>
              <a:r>
                <a:rPr lang="ru-RU" sz="1318" dirty="0"/>
                <a:t>сети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41032" y="4423706"/>
              <a:ext cx="7527071" cy="9237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318" dirty="0"/>
                <a:t>в перспективе -при полном переходе на использование </a:t>
              </a:r>
              <a:r>
                <a:rPr lang="ru-RU" sz="1318" dirty="0" smtClean="0"/>
                <a:t>БПТС </a:t>
              </a:r>
              <a:r>
                <a:rPr lang="ru-RU" sz="1318" dirty="0"/>
                <a:t>отпадет необходимость: в обочинах, разделительных полосах движения, барьерных ограждениях, освещении, дорогостоящих элементах светоотражения, безопасности движения и информирования водителей и т.д. // ширина полос движения может быть сокращена с нынешних 3,75 м – до 2,8-3 м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2911" y="4468016"/>
              <a:ext cx="1551300" cy="87168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318" dirty="0">
                  <a:solidFill>
                    <a:schemeClr val="bg1"/>
                  </a:solidFill>
                </a:rPr>
                <a:t>для общества (дорожного хозяйства)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78339" y="4412380"/>
              <a:ext cx="1696264" cy="9318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318" dirty="0">
                  <a:solidFill>
                    <a:schemeClr val="bg1"/>
                  </a:solidFill>
                </a:rPr>
                <a:t>потенциальное сокращение расходов на строительство на 30-40%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26757" y="1750511"/>
            <a:ext cx="6185822" cy="4979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18" dirty="0"/>
              <a:t>обеспечение значительной экономии топлива и расходов на эксплуатацию (до 30%) за счет оптимизации скоростного режима движения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9176" y="2335730"/>
            <a:ext cx="1260000" cy="68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318" dirty="0">
                <a:solidFill>
                  <a:schemeClr val="bg1"/>
                </a:solidFill>
              </a:rPr>
              <a:t>для перевозчиков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6324" y="2342185"/>
            <a:ext cx="6146255" cy="700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18" dirty="0"/>
              <a:t>обеспечение значительного сокращения себестоимости перевозок за счет исключения затрат на фонд оплаты труда, командировочных и накладных расходов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6997" y="3137109"/>
            <a:ext cx="1278207" cy="4979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318" dirty="0">
                <a:solidFill>
                  <a:schemeClr val="bg1"/>
                </a:solidFill>
              </a:rPr>
              <a:t>для перевозчиков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56752" y="3118547"/>
            <a:ext cx="6155827" cy="4979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ru-RU" sz="1318" dirty="0"/>
              <a:t>возможность безостановочного движения </a:t>
            </a:r>
            <a:r>
              <a:rPr lang="ru-RU" sz="1318" dirty="0" smtClean="0"/>
              <a:t>БПТС </a:t>
            </a:r>
            <a:r>
              <a:rPr lang="ru-RU" sz="1318" dirty="0"/>
              <a:t>до 24 часов в </a:t>
            </a:r>
            <a:r>
              <a:rPr lang="ru-RU" sz="1318" dirty="0" smtClean="0"/>
              <a:t>сутки</a:t>
            </a:r>
          </a:p>
          <a:p>
            <a:endParaRPr lang="ru-RU" sz="1318" dirty="0"/>
          </a:p>
        </p:txBody>
      </p:sp>
      <p:sp>
        <p:nvSpPr>
          <p:cNvPr id="2048" name="Номер слайда 20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68D0-85B1-4434-A6A5-9F05813C0D0C}" type="slidenum">
              <a:rPr lang="ru-RU" smtClean="0"/>
              <a:t>6</a:t>
            </a:fld>
            <a:endParaRPr lang="ru-RU" dirty="0"/>
          </a:p>
        </p:txBody>
      </p:sp>
      <p:pic>
        <p:nvPicPr>
          <p:cNvPr id="20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1153" y="108223"/>
            <a:ext cx="2511425" cy="51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2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Номер слайда 20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68D0-85B1-4434-A6A5-9F05813C0D0C}" type="slidenum">
              <a:rPr lang="ru-RU" smtClean="0"/>
              <a:t>7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6391" y="5136210"/>
            <a:ext cx="9471857" cy="2027688"/>
          </a:xfrm>
          <a:prstGeom prst="rect">
            <a:avLst/>
          </a:prstGeom>
          <a:solidFill>
            <a:schemeClr val="accent6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2935" y="878943"/>
            <a:ext cx="9466458" cy="1296902"/>
          </a:xfrm>
          <a:prstGeom prst="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80091" y="86952"/>
            <a:ext cx="8405888" cy="71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Новые технологические горизонты для автомобильной промышленности и дорожной отрасли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2646962" y="3530781"/>
            <a:ext cx="7033658" cy="1579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 smtClean="0"/>
              <a:t>Массовое распространение на дорогах роботизированных автотранспортных средств потребует принятия дополнительных мер по обеспечению безопасности дорожного движения и формирования «умной дорожной инфраструктуры», способной поддерживать активную интерак-тивную связь беспилотного автомобиля с дорогой (</a:t>
            </a:r>
            <a:r>
              <a:rPr lang="en-US" sz="1500" dirty="0" smtClean="0"/>
              <a:t>v2i </a:t>
            </a:r>
            <a:r>
              <a:rPr lang="ru-RU" sz="1500" dirty="0" smtClean="0"/>
              <a:t>инфраструктура). Создание </a:t>
            </a:r>
            <a:r>
              <a:rPr lang="en-US" sz="1500" dirty="0" smtClean="0"/>
              <a:t>v2i </a:t>
            </a:r>
            <a:r>
              <a:rPr lang="ru-RU" sz="1500" dirty="0" smtClean="0"/>
              <a:t>инфраструктуры на всей дорожной сети потребует значительных капитальных вложений и может растянуться на длительный временной период даже в развитых странах (20-30 лет).</a:t>
            </a:r>
            <a:endParaRPr lang="ru-RU" sz="1500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808895" y="5250356"/>
            <a:ext cx="9139355" cy="2129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 smtClean="0"/>
              <a:t>Решение проблемы - создание </a:t>
            </a:r>
            <a:r>
              <a:rPr lang="ru-RU" sz="1600" b="1" dirty="0" smtClean="0"/>
              <a:t>роботизированных транспортных коридоров (РТК)</a:t>
            </a:r>
            <a:r>
              <a:rPr lang="ru-RU" sz="1500" dirty="0" smtClean="0"/>
              <a:t>, предусматривающих адаптацию существующей и строящейся сети скоростных автомобильных дорог для организации движения грузовых БПТС. Уже сейчас такие дороги во многом приспособлены для движения </a:t>
            </a:r>
            <a:r>
              <a:rPr lang="ru-RU" sz="1500" dirty="0" err="1" smtClean="0"/>
              <a:t>беспилотников</a:t>
            </a:r>
            <a:r>
              <a:rPr lang="ru-RU" sz="1500" dirty="0" smtClean="0"/>
              <a:t> по параметрам безопасности (отсутствие светофоров и пересечений в одном уровне, разделенные транспортные потоки),  оснащены элементами интеллектуальных транспортных систем и нуждаются в минимальном технологическом дооснащении для решения данной задачи. Помимо этого технология РТК открывает принципиально новые экономические горизонты не только для российского автопрома, но и для всей экономики Российской Федерации, исходя из возможностей организации масштабных грузоперевозок с использованием беспилотного транспорта   </a:t>
            </a:r>
          </a:p>
          <a:p>
            <a:pPr marL="0" indent="0">
              <a:buNone/>
            </a:pPr>
            <a:r>
              <a:rPr lang="ru-RU" sz="1500" dirty="0" smtClean="0"/>
              <a:t> </a:t>
            </a:r>
            <a:endParaRPr lang="ru-RU" sz="150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280091" y="3486410"/>
            <a:ext cx="9731390" cy="337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90332" y="5136170"/>
            <a:ext cx="9784224" cy="2307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6200000">
            <a:off x="-724871" y="1855207"/>
            <a:ext cx="235100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ПЕРСПЕКТИВЫ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5400000">
            <a:off x="9018020" y="4139336"/>
            <a:ext cx="1656062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ОГРАНИЧЕНИЯ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-559321" y="5969278"/>
            <a:ext cx="201990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РЕШЕНИЯ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701353" y="864369"/>
            <a:ext cx="9218040" cy="2891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500" dirty="0" smtClean="0"/>
              <a:t>По мнению многих экспертов, на первоначальном этапе БПТС получат наибольшее применение и распространение в сегменте грузовых автомобильных перевозок, способных обеспечить максимальный экономический эффект и быстрый возврат вложенных в разработки инвестиций. Потенциал высокого спроса на рынке, в частности, будет обеспечиваться за счет </a:t>
            </a:r>
            <a:r>
              <a:rPr lang="ru-RU" sz="1500" i="1" dirty="0" smtClean="0"/>
              <a:t>экономичности БПТС, </a:t>
            </a:r>
            <a:r>
              <a:rPr lang="ru-RU" sz="1500" dirty="0" smtClean="0"/>
              <a:t>возможности сокращения до 45-50% транспортных расходов, что сделают их более привлекательными для автоперевозчиков и грузоотправителей в сравнении с обычными транспортными средствами.  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sz="1500" dirty="0" smtClean="0"/>
              <a:t>В настоящий момент в сегменте производства грузовиков активные разработки в области беспилотных транспортных средств ведутся Мерседес и Вольво, остальные мировые автоконцерны в основном сфокусированы на разработке легковых БПТС. В России активным инициатором и проводником внедрения беспилотных технологий является завод КАМАЗ, уже разработавший первые опытные образцы БПТС    </a:t>
            </a:r>
          </a:p>
        </p:txBody>
      </p:sp>
      <p:pic>
        <p:nvPicPr>
          <p:cNvPr id="46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1153" y="108223"/>
            <a:ext cx="2511425" cy="51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ruvsa.com/upload/medialibrary/4cf/12-volvo-vehicle-to-vehiclejpg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4" y="3608891"/>
            <a:ext cx="2408338" cy="150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414564"/>
            <a:ext cx="10045700" cy="168843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100428" tIns="50215" rIns="100428" bIns="50215" anchor="ctr"/>
          <a:lstStyle/>
          <a:p>
            <a:pPr algn="ctr" defTabSz="1002618"/>
            <a:endParaRPr lang="en-US" sz="879" dirty="0">
              <a:solidFill>
                <a:srgbClr val="45545F"/>
              </a:solidFill>
              <a:latin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85BFA-282B-4743-AFD1-560C1C4BA4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5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153" y="108223"/>
            <a:ext cx="2511425" cy="51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41240" y="910469"/>
            <a:ext cx="11084313" cy="7949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- новая кластерная технология, интегрирующая 3 из 5 ключевых технологий </a:t>
            </a:r>
            <a:r>
              <a:rPr lang="en-US" sz="1400" dirty="0" smtClean="0"/>
              <a:t>VI </a:t>
            </a:r>
            <a:r>
              <a:rPr lang="ru-RU" sz="1400" dirty="0" smtClean="0"/>
              <a:t>технологического уклада:    </a:t>
            </a:r>
            <a:r>
              <a:rPr lang="en-US" sz="1400" dirty="0" smtClean="0"/>
              <a:t>  </a:t>
            </a:r>
            <a:endParaRPr lang="ru-RU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70108" y="168338"/>
            <a:ext cx="10955445" cy="624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Роботизированный транспортный коридор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08" y="1554654"/>
            <a:ext cx="9273307" cy="560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0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574" y="212777"/>
            <a:ext cx="1991812" cy="41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5F13A9-AA69-4AEE-8EC3-10DF6A26DC27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320"/>
            <a:ext cx="10045700" cy="610604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8314" y="690"/>
            <a:ext cx="7905940" cy="716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Роботизированные коридоры 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Aw.HrpskaoY5qvmvgE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38215</TotalTime>
  <Words>1029</Words>
  <Application>Microsoft Office PowerPoint</Application>
  <PresentationFormat>Произвольный</PresentationFormat>
  <Paragraphs>83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Перспективные экономические и транспортные эффекты использования беспилотных автотранспортных средств (БПТС)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Калуга Лариса Владимировна</dc:creator>
  <cp:lastModifiedBy>Windows User</cp:lastModifiedBy>
  <cp:revision>802</cp:revision>
  <cp:lastPrinted>2012-11-15T01:18:41Z</cp:lastPrinted>
  <dcterms:created xsi:type="dcterms:W3CDTF">2012-02-24T05:37:26Z</dcterms:created>
  <dcterms:modified xsi:type="dcterms:W3CDTF">2016-05-27T06:24:47Z</dcterms:modified>
</cp:coreProperties>
</file>