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sldIdLst>
    <p:sldId id="323" r:id="rId4"/>
    <p:sldId id="358" r:id="rId5"/>
    <p:sldId id="364" r:id="rId6"/>
    <p:sldId id="363" r:id="rId7"/>
    <p:sldId id="353" r:id="rId8"/>
    <p:sldId id="360" r:id="rId9"/>
    <p:sldId id="320" r:id="rId10"/>
    <p:sldId id="361" r:id="rId11"/>
    <p:sldId id="278" r:id="rId12"/>
    <p:sldId id="303" r:id="rId13"/>
    <p:sldId id="362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645" autoAdjust="0"/>
  </p:normalViewPr>
  <p:slideViewPr>
    <p:cSldViewPr>
      <p:cViewPr varScale="1">
        <p:scale>
          <a:sx n="92" d="100"/>
          <a:sy n="92" d="100"/>
        </p:scale>
        <p:origin x="-94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6" name="Rectangle 2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39763"/>
            <a:ext cx="4532313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77" name="Rectangle 2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6713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321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25A026D2-0BC7-4F90-A91E-BAFBA597E7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30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8679DD-601D-49C1-8709-62BF2D93E269}" type="slidenum">
              <a:rPr lang="ru-RU"/>
              <a:pPr/>
              <a:t>1</a:t>
            </a:fld>
            <a:endParaRPr lang="ru-RU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r"/>
            <a:fld id="{65C74219-3FA2-4206-A3AD-5B1EF7CD4245}" type="slidenum">
              <a:rPr lang="ru-RU" sz="1200">
                <a:solidFill>
                  <a:srgbClr val="000000"/>
                </a:solidFill>
                <a:cs typeface="Arial Unicode MS" charset="0"/>
              </a:rPr>
              <a:pPr algn="r"/>
              <a:t>1</a:t>
            </a:fld>
            <a:endParaRPr 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10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019FDF-C729-4B67-89D8-553023AD54E1}" type="slidenum">
              <a:rPr lang="ru-RU"/>
              <a:pPr/>
              <a:t>5</a:t>
            </a:fld>
            <a:endParaRPr lang="ru-RU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4" y="8685214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r"/>
            <a:fld id="{55EFA152-6439-4C0E-8102-E59D4CACA597}" type="slidenum">
              <a:rPr lang="ru-RU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/>
              <a:t>5</a:t>
            </a:fld>
            <a:endParaRPr lang="ru-RU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143001" y="677864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1" y="4343400"/>
            <a:ext cx="5448300" cy="4170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B078D5-C942-46F3-B9F0-545570224CAE}" type="slidenum">
              <a:rPr lang="ru-RU"/>
              <a:pPr/>
              <a:t>6</a:t>
            </a:fld>
            <a:endParaRPr lang="ru-RU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84614" y="8685214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r"/>
            <a:fld id="{3D07F12C-3313-4B46-B600-16D191CDEA42}" type="slidenum">
              <a:rPr lang="ru-RU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/>
              <a:t>6</a:t>
            </a:fld>
            <a:endParaRPr lang="ru-RU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43001" y="677864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1" y="4343400"/>
            <a:ext cx="5448300" cy="4170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0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74E7E-747D-48BA-BAF2-2BF54EA592A9}" type="slidenum">
              <a:rPr lang="ru-RU"/>
              <a:pPr/>
              <a:t>7</a:t>
            </a:fld>
            <a:endParaRPr lang="ru-RU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r"/>
            <a:fld id="{20FF84EF-5526-41E7-B0D5-12EAF0B9DA29}" type="slidenum">
              <a:rPr lang="ru-RU" sz="1200">
                <a:solidFill>
                  <a:srgbClr val="000000"/>
                </a:solidFill>
                <a:cs typeface="Arial Unicode MS" charset="0"/>
              </a:rPr>
              <a:pPr algn="r"/>
              <a:t>7</a:t>
            </a:fld>
            <a:endParaRPr lang="ru-RU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4175" cy="4186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71D170-43D3-48A9-A8C0-5DD59A69639D}" type="slidenum">
              <a:rPr lang="ru-RU"/>
              <a:pPr/>
              <a:t>8</a:t>
            </a:fld>
            <a:endParaRPr lang="ru-RU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1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1" y="4343400"/>
            <a:ext cx="5448300" cy="4170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656A4A-B005-41EB-AB38-2DAAA8CFB6F4}" type="slidenum">
              <a:rPr lang="ru-RU"/>
              <a:pPr/>
              <a:t>9</a:t>
            </a:fld>
            <a:endParaRPr lang="ru-RU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58813"/>
            <a:ext cx="455295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8300" cy="4170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D1B5DA-B93B-4FF8-8202-7AF73DBA49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4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8B1FED-C594-408B-A8BC-206EB55C6A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9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128588"/>
            <a:ext cx="2046288" cy="5957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91225" cy="5957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F51DB0-470D-468A-B00E-92E5C23C22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28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1899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17963" cy="4486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7563" y="1600200"/>
            <a:ext cx="4019550" cy="4486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093913" cy="436563"/>
          </a:xfrm>
        </p:spPr>
        <p:txBody>
          <a:bodyPr/>
          <a:lstStyle>
            <a:lvl1pPr>
              <a:defRPr/>
            </a:lvl1pPr>
          </a:lstStyle>
          <a:p>
            <a:fld id="{BA6F730E-915A-4D2F-9C4C-16AFB1BD67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0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1410-50DF-413D-BEDE-034B5A2E81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FE2F-F482-4304-8BD7-B957F1CE8A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7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5B20-4084-4E48-852C-9703F092CC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5AD2-1278-4095-A164-21B48F3E2D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0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E391D-32F1-44C4-B10D-EE5FD0DB3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AEEA1-183F-4DCC-98A0-C979782171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4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DA29-BEC7-4383-857B-C9749DF2E2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2170-E689-4D7D-9B19-AA994BD84A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66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3A4D-2388-484B-9E47-63640AFB17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BF2A-0BB8-453F-A9A2-04B5A4031F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43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B15E-40C9-45F2-8FFA-7D5AF71B67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9259-1519-4E0C-B45F-238E31DCB3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83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BF74-8EDB-4CE4-9CC4-2024D854CB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317E-814F-46B4-88DB-C2F4E422BF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31ED77-08A6-4BB7-807A-0FFDFF7633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83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4992-8398-4FA3-9E5D-DB904206CB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57B8-1977-45C7-A4D9-7704A62B10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3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6997-E3E2-4C57-847D-4E8ECACC53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CD3B-285F-4B14-A8FF-BC953A308E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37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83FE-887B-4229-BD10-8BA0DBB581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23B1-522B-420A-B632-7D41145CC0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62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FCB9-60B0-45DD-B66E-529AF53C74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D57B-5B81-40D2-BE5D-01CA7829A0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72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56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481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676400"/>
            <a:ext cx="42481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3CB8E4-252D-40A4-A745-DEEFC05A51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00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6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80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02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273050"/>
            <a:ext cx="2162175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273050"/>
            <a:ext cx="6334125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7963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40195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4A83AA-9638-40BD-BB80-1598CA9B6D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0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D1D33F-E2BB-4AB9-8820-A0340A9383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6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18C4DD-A6A9-4215-9896-D64F1AB9AF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3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F02584-A54D-4009-B47B-4EC5A5CBC9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A86014-8352-457E-8675-C7061D4E85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31589F-DF98-4A62-91C9-CB5A9AA0AD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1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99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99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0A9031BF-7993-40A1-96F3-D4E9A0199A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89E3D318-7976-4511-9192-F1BEA575CC9A}" type="datetimeFigureOut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buClrTx/>
                <a:buSzTx/>
                <a:buFontTx/>
                <a:buNone/>
                <a:defRPr/>
              </a:pPr>
              <a:t>25.05.2016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31E339D2-0E13-4D94-8A1F-E573C2A8AADC}" type="slidenum">
              <a:rPr lang="ru-RU">
                <a:solidFill>
                  <a:prstClr val="black">
                    <a:tint val="75000"/>
                  </a:prstClr>
                </a:solidFill>
                <a:ea typeface="+mn-ea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565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/>
          <p:nvPr/>
        </p:nvSpPr>
        <p:spPr>
          <a:xfrm>
            <a:off x="8466120" y="6524640"/>
            <a:ext cx="421920" cy="12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algn="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800" smtClean="0">
                <a:solidFill>
                  <a:srgbClr val="000000"/>
                </a:solidFill>
                <a:latin typeface="Futura Lt BT" pitchFamily="34"/>
                <a:ea typeface="Arial Unicode MS" pitchFamily="2"/>
                <a:cs typeface="Tahoma" pitchFamily="2"/>
              </a:rPr>
              <a:t>Page  </a:t>
            </a:r>
            <a:fld id="{DDB5A623-8E06-4E66-8866-3FCC6EC0196E}" type="slidenum">
              <a:rPr lang="ru-RU" sz="800" smtClean="0">
                <a:solidFill>
                  <a:srgbClr val="000000"/>
                </a:solidFill>
                <a:latin typeface="Futura Lt BT" pitchFamily="34"/>
                <a:ea typeface="Arial Unicode MS" pitchFamily="2"/>
                <a:cs typeface="Tahoma" pitchFamily="2"/>
              </a:rPr>
              <a:pPr algn="r" defTabSz="91440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ru-RU" sz="800" smtClean="0">
              <a:solidFill>
                <a:srgbClr val="000000"/>
              </a:solidFill>
              <a:latin typeface="Futura Lt BT" pitchFamily="34"/>
              <a:ea typeface="Arial Unicode MS" pitchFamily="2"/>
              <a:cs typeface="Tahoma" pitchFamily="2"/>
            </a:endParaRPr>
          </a:p>
        </p:txBody>
      </p:sp>
      <p:pic>
        <p:nvPicPr>
          <p:cNvPr id="3" name="Picture 2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52280" y="190440"/>
            <a:ext cx="2323800" cy="8265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27"/>
          <p:cNvSpPr/>
          <p:nvPr/>
        </p:nvSpPr>
        <p:spPr>
          <a:xfrm>
            <a:off x="1028519" y="990360"/>
            <a:ext cx="8115481" cy="0"/>
          </a:xfrm>
          <a:prstGeom prst="line">
            <a:avLst/>
          </a:prstGeom>
          <a:noFill/>
          <a:ln w="38160">
            <a:solidFill>
              <a:srgbClr val="E7403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mtClean="0">
              <a:solidFill>
                <a:prstClr val="black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228600" y="1676519"/>
            <a:ext cx="8648280" cy="4419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0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tabLst>
                <a:tab pos="1523880" algn="l"/>
              </a:tabLst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defPPr>
            <a:lvl1pPr marL="432000" lvl="0" indent="-324000" algn="l" hangingPunct="0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>
                <a:tab pos="1523880" algn="l"/>
              </a:tabLst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lvl1pPr>
            <a:lvl2pPr marL="864000" lvl="1" indent="-324000" algn="l" hangingPunct="0">
              <a:lnSpc>
                <a:spcPct val="120000"/>
              </a:lnSpc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>
                <a:tab pos="1523880" algn="l"/>
              </a:tabLst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lvl2pPr>
            <a:lvl3pPr marL="1295999" lvl="2" indent="-288000" algn="l" hangingPunct="0">
              <a:lnSpc>
                <a:spcPct val="120000"/>
              </a:lnSpc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>
                <a:tab pos="1523880" algn="l"/>
              </a:tabLst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lvl3pPr>
            <a:lvl4pPr marL="1728000" lvl="3" indent="-216000" algn="l" hangingPunct="0">
              <a:lnSpc>
                <a:spcPct val="120000"/>
              </a:lnSpc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>
                <a:tab pos="1523880" algn="l"/>
              </a:tabLst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lvl4pPr>
            <a:lvl5pPr marL="2160000" lvl="4" indent="-216000" algn="l" hangingPunct="0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>
                <a:tab pos="1523880" algn="l"/>
              </a:tabLst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lvl5pPr>
            <a:lvl6pPr marL="2592000" lvl="5" indent="-216000" algn="l" hangingPunct="0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1523880" algn="l"/>
              </a:tabLst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lvl6pPr>
            <a:lvl7pPr marL="3024000" lvl="6" indent="-216000" algn="l" hangingPunct="0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1523880" algn="l"/>
              </a:tabLst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lvl7pPr>
            <a:lvl8pPr marL="3456000" lvl="7" indent="-216000" algn="l" hangingPunct="0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1523880" algn="l"/>
              </a:tabLst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lvl8pPr>
            <a:lvl9pPr marL="3887999" lvl="8" indent="-216000" algn="l" hangingPunct="0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>
                <a:tab pos="1523880" algn="l"/>
              </a:tabLst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Futura Md BT"/>
                <a:ea typeface="MS Gothic" pitchFamily="2"/>
                <a:cs typeface="Arial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Четвертый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структурыCliquez pour modifier les styles du texte du masque</a:t>
            </a:r>
          </a:p>
          <a:p>
            <a:pPr lvl="1"/>
            <a:r>
              <a:rPr lang="ru-RU"/>
              <a:t>Deuxième niveau</a:t>
            </a:r>
          </a:p>
          <a:p>
            <a:pPr lvl="2"/>
            <a:r>
              <a:rPr lang="ru-RU"/>
              <a:t>Troisième niveau</a:t>
            </a:r>
          </a:p>
          <a:p>
            <a:pPr lvl="3"/>
            <a:r>
              <a:rPr lang="ru-RU"/>
              <a:t>Quatrième niveau</a:t>
            </a:r>
          </a:p>
          <a:p>
            <a:pPr lvl="4"/>
            <a:r>
              <a:rPr lang="ru-RU"/>
              <a:t>Cinquième niveau</a:t>
            </a: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6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ru-RU" sz="2400" b="0" i="0" u="none" strike="noStrike" kern="1200">
          <a:ln>
            <a:noFill/>
          </a:ln>
          <a:solidFill>
            <a:srgbClr val="000000"/>
          </a:solidFill>
          <a:latin typeface="Times New Roman" pitchFamily="18"/>
          <a:ea typeface="MS Gothic" pitchFamily="2"/>
          <a:cs typeface="Arial" pitchFamily="2"/>
        </a:defRPr>
      </a:lvl1pPr>
    </p:titleStyle>
    <p:bodyStyle>
      <a:lvl1pPr lvl="0" rtl="0">
        <a:buSzPct val="45000"/>
        <a:buFont typeface="StarSymbol"/>
        <a:buChar char="●"/>
        <a:defRPr lang="ru-RU" sz="2400" b="0" i="0" u="none" strike="noStrike">
          <a:solidFill>
            <a:srgbClr val="000000"/>
          </a:solidFill>
          <a:latin typeface="Futura Md BT" pitchFamily="18"/>
          <a:cs typeface="" pitchFamily="2"/>
        </a:defRPr>
      </a:lvl1pPr>
      <a:lvl2pPr lvl="1" rtl="0">
        <a:buSzPct val="45000"/>
        <a:buFont typeface="StarSymbol"/>
        <a:buChar char="●"/>
        <a:defRPr lang="ru-RU" sz="2400" b="0" i="0" u="none" strike="noStrike">
          <a:solidFill>
            <a:srgbClr val="000000"/>
          </a:solidFill>
          <a:latin typeface="Futura Md BT" pitchFamily="18"/>
          <a:cs typeface="" pitchFamily="2"/>
        </a:defRPr>
      </a:lvl2pPr>
      <a:lvl3pPr lvl="2" rtl="0">
        <a:buSzPct val="75000"/>
        <a:buFont typeface="StarSymbol"/>
        <a:buChar char="–"/>
        <a:defRPr lang="ru-RU" sz="2400" b="0" i="0" u="none" strike="noStrike">
          <a:solidFill>
            <a:srgbClr val="000000"/>
          </a:solidFill>
          <a:latin typeface="Futura Md BT" pitchFamily="18"/>
          <a:cs typeface="" pitchFamily="2"/>
        </a:defRPr>
      </a:lvl3pPr>
      <a:lvl4pPr lvl="3" rtl="0">
        <a:buSzPct val="45000"/>
        <a:buFont typeface="StarSymbol"/>
        <a:buChar char="●"/>
        <a:defRPr lang="ru-RU" sz="2400" b="0" i="0" u="none" strike="noStrike">
          <a:solidFill>
            <a:srgbClr val="000000"/>
          </a:solidFill>
          <a:latin typeface="Futura Md BT" pitchFamily="18"/>
          <a:cs typeface="" pitchFamily="2"/>
        </a:defRPr>
      </a:lvl4pPr>
      <a:lvl5pPr lvl="4" rtl="0">
        <a:buSzPct val="75000"/>
        <a:buFont typeface="StarSymbol"/>
        <a:buChar char="–"/>
        <a:defRPr lang="ru-RU" sz="2400" b="0" i="0" u="none" strike="noStrike">
          <a:solidFill>
            <a:srgbClr val="000000"/>
          </a:solidFill>
          <a:latin typeface="Futura Md BT" pitchFamily="18"/>
          <a:cs typeface="" pitchFamily="2"/>
        </a:defRPr>
      </a:lvl5pPr>
      <a:lvl6pPr lvl="5" rtl="0">
        <a:buSzPct val="45000"/>
        <a:buFont typeface="StarSymbol"/>
        <a:buChar char="●"/>
        <a:defRPr lang="ru-RU" sz="2400" b="0" i="0" u="none" strike="noStrike">
          <a:solidFill>
            <a:srgbClr val="000000"/>
          </a:solidFill>
          <a:latin typeface="Futura Md BT" pitchFamily="18"/>
          <a:cs typeface="" pitchFamily="2"/>
        </a:defRPr>
      </a:lvl6pPr>
      <a:lvl7pPr lvl="6" rtl="0">
        <a:buSzPct val="45000"/>
        <a:buFont typeface="StarSymbol"/>
        <a:buChar char="●"/>
        <a:defRPr lang="ru-RU" sz="2400" b="0" i="0" u="none" strike="noStrike">
          <a:solidFill>
            <a:srgbClr val="000000"/>
          </a:solidFill>
          <a:latin typeface="Futura Md BT" pitchFamily="18"/>
          <a:cs typeface="" pitchFamily="2"/>
        </a:defRPr>
      </a:lvl7pPr>
      <a:lvl8pPr lvl="7" rtl="0">
        <a:buSzPct val="45000"/>
        <a:buFont typeface="StarSymbol"/>
        <a:buChar char="●"/>
        <a:defRPr lang="ru-RU" sz="2400" b="0" i="0" u="none" strike="noStrike">
          <a:solidFill>
            <a:srgbClr val="000000"/>
          </a:solidFill>
          <a:latin typeface="Futura Md BT" pitchFamily="18"/>
          <a:cs typeface="" pitchFamily="2"/>
        </a:defRPr>
      </a:lvl8pPr>
      <a:lvl9pPr marL="0" marR="0" lvl="0" indent="0" algn="l" rtl="0" hangingPunct="0">
        <a:spcBef>
          <a:spcPts val="479"/>
        </a:spcBef>
        <a:spcAft>
          <a:spcPts val="0"/>
        </a:spcAft>
        <a:buClr>
          <a:srgbClr val="E74030"/>
        </a:buClr>
        <a:buSzPct val="45000"/>
        <a:buFont typeface="Wingdings"/>
        <a:buChar char="r"/>
        <a:tabLst>
          <a:tab pos="1523880" algn="l"/>
        </a:tabLst>
        <a:defRPr lang="ru-RU" sz="2400" b="0" i="0" u="none" strike="noStrike">
          <a:solidFill>
            <a:srgbClr val="000000"/>
          </a:solidFill>
          <a:latin typeface="Futura Md BT" pitchFamily="18"/>
          <a:cs typeface="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52153" y="2348880"/>
            <a:ext cx="7470725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46800" rIns="90000" bIns="46800">
            <a:spAutoFit/>
          </a:bodyPr>
          <a:lstStyle/>
          <a:p>
            <a:pPr algn="ctr">
              <a:spcBef>
                <a:spcPts val="1000"/>
              </a:spcBef>
              <a:buClr>
                <a:srgbClr val="FF3300"/>
              </a:buClr>
              <a:tabLst>
                <a:tab pos="163513" algn="l"/>
                <a:tab pos="611188" algn="l"/>
                <a:tab pos="1060450" algn="l"/>
                <a:tab pos="1509713" algn="l"/>
                <a:tab pos="1958975" algn="l"/>
                <a:tab pos="2408238" algn="l"/>
                <a:tab pos="2857500" algn="l"/>
                <a:tab pos="3306763" algn="l"/>
                <a:tab pos="3756025" algn="l"/>
                <a:tab pos="4205288" algn="l"/>
                <a:tab pos="4654550" algn="l"/>
                <a:tab pos="5103813" algn="l"/>
                <a:tab pos="5553075" algn="l"/>
                <a:tab pos="6002338" algn="l"/>
                <a:tab pos="6451600" algn="l"/>
                <a:tab pos="6900863" algn="l"/>
                <a:tab pos="7350125" algn="l"/>
                <a:tab pos="7799388" algn="l"/>
                <a:tab pos="8248650" algn="l"/>
                <a:tab pos="8697913" algn="l"/>
                <a:tab pos="9147175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Futura Md BT" pitchFamily="32" charset="0"/>
              </a:rPr>
              <a:t>Безопасные кабели повышенной надежности                для строительства объектов транспортной инфраструктуры</a:t>
            </a:r>
            <a:endParaRPr lang="ru-RU" sz="3600" b="1" dirty="0">
              <a:solidFill>
                <a:srgbClr val="FF0000"/>
              </a:solidFill>
              <a:latin typeface="Futura Md BT" pitchFamily="3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733256"/>
            <a:ext cx="24495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42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Evgeniy.Novitskiy\Desktop\Рисунки для презентации по новым горизонтам\390574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4716016" cy="36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+mn-lt"/>
              </a:rPr>
              <a:t>Техническое сопровождение проектов</a:t>
            </a:r>
            <a:r>
              <a:rPr lang="en-US" sz="2400" b="1" dirty="0" smtClean="0">
                <a:solidFill>
                  <a:schemeClr val="accent6"/>
                </a:solidFill>
                <a:latin typeface="+mn-lt"/>
              </a:rPr>
              <a:t>; </a:t>
            </a:r>
            <a:r>
              <a:rPr lang="ru-RU" sz="2400" b="1" dirty="0" smtClean="0">
                <a:solidFill>
                  <a:schemeClr val="accent6"/>
                </a:solidFill>
                <a:latin typeface="+mn-lt"/>
              </a:rPr>
              <a:t>прокладки и монтажа кабельных линий  </a:t>
            </a:r>
            <a:endParaRPr lang="ru-RU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8" name="Picture 4" descr="C:\Users\Evgeniy.Novitskiy\Desktop\Рисунки для презентации по новым горизонтам\proklad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80" y="1569660"/>
            <a:ext cx="3650820" cy="52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5536" y="5157192"/>
            <a:ext cx="381642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FF0000"/>
              </a:solidFill>
              <a:cs typeface="Arial Unicode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b="1" dirty="0">
              <a:solidFill>
                <a:srgbClr val="FF0000"/>
              </a:solidFill>
              <a:cs typeface="Arial Unicode MS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19672" y="3837588"/>
            <a:ext cx="4089532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cs typeface="Arial Unicode MS" charset="0"/>
              </a:rPr>
              <a:t>Правила  прокладки кабелей  </a:t>
            </a:r>
            <a:r>
              <a:rPr lang="en-US" sz="2000" b="1" dirty="0" smtClean="0">
                <a:solidFill>
                  <a:srgbClr val="FF0000"/>
                </a:solidFill>
                <a:cs typeface="Arial Unicode MS" charset="0"/>
              </a:rPr>
              <a:t>NEXANS </a:t>
            </a:r>
            <a:r>
              <a:rPr lang="ru-RU" sz="2000" b="1" dirty="0" smtClean="0">
                <a:solidFill>
                  <a:srgbClr val="FF0000"/>
                </a:solidFill>
                <a:cs typeface="Arial Unicode MS" charset="0"/>
              </a:rPr>
              <a:t>с изоляцией из ЭПР</a:t>
            </a:r>
            <a:endParaRPr lang="en-US" sz="2000" b="1" dirty="0">
              <a:solidFill>
                <a:srgbClr val="FF0000"/>
              </a:solidFill>
              <a:cs typeface="Arial Unicode MS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4448" y="4547656"/>
            <a:ext cx="5475663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/>
                </a:solidFill>
                <a:cs typeface="Arial Unicode MS" charset="0"/>
              </a:rPr>
              <a:t>Транспортировка и хранение</a:t>
            </a:r>
          </a:p>
          <a:p>
            <a:pPr marL="285750" indent="-2857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/>
                </a:solidFill>
                <a:cs typeface="Arial Unicode MS" charset="0"/>
              </a:rPr>
              <a:t>Прокладка КЛ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/>
                </a:solidFill>
                <a:cs typeface="Arial Unicode MS" charset="0"/>
              </a:rPr>
              <a:t>Температура прокладки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/>
                </a:solidFill>
                <a:cs typeface="Arial Unicode MS" charset="0"/>
              </a:rPr>
              <a:t>Радиусы изгиба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/>
                </a:solidFill>
                <a:cs typeface="Arial Unicode MS" charset="0"/>
              </a:rPr>
              <a:t>Тяжение кабеля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/>
                </a:solidFill>
                <a:cs typeface="Arial Unicode MS" charset="0"/>
              </a:rPr>
              <a:t>Указания по прокладке в различных условиях</a:t>
            </a:r>
          </a:p>
          <a:p>
            <a:pPr marL="285750" indent="-285750">
              <a:buFont typeface="Wingdings" pitchFamily="2" charset="2"/>
              <a:buChar char="v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/>
                </a:solidFill>
                <a:cs typeface="Arial Unicode MS" charset="0"/>
              </a:rPr>
              <a:t>Испытания кабеля и оболочки</a:t>
            </a:r>
            <a:endParaRPr lang="en-US" b="1" dirty="0">
              <a:solidFill>
                <a:schemeClr val="accent2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Nex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5102850"/>
            <a:ext cx="3186390" cy="98889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1439863"/>
            <a:ext cx="841216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1" dirty="0" smtClean="0">
              <a:solidFill>
                <a:srgbClr val="000000"/>
              </a:solidFill>
              <a:latin typeface="Futura Md BT" pitchFamily="32" charset="0"/>
            </a:endParaRPr>
          </a:p>
          <a:p>
            <a:pPr algn="ctr"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Futura Md BT" pitchFamily="32" charset="0"/>
              </a:rPr>
              <a:t>Спасибо за внимание!!!</a:t>
            </a:r>
            <a:endParaRPr lang="ru-RU" sz="4000" b="1" dirty="0">
              <a:solidFill>
                <a:srgbClr val="000000"/>
              </a:solidFill>
              <a:latin typeface="Futura Md BT" pitchFamily="32" charset="0"/>
            </a:endParaRPr>
          </a:p>
          <a:p>
            <a:pPr algn="ctr"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dirty="0">
              <a:solidFill>
                <a:srgbClr val="FF0000"/>
              </a:solidFill>
              <a:latin typeface="Futura Md B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7DADB-2085-4B1F-BFE7-CCD674EE2C95}" type="slidenum">
              <a:rPr lang="fr-FR" smtClean="0">
                <a:solidFill>
                  <a:srgbClr val="000000"/>
                </a:solidFill>
              </a:rPr>
              <a:pPr/>
              <a:t>2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574362" y="775666"/>
            <a:ext cx="31257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1700" b="1" dirty="0" smtClean="0">
                <a:solidFill>
                  <a:srgbClr val="000000"/>
                </a:solidFill>
                <a:latin typeface="Arial" charset="0"/>
              </a:rPr>
              <a:t>г. Углич (220 км от Москвы)</a:t>
            </a:r>
          </a:p>
        </p:txBody>
      </p:sp>
      <p:pic>
        <p:nvPicPr>
          <p:cNvPr id="10244" name="Picture 4" descr="map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2446"/>
            <a:ext cx="5436096" cy="5862403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508625" y="1808163"/>
            <a:ext cx="34210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r>
              <a:rPr lang="ru-RU" altLang="zh-CN" sz="1600" dirty="0" smtClean="0">
                <a:solidFill>
                  <a:srgbClr val="000000"/>
                </a:solidFill>
              </a:rPr>
              <a:t>Построен с нуля </a:t>
            </a: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r>
              <a:rPr lang="ru-RU" altLang="zh-CN" sz="1600" dirty="0" smtClean="0">
                <a:solidFill>
                  <a:srgbClr val="000000"/>
                </a:solidFill>
              </a:rPr>
              <a:t>Инвестиции – более</a:t>
            </a:r>
            <a:r>
              <a:rPr lang="en-US" altLang="zh-CN" sz="1600" dirty="0" smtClean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 30 M€</a:t>
            </a: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r>
              <a:rPr lang="ru-RU" altLang="zh-CN" sz="1600" dirty="0" smtClean="0">
                <a:solidFill>
                  <a:srgbClr val="000000"/>
                </a:solidFill>
              </a:rPr>
              <a:t>Открыт в ноябре</a:t>
            </a:r>
            <a:r>
              <a:rPr lang="en-US" altLang="zh-CN" sz="1600" dirty="0" smtClean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 2008</a:t>
            </a:r>
            <a:r>
              <a:rPr lang="ru-RU" altLang="zh-CN" sz="1600" dirty="0" smtClean="0">
                <a:solidFill>
                  <a:srgbClr val="000000"/>
                </a:solidFill>
              </a:rPr>
              <a:t> года</a:t>
            </a:r>
            <a:endParaRPr lang="en-US" altLang="zh-CN" sz="1600" dirty="0" smtClean="0">
              <a:solidFill>
                <a:srgbClr val="000000"/>
              </a:solidFill>
              <a:latin typeface="FuturaA Bk BT" pitchFamily="34" charset="0"/>
              <a:ea typeface="SimSun" pitchFamily="2" charset="-122"/>
            </a:endParaRP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r>
              <a:rPr lang="ru-RU" altLang="zh-CN" sz="1600" dirty="0" smtClean="0">
                <a:solidFill>
                  <a:srgbClr val="000000"/>
                </a:solidFill>
              </a:rPr>
              <a:t>Персонал</a:t>
            </a:r>
            <a:r>
              <a:rPr lang="en-US" altLang="zh-CN" sz="1600" dirty="0">
                <a:solidFill>
                  <a:srgbClr val="000000"/>
                </a:solidFill>
              </a:rPr>
              <a:t>:</a:t>
            </a:r>
            <a:r>
              <a:rPr lang="en-US" altLang="zh-CN" sz="1600" dirty="0" smtClean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 </a:t>
            </a:r>
            <a:r>
              <a:rPr lang="ru-RU" altLang="zh-CN" sz="1600" dirty="0" smtClean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около </a:t>
            </a:r>
            <a:r>
              <a:rPr lang="en-US" altLang="zh-CN" sz="1600" dirty="0" smtClean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200 </a:t>
            </a:r>
            <a:r>
              <a:rPr lang="ru-RU" altLang="zh-CN" sz="1600" dirty="0" smtClean="0">
                <a:solidFill>
                  <a:srgbClr val="000000"/>
                </a:solidFill>
              </a:rPr>
              <a:t>человек</a:t>
            </a: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r>
              <a:rPr lang="ru-RU" altLang="zh-CN" sz="1600" dirty="0" smtClean="0">
                <a:solidFill>
                  <a:srgbClr val="000000"/>
                </a:solidFill>
              </a:rPr>
              <a:t>Современное оборудование</a:t>
            </a:r>
            <a:endParaRPr lang="en-US" altLang="zh-CN" sz="1600" dirty="0" smtClean="0">
              <a:solidFill>
                <a:srgbClr val="000000"/>
              </a:solidFill>
              <a:latin typeface="FuturaA Bk BT" pitchFamily="34" charset="0"/>
              <a:ea typeface="SimSun" pitchFamily="2" charset="-122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37200" y="1341438"/>
            <a:ext cx="206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dirty="0" smtClean="0">
                <a:solidFill>
                  <a:srgbClr val="CE0000"/>
                </a:solidFill>
              </a:rPr>
              <a:t>Основные данные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rot="10800000">
            <a:off x="2928926" y="2714620"/>
            <a:ext cx="2714644" cy="150019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scene3d>
            <a:camera prst="orthographicFront"/>
            <a:lightRig rig="threePt" dir="t"/>
          </a:scene3d>
          <a:sp3d prstMaterial="matte"/>
        </p:spPr>
      </p:cxnSp>
      <p:pic>
        <p:nvPicPr>
          <p:cNvPr id="10248" name="Рисунок 8" descr="MV-H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3707904" cy="292494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476500" y="171450"/>
            <a:ext cx="666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buClrTx/>
              <a:buSzTx/>
            </a:pPr>
            <a:r>
              <a:rPr lang="ru-RU" sz="2400" b="1" dirty="0">
                <a:solidFill>
                  <a:srgbClr val="FF0000"/>
                </a:solidFill>
              </a:rPr>
              <a:t>Кабельный завод ООО «</a:t>
            </a:r>
            <a:r>
              <a:rPr lang="ru-RU" sz="2400" b="1" dirty="0" err="1">
                <a:solidFill>
                  <a:srgbClr val="FF0000"/>
                </a:solidFill>
              </a:rPr>
              <a:t>Нексанс</a:t>
            </a:r>
            <a:r>
              <a:rPr lang="ru-RU" sz="2400" b="1" dirty="0">
                <a:solidFill>
                  <a:srgbClr val="FF0000"/>
                </a:solidFill>
              </a:rPr>
              <a:t> Рус.» </a:t>
            </a:r>
          </a:p>
        </p:txBody>
      </p:sp>
      <p:pic>
        <p:nvPicPr>
          <p:cNvPr id="12" name="Picture 5" descr="Uglich_factory_251008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 t="1889"/>
          <a:stretch>
            <a:fillRect/>
          </a:stretch>
        </p:blipFill>
        <p:spPr bwMode="auto">
          <a:xfrm>
            <a:off x="1" y="1002447"/>
            <a:ext cx="2141266" cy="206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SC00164"/>
          <p:cNvPicPr>
            <a:picLocks noChangeAspect="1" noChangeArrowheads="1"/>
          </p:cNvPicPr>
          <p:nvPr/>
        </p:nvPicPr>
        <p:blipFill>
          <a:blip r:embed="rId5" cstate="print">
            <a:lum bright="12000" contrast="-10000"/>
          </a:blip>
          <a:srcRect b="554"/>
          <a:stretch>
            <a:fillRect/>
          </a:stretch>
        </p:blipFill>
        <p:spPr bwMode="auto">
          <a:xfrm>
            <a:off x="3370997" y="1002447"/>
            <a:ext cx="2065099" cy="192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8" descr="DSC00163.JPG"/>
          <p:cNvPicPr>
            <a:picLocks/>
          </p:cNvPicPr>
          <p:nvPr/>
        </p:nvPicPr>
        <p:blipFill>
          <a:blip r:embed="rId6" cstate="print"/>
          <a:srcRect b="3691"/>
          <a:stretch>
            <a:fillRect/>
          </a:stretch>
        </p:blipFill>
        <p:spPr bwMode="auto">
          <a:xfrm>
            <a:off x="0" y="4941168"/>
            <a:ext cx="1896791" cy="192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074"/>
          <p:cNvPicPr>
            <a:picLocks noChangeAspect="1" noChangeArrowheads="1"/>
          </p:cNvPicPr>
          <p:nvPr/>
        </p:nvPicPr>
        <p:blipFill>
          <a:blip r:embed="rId7" cstate="print">
            <a:lum contrast="-10000"/>
          </a:blip>
          <a:srcRect/>
          <a:stretch>
            <a:fillRect/>
          </a:stretch>
        </p:blipFill>
        <p:spPr bwMode="auto">
          <a:xfrm>
            <a:off x="3370997" y="4941168"/>
            <a:ext cx="2065099" cy="192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39"/>
            <a:ext cx="24495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476500" y="171450"/>
            <a:ext cx="666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Кабельный завод ООО «</a:t>
            </a:r>
            <a:r>
              <a:rPr lang="ru-RU" sz="2400" b="1" dirty="0" err="1" smtClean="0">
                <a:solidFill>
                  <a:srgbClr val="FF0000"/>
                </a:solidFill>
              </a:rPr>
              <a:t>Нексанс</a:t>
            </a:r>
            <a:r>
              <a:rPr lang="ru-RU" sz="2400" b="1" dirty="0" smtClean="0">
                <a:solidFill>
                  <a:srgbClr val="FF0000"/>
                </a:solidFill>
              </a:rPr>
              <a:t> Рус.»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39"/>
            <a:ext cx="24495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70389" y="670763"/>
            <a:ext cx="597361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Номенклатура производимой продукции</a:t>
            </a:r>
            <a:endParaRPr lang="ru-RU" sz="2400" b="1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0596" y="1295890"/>
            <a:ext cx="8539876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Силовые кабели и провода на напряжение до 0,6/1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кВ</a:t>
            </a:r>
            <a:endParaRPr lang="ru-RU" sz="1800" b="1" dirty="0" smtClean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Токопроводящая жила медная или алюминиевая сечением от 1,5 мм2 до 1000 мм2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Изоляция из поливилхлорида/сшитого полиэтилена/этиленпропиленовой резины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Экранированные/неэкранированные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Без брони/ бронированные лентой/бронированные проволокой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Различные виды исполнения наружной оболочки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7979" y="4869160"/>
            <a:ext cx="8419553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Силовые кабели на напряжение от 6 до 52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кВ</a:t>
            </a:r>
            <a:endParaRPr lang="ru-RU" sz="1800" b="1" dirty="0" smtClean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Токопроводящая жила медная или алюминиевая сечением от 3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5 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мм2 до 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800 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мм2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Изоляция из сшитого полиэтилена/этиленпропиленовой резины</a:t>
            </a:r>
            <a:endParaRPr lang="ru-RU" sz="1800" dirty="0" smtClean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Без брони/ бронированные лентой/бронированные проволокой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Герметизация жилы и/или экрана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Различные виды исполнения наружной оболочки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0596" y="3112652"/>
            <a:ext cx="8378068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Самонесущие изолированные провода 0,6/1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кВ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и 20-35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кВ</a:t>
            </a:r>
            <a:endParaRPr lang="ru-RU" sz="1800" b="1" dirty="0" smtClean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Пожаробезопасные кабели, не распространяющие горение</a:t>
            </a:r>
            <a:endParaRPr lang="ru-RU" b="1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Огнестойкие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кабели, в том числе сертифицированные в НАНОСЕРТИФИКА </a:t>
            </a:r>
            <a:endParaRPr lang="ru-RU" b="1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b="1" dirty="0" smtClean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7DADB-2085-4B1F-BFE7-CCD674EE2C95}" type="slidenum">
              <a:rPr lang="fr-FR" smtClean="0">
                <a:solidFill>
                  <a:srgbClr val="000000"/>
                </a:solidFill>
              </a:rPr>
              <a:pPr/>
              <a:t>4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574362" y="775666"/>
            <a:ext cx="31257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1700" b="1" dirty="0" smtClean="0">
                <a:solidFill>
                  <a:srgbClr val="000000"/>
                </a:solidFill>
                <a:latin typeface="Arial" charset="0"/>
              </a:rPr>
              <a:t>г. Углич (220 км от Москвы)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476500" y="171450"/>
            <a:ext cx="666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Кабельный завод ООО «</a:t>
            </a:r>
            <a:r>
              <a:rPr lang="ru-RU" sz="2400" b="1" dirty="0" err="1" smtClean="0">
                <a:solidFill>
                  <a:srgbClr val="FF0000"/>
                </a:solidFill>
              </a:rPr>
              <a:t>Нексанс</a:t>
            </a:r>
            <a:r>
              <a:rPr lang="ru-RU" sz="2400" b="1" dirty="0" smtClean="0">
                <a:solidFill>
                  <a:srgbClr val="FF0000"/>
                </a:solidFill>
              </a:rPr>
              <a:t> Рус.»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39"/>
            <a:ext cx="24495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65902"/>
              </p:ext>
            </p:extLst>
          </p:nvPr>
        </p:nvGraphicFramePr>
        <p:xfrm>
          <a:off x="179512" y="951084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4" imgW="5667300" imgH="8019870" progId="AcroExch.Document.11">
                  <p:embed/>
                </p:oleObj>
              </mc:Choice>
              <mc:Fallback>
                <p:oleObj name="Acrobat Document" r:id="rId4" imgW="5667300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951084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786383"/>
              </p:ext>
            </p:extLst>
          </p:nvPr>
        </p:nvGraphicFramePr>
        <p:xfrm>
          <a:off x="6284108" y="2636912"/>
          <a:ext cx="2871787" cy="42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6" imgW="5667300" imgH="8019870" progId="AcroExch.Document.11">
                  <p:embed/>
                </p:oleObj>
              </mc:Choice>
              <mc:Fallback>
                <p:oleObj name="Acrobat Document" r:id="rId6" imgW="5667300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84108" y="2636912"/>
                        <a:ext cx="2871787" cy="422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80580"/>
              </p:ext>
            </p:extLst>
          </p:nvPr>
        </p:nvGraphicFramePr>
        <p:xfrm>
          <a:off x="3203848" y="1813272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8" imgW="5667300" imgH="8019870" progId="AcroExch.Document.11">
                  <p:embed/>
                </p:oleObj>
              </mc:Choice>
              <mc:Fallback>
                <p:oleObj name="Acrobat Document" r:id="rId8" imgW="5667300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3848" y="1813272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9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89548"/>
            <a:ext cx="5770111" cy="333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59832" y="116632"/>
            <a:ext cx="594621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Кабель силовой с изоляцией  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этиленпропиленовой резины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1484784"/>
            <a:ext cx="8568952" cy="270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r>
              <a:rPr lang="ru-RU" altLang="zh-CN" sz="1600" dirty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н</a:t>
            </a:r>
            <a:r>
              <a:rPr lang="ru-RU" altLang="zh-CN" sz="1600" dirty="0" smtClean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а напряжение до 0,6/1 </a:t>
            </a:r>
            <a:r>
              <a:rPr lang="ru-RU" altLang="zh-CN" sz="1600" dirty="0" err="1" smtClean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кВ</a:t>
            </a:r>
            <a:endParaRPr lang="ru-RU" altLang="zh-CN" sz="1600" dirty="0" smtClean="0">
              <a:solidFill>
                <a:srgbClr val="000000"/>
              </a:solidFill>
              <a:latin typeface="FuturaA Bk BT" pitchFamily="34" charset="0"/>
              <a:ea typeface="SimSun" pitchFamily="2" charset="-122"/>
            </a:endParaRP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endParaRPr lang="ru-RU" altLang="zh-CN" sz="1600" dirty="0">
              <a:solidFill>
                <a:srgbClr val="000000"/>
              </a:solidFill>
              <a:latin typeface="FuturaA Bk BT" pitchFamily="34" charset="0"/>
              <a:ea typeface="SimSun" pitchFamily="2" charset="-122"/>
            </a:endParaRP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endParaRPr lang="ru-RU" altLang="zh-CN" sz="1600" dirty="0" smtClean="0">
              <a:solidFill>
                <a:srgbClr val="000000"/>
              </a:solidFill>
              <a:latin typeface="FuturaA Bk BT" pitchFamily="34" charset="0"/>
              <a:ea typeface="SimSun" pitchFamily="2" charset="-122"/>
            </a:endParaRP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endParaRPr lang="ru-RU" altLang="zh-CN" sz="1600" dirty="0" smtClean="0">
              <a:solidFill>
                <a:srgbClr val="000000"/>
              </a:solidFill>
              <a:latin typeface="FuturaA Bk BT" pitchFamily="34" charset="0"/>
              <a:ea typeface="SimSun" pitchFamily="2" charset="-122"/>
            </a:endParaRP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endParaRPr lang="ru-RU" altLang="zh-CN" sz="1600" dirty="0">
              <a:solidFill>
                <a:srgbClr val="000000"/>
              </a:solidFill>
              <a:latin typeface="FuturaA Bk BT" pitchFamily="34" charset="0"/>
              <a:ea typeface="SimSun" pitchFamily="2" charset="-122"/>
            </a:endParaRP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endParaRPr lang="ru-RU" altLang="zh-CN" sz="1600" dirty="0" smtClean="0">
              <a:solidFill>
                <a:srgbClr val="000000"/>
              </a:solidFill>
              <a:latin typeface="FuturaA Bk BT" pitchFamily="34" charset="0"/>
              <a:ea typeface="SimSun" pitchFamily="2" charset="-122"/>
            </a:endParaRPr>
          </a:p>
          <a:p>
            <a:pPr marL="363538" indent="-276225" algn="l" eaLnBrk="0" hangingPunct="0">
              <a:spcBef>
                <a:spcPct val="30000"/>
              </a:spcBef>
              <a:spcAft>
                <a:spcPct val="30000"/>
              </a:spcAft>
              <a:buClr>
                <a:srgbClr val="CE0000"/>
              </a:buClr>
              <a:buSzTx/>
              <a:buFontTx/>
              <a:buChar char="•"/>
            </a:pPr>
            <a:r>
              <a:rPr lang="ru-RU" altLang="zh-CN" sz="1600" dirty="0" smtClean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на среднее напряжение от 6 до 35 </a:t>
            </a:r>
            <a:r>
              <a:rPr lang="ru-RU" altLang="zh-CN" sz="1600" dirty="0" err="1" smtClean="0">
                <a:solidFill>
                  <a:srgbClr val="000000"/>
                </a:solidFill>
                <a:latin typeface="FuturaA Bk BT" pitchFamily="34" charset="0"/>
                <a:ea typeface="SimSun" pitchFamily="2" charset="-122"/>
              </a:rPr>
              <a:t>кВ</a:t>
            </a:r>
            <a:endParaRPr lang="en-US" altLang="zh-CN" sz="1600" dirty="0" smtClean="0">
              <a:solidFill>
                <a:srgbClr val="000000"/>
              </a:solidFill>
              <a:latin typeface="FuturaA Bk BT" pitchFamily="34" charset="0"/>
              <a:ea typeface="SimSun" pitchFamily="2" charset="-122"/>
            </a:endParaRPr>
          </a:p>
        </p:txBody>
      </p:sp>
      <p:pic>
        <p:nvPicPr>
          <p:cNvPr id="7" name="Picture 7" descr="D:\КАТАЛОГИ\Редактирование каталогов\Изготовление каталога CREOLON 1 кВ\Каталог\Рисунки для верстки\CREOLON®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49810"/>
            <a:ext cx="6058143" cy="28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14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228" y="1441886"/>
            <a:ext cx="4536628" cy="35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30178" y="980728"/>
            <a:ext cx="43545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00"/>
                </a:solidFill>
                <a:cs typeface="Arial Unicode MS" charset="0"/>
              </a:rPr>
              <a:t>Термическая стойкость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9389" y="5218341"/>
            <a:ext cx="8705679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i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Характеризует способность резины сопротивляться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6" charset="0"/>
                <a:cs typeface="Arial Unicode MS" charset="0"/>
              </a:rPr>
              <a:t>термическому (тепловому) старению</a:t>
            </a:r>
            <a:r>
              <a:rPr lang="ru-RU" sz="2200" i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– т.е.</a:t>
            </a:r>
            <a:r>
              <a:rPr lang="ru-RU" sz="2200" b="1" i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6" charset="0"/>
                <a:cs typeface="Arial Unicode MS" charset="0"/>
              </a:rPr>
              <a:t>сохранять эксплуатационные свойства</a:t>
            </a:r>
            <a:r>
              <a:rPr lang="ru-RU" sz="2200" i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изменения которых обусловлено необратимыми процессами в резине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6" charset="0"/>
                <a:cs typeface="Arial Unicode MS" charset="0"/>
              </a:rPr>
              <a:t>при повышенных температурах</a:t>
            </a:r>
            <a:r>
              <a:rPr lang="ru-RU" sz="1600" b="1" dirty="0">
                <a:solidFill>
                  <a:srgbClr val="FF0000"/>
                </a:solidFill>
                <a:latin typeface="Times New Roman" pitchFamily="16" charset="0"/>
                <a:cs typeface="Arial Unicode MS" charset="0"/>
              </a:rPr>
              <a:t>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6581" y="2060848"/>
            <a:ext cx="3961705" cy="253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Длительно допустимая рабочая температура                         до  +90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º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С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Допустимая температура при работе в аварийном режиме             до +140 </a:t>
            </a:r>
            <a:r>
              <a:rPr lang="en-US" sz="18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º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С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Допустимая температура при коротком замыкании          до +300</a:t>
            </a:r>
            <a:r>
              <a:rPr lang="en-US" sz="18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º</a:t>
            </a:r>
            <a:r>
              <a:rPr lang="ru-RU" sz="18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С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8064" y="836711"/>
            <a:ext cx="3419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ctr"/>
            <a:r>
              <a:rPr lang="ru-RU" sz="2400" b="1" dirty="0">
                <a:solidFill>
                  <a:srgbClr val="000000"/>
                </a:solidFill>
              </a:rPr>
              <a:t>Преимущества ЭПР:</a:t>
            </a:r>
          </a:p>
        </p:txBody>
      </p:sp>
    </p:spTree>
    <p:extLst>
      <p:ext uri="{BB962C8B-B14F-4D97-AF65-F5344CB8AC3E}">
        <p14:creationId xmlns:p14="http://schemas.microsoft.com/office/powerpoint/2010/main" val="578827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86212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3403" y="1420871"/>
            <a:ext cx="386873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Этиленпропиленовая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резина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эластичный материал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следовательно допускает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повышенные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вибронагрузки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кабеля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эксплуатации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8858" y="5157192"/>
            <a:ext cx="42354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450"/>
              </a:spcBef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</a:rPr>
              <a:t>Стойкость к механическим воздействиям  </a:t>
            </a:r>
            <a:r>
              <a:rPr lang="ru-RU" sz="2000" b="1" dirty="0">
                <a:solidFill>
                  <a:srgbClr val="000000"/>
                </a:solidFill>
              </a:rPr>
              <a:t>и  </a:t>
            </a:r>
            <a:r>
              <a:rPr lang="ru-RU" sz="2000" b="1" dirty="0" smtClean="0">
                <a:solidFill>
                  <a:srgbClr val="000000"/>
                </a:solidFill>
              </a:rPr>
              <a:t>                                 к </a:t>
            </a:r>
            <a:r>
              <a:rPr lang="ru-RU" sz="2000" b="1" dirty="0">
                <a:solidFill>
                  <a:srgbClr val="000000"/>
                </a:solidFill>
              </a:rPr>
              <a:t>многократным деформациям</a:t>
            </a:r>
          </a:p>
          <a:p>
            <a:pPr>
              <a:spcBef>
                <a:spcPts val="450"/>
              </a:spcBef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60032" y="636587"/>
            <a:ext cx="3419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ctr"/>
            <a:r>
              <a:rPr lang="ru-RU" sz="2400" b="1" dirty="0">
                <a:solidFill>
                  <a:srgbClr val="000000"/>
                </a:solidFill>
              </a:rPr>
              <a:t>Преимущества ЭПР: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5365" y="2933799"/>
            <a:ext cx="4248962" cy="102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</a:rPr>
              <a:t>Стойкость резины </a:t>
            </a: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к </a:t>
            </a:r>
            <a:r>
              <a:rPr lang="ru-RU" sz="2000" b="1" dirty="0">
                <a:solidFill>
                  <a:srgbClr val="000000"/>
                </a:solidFill>
              </a:rPr>
              <a:t>абсорбции </a:t>
            </a:r>
            <a:r>
              <a:rPr lang="ru-RU" sz="2000" b="1" dirty="0" smtClean="0">
                <a:solidFill>
                  <a:srgbClr val="000000"/>
                </a:solidFill>
              </a:rPr>
              <a:t>влаги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8858" y="3645024"/>
            <a:ext cx="371782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ctr"/>
            <a:r>
              <a:rPr lang="ru-RU" sz="1600" dirty="0">
                <a:solidFill>
                  <a:srgbClr val="000000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  <a:latin typeface="Times New Roman" pitchFamily="16" charset="0"/>
                <a:cs typeface="Arial Unicode MS" charset="0"/>
              </a:rPr>
              <a:t>Воздействие воды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на полимерные материалы приводит  к образованию водных </a:t>
            </a:r>
            <a:r>
              <a:rPr lang="ru-RU" dirty="0" err="1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триингов</a:t>
            </a:r>
            <a:r>
              <a:rPr lang="ru-RU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, что ускоряет последующие процессы 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старения</a:t>
            </a:r>
            <a:endParaRPr lang="ru-RU" sz="11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1262" y="1052736"/>
            <a:ext cx="3460264" cy="53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 </a:t>
            </a:r>
            <a:r>
              <a:rPr lang="ru-RU" sz="2000" b="1" dirty="0" err="1">
                <a:solidFill>
                  <a:srgbClr val="000000"/>
                </a:solidFill>
              </a:rPr>
              <a:t>Вибродемпфирование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2736850"/>
            <a:ext cx="3024956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60" y="2564904"/>
            <a:ext cx="2528888" cy="323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140200" y="1260475"/>
            <a:ext cx="48593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9079" y="936623"/>
            <a:ext cx="25193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l">
              <a:spcBef>
                <a:spcPts val="600"/>
              </a:spcBef>
            </a:pPr>
            <a:r>
              <a:rPr lang="ru-RU" sz="1400" b="1" i="1" dirty="0">
                <a:solidFill>
                  <a:schemeClr val="tx1"/>
                </a:solidFill>
              </a:rPr>
              <a:t>Нераспространение горение </a:t>
            </a:r>
            <a:r>
              <a:rPr lang="ru-RU" sz="1400" i="1" dirty="0">
                <a:solidFill>
                  <a:schemeClr val="tx1"/>
                </a:solidFill>
              </a:rPr>
              <a:t>- </a:t>
            </a:r>
            <a:r>
              <a:rPr lang="ru-RU" sz="1400" i="1" dirty="0" smtClean="0">
                <a:solidFill>
                  <a:schemeClr val="tx1"/>
                </a:solidFill>
              </a:rPr>
              <a:t>означает </a:t>
            </a:r>
            <a:r>
              <a:rPr lang="ru-RU" sz="1400" i="1" dirty="0">
                <a:solidFill>
                  <a:schemeClr val="tx1"/>
                </a:solidFill>
              </a:rPr>
              <a:t>способность кабеля сильно ограничивать распространение огня за пределы источника возгорания в случае пожара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097546" y="936914"/>
            <a:ext cx="28305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400" i="1" dirty="0">
                <a:solidFill>
                  <a:schemeClr val="tx1"/>
                </a:solidFill>
              </a:rPr>
              <a:t>Свойство кабелей </a:t>
            </a:r>
            <a:r>
              <a:rPr lang="ru-RU" sz="1400" b="1" i="1" dirty="0">
                <a:solidFill>
                  <a:schemeClr val="tx1"/>
                </a:solidFill>
              </a:rPr>
              <a:t>выделять минимальное количество дыма и газов</a:t>
            </a:r>
            <a:r>
              <a:rPr lang="ru-RU" sz="1400" i="1" dirty="0">
                <a:solidFill>
                  <a:schemeClr val="tx1"/>
                </a:solidFill>
              </a:rPr>
              <a:t> позволяет разрешить проблему наличия дыма и  отравляющих газов – одна из основных причин, осложняющих эвакуацию людей и работу пожарных бригад. 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18272" y="5839691"/>
            <a:ext cx="302959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l">
              <a:lnSpc>
                <a:spcPct val="80000"/>
              </a:lnSpc>
              <a:spcBef>
                <a:spcPts val="450"/>
              </a:spcBef>
            </a:pPr>
            <a:r>
              <a:rPr lang="ru-RU" sz="1400" i="1" dirty="0">
                <a:solidFill>
                  <a:schemeClr val="tx1"/>
                </a:solidFill>
              </a:rPr>
              <a:t>Степень показателя пожарной опасности (предел распространения горения пучком</a:t>
            </a:r>
            <a:r>
              <a:rPr lang="ru-RU" sz="1400" i="1" dirty="0" smtClean="0">
                <a:solidFill>
                  <a:schemeClr val="tx1"/>
                </a:solidFill>
              </a:rPr>
              <a:t>):</a:t>
            </a:r>
            <a:r>
              <a:rPr lang="ru-RU" sz="1400" i="1" dirty="0">
                <a:solidFill>
                  <a:schemeClr val="tx1"/>
                </a:solidFill>
              </a:rPr>
              <a:t>	 </a:t>
            </a:r>
            <a:r>
              <a:rPr lang="ru-RU" sz="1400" b="1" i="1" dirty="0">
                <a:solidFill>
                  <a:schemeClr val="tx1"/>
                </a:solidFill>
              </a:rPr>
              <a:t>ПРГП </a:t>
            </a:r>
            <a:r>
              <a:rPr lang="ru-RU" sz="1400" b="1" i="1" dirty="0" smtClean="0">
                <a:solidFill>
                  <a:schemeClr val="tx1"/>
                </a:solidFill>
              </a:rPr>
              <a:t>1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97546" y="5857093"/>
            <a:ext cx="3240088" cy="88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 algn="l">
              <a:lnSpc>
                <a:spcPct val="80000"/>
              </a:lnSpc>
              <a:spcBef>
                <a:spcPts val="450"/>
              </a:spcBef>
            </a:pPr>
            <a:r>
              <a:rPr lang="ru-RU" sz="1400" i="1" dirty="0" smtClean="0">
                <a:solidFill>
                  <a:schemeClr val="tx1"/>
                </a:solidFill>
              </a:rPr>
              <a:t>Результат </a:t>
            </a:r>
            <a:r>
              <a:rPr lang="ru-RU" sz="1400" i="1" dirty="0">
                <a:solidFill>
                  <a:schemeClr val="tx1"/>
                </a:solidFill>
              </a:rPr>
              <a:t>— сохранение прозрачности не менее 80%</a:t>
            </a:r>
          </a:p>
          <a:p>
            <a:pPr algn="l">
              <a:lnSpc>
                <a:spcPct val="80000"/>
              </a:lnSpc>
              <a:spcBef>
                <a:spcPts val="450"/>
              </a:spcBef>
            </a:pPr>
            <a:r>
              <a:rPr lang="ru-RU" sz="1400" b="1" i="1" dirty="0">
                <a:solidFill>
                  <a:schemeClr val="tx1"/>
                </a:solidFill>
              </a:rPr>
              <a:t>ПД </a:t>
            </a:r>
            <a:r>
              <a:rPr lang="ru-RU" sz="1400" b="1" i="1" dirty="0" smtClean="0">
                <a:solidFill>
                  <a:schemeClr val="tx1"/>
                </a:solidFill>
              </a:rPr>
              <a:t>1</a:t>
            </a:r>
            <a:r>
              <a:rPr lang="ru-RU" sz="1400" b="1" i="1" dirty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1" name="Picture 4" descr="b8_3.jpg (36450 Byte)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8058" y="2957512"/>
            <a:ext cx="2882939" cy="2619375"/>
          </a:xfrm>
        </p:spPr>
      </p:pic>
      <p:sp>
        <p:nvSpPr>
          <p:cNvPr id="2" name="Прямоугольник 1"/>
          <p:cNvSpPr/>
          <p:nvPr/>
        </p:nvSpPr>
        <p:spPr>
          <a:xfrm>
            <a:off x="5928058" y="936625"/>
            <a:ext cx="307148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Показатель 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коррозионной активности 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продуктов </a:t>
            </a:r>
            <a:r>
              <a:rPr lang="ru-RU" sz="1400" i="1" dirty="0" err="1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дымогазовыделения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 при горении и тлении полимерных материалов кабельного изделия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7330" y="5797550"/>
            <a:ext cx="32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i="1" dirty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Содержание газов галогенных кислот в пересчете на </a:t>
            </a:r>
            <a:r>
              <a:rPr lang="ru-RU" sz="1400" i="1" dirty="0" smtClean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НCL, </a:t>
            </a:r>
            <a:r>
              <a:rPr lang="ru-RU" sz="1400" i="1" dirty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п</a:t>
            </a:r>
            <a:r>
              <a:rPr lang="ru-RU" sz="1400" i="1" dirty="0" smtClean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оказатель рН  </a:t>
            </a:r>
            <a:r>
              <a:rPr lang="ru-RU" sz="1400" b="1" i="1" dirty="0" smtClean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ПКА </a:t>
            </a:r>
            <a:r>
              <a:rPr lang="ru-RU" sz="1400" b="1" i="1" dirty="0">
                <a:solidFill>
                  <a:schemeClr val="tx1"/>
                </a:solidFill>
                <a:latin typeface="+mn-lt"/>
                <a:ea typeface="Calibri"/>
                <a:cs typeface="AAOKB F+ Arial MT"/>
              </a:rPr>
              <a:t>1</a:t>
            </a:r>
          </a:p>
          <a:p>
            <a:pPr algn="l"/>
            <a:endParaRPr lang="ru-RU" sz="1400" dirty="0" smtClean="0">
              <a:solidFill>
                <a:srgbClr val="211D1E"/>
              </a:solidFill>
              <a:latin typeface="AAOKB F+ Arial MT"/>
              <a:ea typeface="Calibri"/>
              <a:cs typeface="AAOKB F+ Arial MT"/>
            </a:endParaRPr>
          </a:p>
          <a:p>
            <a:pPr algn="l"/>
            <a:endParaRPr lang="ru-RU" sz="1400" dirty="0"/>
          </a:p>
          <a:p>
            <a:pPr algn="l"/>
            <a:endParaRPr lang="ru-RU" sz="1400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1025" y="54282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0554" y="116633"/>
            <a:ext cx="597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950E"/>
                </a:solidFill>
                <a:cs typeface="Arial" charset="0"/>
              </a:rPr>
              <a:t>Наивысшие показатели по требованиям пожарной безопасности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5442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879725"/>
            <a:ext cx="47244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5"/>
            <a:ext cx="4778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345474" y="1084263"/>
            <a:ext cx="450056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ru-RU" sz="2400" i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Характеристика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6" charset="0"/>
                <a:cs typeface="Arial Unicode MS" charset="0"/>
              </a:rPr>
              <a:t>морозостойкость</a:t>
            </a:r>
            <a:r>
              <a:rPr lang="ru-RU" sz="2400" i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связана с процессами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6" charset="0"/>
                <a:cs typeface="Arial Unicode MS" charset="0"/>
              </a:rPr>
              <a:t>стеклования (отвердевания) и кристаллизации</a:t>
            </a:r>
            <a:r>
              <a:rPr lang="ru-RU" sz="2400" i="1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при низких температурах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879725" y="539750"/>
            <a:ext cx="4140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cs typeface="Arial Unicode MS" charset="0"/>
              </a:rPr>
              <a:t>Морозостойкость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477</Words>
  <Application>Microsoft Office PowerPoint</Application>
  <PresentationFormat>Экран (4:3)</PresentationFormat>
  <Paragraphs>88</Paragraphs>
  <Slides>11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1_Тема Office</vt:lpstr>
      <vt:lpstr>Обычный 1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NOVITSKIY</dc:creator>
  <cp:lastModifiedBy>Aleksandr Klepnev</cp:lastModifiedBy>
  <cp:revision>185</cp:revision>
  <cp:lastPrinted>1601-01-01T00:00:00Z</cp:lastPrinted>
  <dcterms:created xsi:type="dcterms:W3CDTF">2009-02-11T07:41:30Z</dcterms:created>
  <dcterms:modified xsi:type="dcterms:W3CDTF">2016-05-25T12:41:04Z</dcterms:modified>
</cp:coreProperties>
</file>