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3" r:id="rId1"/>
  </p:sldMasterIdLst>
  <p:notesMasterIdLst>
    <p:notesMasterId r:id="rId24"/>
  </p:notesMasterIdLst>
  <p:handoutMasterIdLst>
    <p:handoutMasterId r:id="rId25"/>
  </p:handoutMasterIdLst>
  <p:sldIdLst>
    <p:sldId id="288" r:id="rId2"/>
    <p:sldId id="377" r:id="rId3"/>
    <p:sldId id="265" r:id="rId4"/>
    <p:sldId id="393" r:id="rId5"/>
    <p:sldId id="392" r:id="rId6"/>
    <p:sldId id="390" r:id="rId7"/>
    <p:sldId id="391" r:id="rId8"/>
    <p:sldId id="389" r:id="rId9"/>
    <p:sldId id="378" r:id="rId10"/>
    <p:sldId id="381" r:id="rId11"/>
    <p:sldId id="397" r:id="rId12"/>
    <p:sldId id="396" r:id="rId13"/>
    <p:sldId id="395" r:id="rId14"/>
    <p:sldId id="394" r:id="rId15"/>
    <p:sldId id="382" r:id="rId16"/>
    <p:sldId id="387" r:id="rId17"/>
    <p:sldId id="383" r:id="rId18"/>
    <p:sldId id="385" r:id="rId19"/>
    <p:sldId id="399" r:id="rId20"/>
    <p:sldId id="388" r:id="rId21"/>
    <p:sldId id="398" r:id="rId22"/>
    <p:sldId id="312" r:id="rId23"/>
  </p:sldIdLst>
  <p:sldSz cx="9144000" cy="6858000" type="screen4x3"/>
  <p:notesSz cx="6834188" cy="9979025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42">
          <p15:clr>
            <a:srgbClr val="A4A3A4"/>
          </p15:clr>
        </p15:guide>
        <p15:guide id="2" pos="215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kalinina" initials="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3300"/>
    <a:srgbClr val="006699"/>
    <a:srgbClr val="0000FF"/>
    <a:srgbClr val="993366"/>
    <a:srgbClr val="F8F8F8"/>
    <a:srgbClr val="99FF66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27" autoAdjust="0"/>
    <p:restoredTop sz="99517" autoAdjust="0"/>
  </p:normalViewPr>
  <p:slideViewPr>
    <p:cSldViewPr>
      <p:cViewPr varScale="1">
        <p:scale>
          <a:sx n="73" d="100"/>
          <a:sy n="73" d="100"/>
        </p:scale>
        <p:origin x="-154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2491" y="-101"/>
      </p:cViewPr>
      <p:guideLst>
        <p:guide orient="horz" pos="3142"/>
        <p:guide pos="215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536847344053576E-2"/>
          <c:y val="3.6837797642999021E-2"/>
          <c:w val="0.83815768112687683"/>
          <c:h val="0.516959855427907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Sayfa1!$A$5</c:f>
              <c:strCache>
                <c:ptCount val="1"/>
                <c:pt idx="0">
                  <c:v>Penetration of the needle, 0.1 mm at 25 ° C</c:v>
                </c:pt>
              </c:strCache>
            </c:strRef>
          </c:tx>
          <c:invertIfNegative val="0"/>
          <c:cat>
            <c:strRef>
              <c:f>Sayfa1!$B$2:$J$2</c:f>
              <c:strCache>
                <c:ptCount val="9"/>
                <c:pt idx="0">
                  <c:v>IZMIR</c:v>
                </c:pt>
                <c:pt idx="1">
                  <c:v>BATMAN</c:v>
                </c:pt>
                <c:pt idx="2">
                  <c:v>TURKMENISTAN</c:v>
                </c:pt>
                <c:pt idx="3">
                  <c:v>KWASHY</c:v>
                </c:pt>
                <c:pt idx="4">
                  <c:v>BEAJY</c:v>
                </c:pt>
                <c:pt idx="5">
                  <c:v>BND 60/90  R3</c:v>
                </c:pt>
                <c:pt idx="6">
                  <c:v>BND  60/90  . R5*</c:v>
                </c:pt>
                <c:pt idx="7">
                  <c:v>BND 70/100 ) R4*</c:v>
                </c:pt>
                <c:pt idx="8">
                  <c:v>BND 70/100   R6</c:v>
                </c:pt>
              </c:strCache>
            </c:strRef>
          </c:cat>
          <c:val>
            <c:numRef>
              <c:f>Sayfa1!$B$5:$J$5</c:f>
              <c:numCache>
                <c:formatCode>General</c:formatCode>
                <c:ptCount val="9"/>
                <c:pt idx="0">
                  <c:v>48</c:v>
                </c:pt>
                <c:pt idx="1">
                  <c:v>50</c:v>
                </c:pt>
                <c:pt idx="2">
                  <c:v>50</c:v>
                </c:pt>
                <c:pt idx="3">
                  <c:v>93</c:v>
                </c:pt>
                <c:pt idx="4">
                  <c:v>75</c:v>
                </c:pt>
                <c:pt idx="5">
                  <c:v>63</c:v>
                </c:pt>
                <c:pt idx="6">
                  <c:v>68</c:v>
                </c:pt>
                <c:pt idx="7">
                  <c:v>76</c:v>
                </c:pt>
                <c:pt idx="8">
                  <c:v>72</c:v>
                </c:pt>
              </c:numCache>
            </c:numRef>
          </c:val>
        </c:ser>
        <c:ser>
          <c:idx val="3"/>
          <c:order val="1"/>
          <c:tx>
            <c:strRef>
              <c:f>Sayfa1!$A$28</c:f>
              <c:strCache>
                <c:ptCount val="1"/>
                <c:pt idx="0">
                  <c:v>Penetration of the needle, 0.1 mm at 25 ° C After Aging</c:v>
                </c:pt>
              </c:strCache>
            </c:strRef>
          </c:tx>
          <c:invertIfNegative val="0"/>
          <c:cat>
            <c:strRef>
              <c:f>Sayfa1!$B$2:$J$2</c:f>
              <c:strCache>
                <c:ptCount val="9"/>
                <c:pt idx="0">
                  <c:v>IZMIR</c:v>
                </c:pt>
                <c:pt idx="1">
                  <c:v>BATMAN</c:v>
                </c:pt>
                <c:pt idx="2">
                  <c:v>TURKMENISTAN</c:v>
                </c:pt>
                <c:pt idx="3">
                  <c:v>KWASHY</c:v>
                </c:pt>
                <c:pt idx="4">
                  <c:v>BEAJY</c:v>
                </c:pt>
                <c:pt idx="5">
                  <c:v>BND 60/90  R3</c:v>
                </c:pt>
                <c:pt idx="6">
                  <c:v>BND  60/90  . R5*</c:v>
                </c:pt>
                <c:pt idx="7">
                  <c:v>BND 70/100 ) R4*</c:v>
                </c:pt>
                <c:pt idx="8">
                  <c:v>BND 70/100   R6</c:v>
                </c:pt>
              </c:strCache>
            </c:strRef>
          </c:cat>
          <c:val>
            <c:numRef>
              <c:f>Sayfa1!$B$28:$J$28</c:f>
              <c:numCache>
                <c:formatCode>General</c:formatCode>
                <c:ptCount val="9"/>
                <c:pt idx="0">
                  <c:v>27.84</c:v>
                </c:pt>
                <c:pt idx="1">
                  <c:v>31</c:v>
                </c:pt>
                <c:pt idx="2">
                  <c:v>41</c:v>
                </c:pt>
                <c:pt idx="3">
                  <c:v>58.59</c:v>
                </c:pt>
                <c:pt idx="4">
                  <c:v>44.25</c:v>
                </c:pt>
                <c:pt idx="5">
                  <c:v>42.84</c:v>
                </c:pt>
                <c:pt idx="6">
                  <c:v>44.2</c:v>
                </c:pt>
                <c:pt idx="7">
                  <c:v>41.8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23744"/>
        <c:axId val="22008576"/>
      </c:barChart>
      <c:catAx>
        <c:axId val="2102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008576"/>
        <c:crosses val="autoZero"/>
        <c:auto val="1"/>
        <c:lblAlgn val="ctr"/>
        <c:lblOffset val="100"/>
        <c:noMultiLvlLbl val="0"/>
      </c:catAx>
      <c:valAx>
        <c:axId val="22008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23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73753524007222204"/>
          <c:w val="0.33477037693337336"/>
          <c:h val="0.1786168328958880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936536965978136E-2"/>
          <c:y val="3.6018336607727568E-2"/>
          <c:w val="0.92092972575696719"/>
          <c:h val="0.69859097917279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Лист1!$C$15</c:f>
              <c:strCache>
                <c:ptCount val="1"/>
                <c:pt idx="0">
                  <c:v>Исходный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Лист1!$D$14:$L$14</c:f>
              <c:strCache>
                <c:ptCount val="9"/>
                <c:pt idx="0">
                  <c:v>BATMAN</c:v>
                </c:pt>
                <c:pt idx="1">
                  <c:v>IZMIR</c:v>
                </c:pt>
                <c:pt idx="2">
                  <c:v>KWASHI</c:v>
                </c:pt>
                <c:pt idx="3">
                  <c:v>BEAJY</c:v>
                </c:pt>
                <c:pt idx="4">
                  <c:v>  R 3</c:v>
                </c:pt>
                <c:pt idx="5">
                  <c:v> R 4</c:v>
                </c:pt>
                <c:pt idx="6">
                  <c:v> R  5 </c:v>
                </c:pt>
                <c:pt idx="7">
                  <c:v>R  6</c:v>
                </c:pt>
                <c:pt idx="8">
                  <c:v>Туркменистан</c:v>
                </c:pt>
              </c:strCache>
            </c:strRef>
          </c:cat>
          <c:val>
            <c:numRef>
              <c:f>Лист1!$D$15:$L$15</c:f>
              <c:numCache>
                <c:formatCode>General</c:formatCode>
                <c:ptCount val="9"/>
                <c:pt idx="0">
                  <c:v>0.1</c:v>
                </c:pt>
                <c:pt idx="1">
                  <c:v>0.1</c:v>
                </c:pt>
                <c:pt idx="2">
                  <c:v>0.5</c:v>
                </c:pt>
                <c:pt idx="3">
                  <c:v>0.1</c:v>
                </c:pt>
                <c:pt idx="4">
                  <c:v>2.2000000000000002</c:v>
                </c:pt>
                <c:pt idx="5">
                  <c:v>2.6</c:v>
                </c:pt>
                <c:pt idx="6">
                  <c:v>4.0999999999999996</c:v>
                </c:pt>
                <c:pt idx="7">
                  <c:v>4.5</c:v>
                </c:pt>
                <c:pt idx="8">
                  <c:v>4.8</c:v>
                </c:pt>
              </c:numCache>
            </c:numRef>
          </c:val>
        </c:ser>
        <c:ser>
          <c:idx val="1"/>
          <c:order val="1"/>
          <c:tx>
            <c:strRef>
              <c:f>Лист1!$C$16</c:f>
              <c:strCache>
                <c:ptCount val="1"/>
                <c:pt idx="0">
                  <c:v>RTFOT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Лист1!$D$14:$L$14</c:f>
              <c:strCache>
                <c:ptCount val="9"/>
                <c:pt idx="0">
                  <c:v>BATMAN</c:v>
                </c:pt>
                <c:pt idx="1">
                  <c:v>IZMIR</c:v>
                </c:pt>
                <c:pt idx="2">
                  <c:v>KWASHI</c:v>
                </c:pt>
                <c:pt idx="3">
                  <c:v>BEAJY</c:v>
                </c:pt>
                <c:pt idx="4">
                  <c:v>  R 3</c:v>
                </c:pt>
                <c:pt idx="5">
                  <c:v> R 4</c:v>
                </c:pt>
                <c:pt idx="6">
                  <c:v> R  5 </c:v>
                </c:pt>
                <c:pt idx="7">
                  <c:v>R  6</c:v>
                </c:pt>
                <c:pt idx="8">
                  <c:v>Туркменистан</c:v>
                </c:pt>
              </c:strCache>
            </c:strRef>
          </c:cat>
          <c:val>
            <c:numRef>
              <c:f>Лист1!$D$16:$L$16</c:f>
              <c:numCache>
                <c:formatCode>General</c:formatCode>
                <c:ptCount val="9"/>
                <c:pt idx="0">
                  <c:v>0.1</c:v>
                </c:pt>
                <c:pt idx="1">
                  <c:v>0.7</c:v>
                </c:pt>
                <c:pt idx="2">
                  <c:v>1.6</c:v>
                </c:pt>
                <c:pt idx="3">
                  <c:v>1.4</c:v>
                </c:pt>
                <c:pt idx="4">
                  <c:v>2.7</c:v>
                </c:pt>
                <c:pt idx="5">
                  <c:v>3.5</c:v>
                </c:pt>
                <c:pt idx="6">
                  <c:v>4.9000000000000004</c:v>
                </c:pt>
                <c:pt idx="7">
                  <c:v>5.9</c:v>
                </c:pt>
                <c:pt idx="8">
                  <c:v>6.2</c:v>
                </c:pt>
              </c:numCache>
            </c:numRef>
          </c:val>
        </c:ser>
        <c:ser>
          <c:idx val="2"/>
          <c:order val="2"/>
          <c:tx>
            <c:strRef>
              <c:f>Лист1!$C$17</c:f>
              <c:strCache>
                <c:ptCount val="1"/>
                <c:pt idx="0">
                  <c:v>PAV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Лист1!$D$14:$L$14</c:f>
              <c:strCache>
                <c:ptCount val="9"/>
                <c:pt idx="0">
                  <c:v>BATMAN</c:v>
                </c:pt>
                <c:pt idx="1">
                  <c:v>IZMIR</c:v>
                </c:pt>
                <c:pt idx="2">
                  <c:v>KWASHI</c:v>
                </c:pt>
                <c:pt idx="3">
                  <c:v>BEAJY</c:v>
                </c:pt>
                <c:pt idx="4">
                  <c:v>  R 3</c:v>
                </c:pt>
                <c:pt idx="5">
                  <c:v> R 4</c:v>
                </c:pt>
                <c:pt idx="6">
                  <c:v> R  5 </c:v>
                </c:pt>
                <c:pt idx="7">
                  <c:v>R  6</c:v>
                </c:pt>
                <c:pt idx="8">
                  <c:v>Туркменистан</c:v>
                </c:pt>
              </c:strCache>
            </c:strRef>
          </c:cat>
          <c:val>
            <c:numRef>
              <c:f>Лист1!$D$17:$L$17</c:f>
              <c:numCache>
                <c:formatCode>General</c:formatCode>
                <c:ptCount val="9"/>
                <c:pt idx="0">
                  <c:v>4.5999999999999996</c:v>
                </c:pt>
                <c:pt idx="1">
                  <c:v>3.4</c:v>
                </c:pt>
                <c:pt idx="2">
                  <c:v>5</c:v>
                </c:pt>
                <c:pt idx="3">
                  <c:v>5.4</c:v>
                </c:pt>
                <c:pt idx="4">
                  <c:v>6.5</c:v>
                </c:pt>
                <c:pt idx="5">
                  <c:v>7.3</c:v>
                </c:pt>
                <c:pt idx="6">
                  <c:v>8.6</c:v>
                </c:pt>
                <c:pt idx="7">
                  <c:v>8.9</c:v>
                </c:pt>
                <c:pt idx="8">
                  <c:v>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898368"/>
        <c:axId val="63899904"/>
      </c:barChart>
      <c:catAx>
        <c:axId val="6389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899904"/>
        <c:crosses val="autoZero"/>
        <c:auto val="1"/>
        <c:lblAlgn val="ctr"/>
        <c:lblOffset val="100"/>
        <c:noMultiLvlLbl val="0"/>
      </c:catAx>
      <c:valAx>
        <c:axId val="63899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89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845037873284735"/>
          <c:y val="0.92182345085056905"/>
          <c:w val="0.29666611117283265"/>
          <c:h val="5.52557894899679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 sz="1600" b="1" baseline="0"/>
              <a:t> </a:t>
            </a:r>
            <a:r>
              <a:rPr lang="ru-RU" sz="1600" b="1" baseline="0"/>
              <a:t>Возрастание  вязкости при повышение температуры производства  а/б смесей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6039661708953049E-2"/>
          <c:y val="0.215"/>
          <c:w val="0.93164552347623208"/>
          <c:h val="0.589562554680664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Вязкость исходного битума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Вязкость после RTFOT при 135°C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362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Вязкость после RTFOT при 163°C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681088"/>
        <c:axId val="66796928"/>
      </c:barChart>
      <c:catAx>
        <c:axId val="666810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6796928"/>
        <c:crosses val="autoZero"/>
        <c:auto val="1"/>
        <c:lblAlgn val="ctr"/>
        <c:lblOffset val="100"/>
        <c:noMultiLvlLbl val="0"/>
      </c:catAx>
      <c:valAx>
        <c:axId val="66796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ru-RU"/>
          </a:p>
        </c:txPr>
        <c:crossAx val="66681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37328703703703697"/>
          <c:y val="0.29662604674415693"/>
          <c:w val="0.62611111111111106"/>
          <c:h val="0.548443989420697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524826078046638E-2"/>
          <c:y val="0.14348698740023225"/>
          <c:w val="0.87957123047405117"/>
          <c:h val="0.474801135791529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Sayfa1!$A$22</c:f>
              <c:strCache>
                <c:ptCount val="1"/>
                <c:pt idx="0">
                  <c:v>Changing the softenning point ball, ° C</c:v>
                </c:pt>
              </c:strCache>
            </c:strRef>
          </c:tx>
          <c:invertIfNegative val="0"/>
          <c:cat>
            <c:strRef>
              <c:f>Sayfa1!$B$2:$J$2</c:f>
              <c:strCache>
                <c:ptCount val="9"/>
                <c:pt idx="0">
                  <c:v>IZMIR</c:v>
                </c:pt>
                <c:pt idx="1">
                  <c:v>BATMAN</c:v>
                </c:pt>
                <c:pt idx="2">
                  <c:v>TURKMENISTAN</c:v>
                </c:pt>
                <c:pt idx="3">
                  <c:v>KWASHY</c:v>
                </c:pt>
                <c:pt idx="4">
                  <c:v>BEAJY</c:v>
                </c:pt>
                <c:pt idx="5">
                  <c:v>BND 60/90 R3</c:v>
                </c:pt>
                <c:pt idx="6">
                  <c:v>BND  60/90  . R5*</c:v>
                </c:pt>
                <c:pt idx="7">
                  <c:v>BND 70/100 R4*</c:v>
                </c:pt>
                <c:pt idx="8">
                  <c:v>BND 70/100   R6</c:v>
                </c:pt>
              </c:strCache>
            </c:strRef>
          </c:cat>
          <c:val>
            <c:numRef>
              <c:f>Sayfa1!$B$22:$J$22</c:f>
              <c:numCache>
                <c:formatCode>General</c:formatCode>
                <c:ptCount val="9"/>
                <c:pt idx="0">
                  <c:v>4.7</c:v>
                </c:pt>
                <c:pt idx="1">
                  <c:v>8.8000000000000007</c:v>
                </c:pt>
                <c:pt idx="2">
                  <c:v>2.8</c:v>
                </c:pt>
                <c:pt idx="3">
                  <c:v>20.2</c:v>
                </c:pt>
                <c:pt idx="4">
                  <c:v>17.399999999999999</c:v>
                </c:pt>
                <c:pt idx="5">
                  <c:v>4.9000000000000004</c:v>
                </c:pt>
                <c:pt idx="6">
                  <c:v>7.4</c:v>
                </c:pt>
                <c:pt idx="7">
                  <c:v>5</c:v>
                </c:pt>
                <c:pt idx="8">
                  <c:v>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982848"/>
        <c:axId val="25984384"/>
      </c:barChart>
      <c:catAx>
        <c:axId val="25982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984384"/>
        <c:crosses val="autoZero"/>
        <c:auto val="1"/>
        <c:lblAlgn val="ctr"/>
        <c:lblOffset val="100"/>
        <c:noMultiLvlLbl val="0"/>
      </c:catAx>
      <c:valAx>
        <c:axId val="25984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9828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78274843476459"/>
          <c:y val="4.3433412972911353E-2"/>
          <c:w val="0.89453749817789141"/>
          <c:h val="0.608821898535649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Sayfa1!$A$7</c:f>
              <c:strCache>
                <c:ptCount val="1"/>
                <c:pt idx="0">
                  <c:v>Ductility, cm,  at 25 ° C</c:v>
                </c:pt>
              </c:strCache>
            </c:strRef>
          </c:tx>
          <c:invertIfNegative val="0"/>
          <c:cat>
            <c:strRef>
              <c:f>Sayfa1!$B$2:$J$2</c:f>
              <c:strCache>
                <c:ptCount val="9"/>
                <c:pt idx="0">
                  <c:v>IZMIR</c:v>
                </c:pt>
                <c:pt idx="1">
                  <c:v>BATMAN</c:v>
                </c:pt>
                <c:pt idx="2">
                  <c:v>TURKMENISTAN</c:v>
                </c:pt>
                <c:pt idx="3">
                  <c:v>KWASHY</c:v>
                </c:pt>
                <c:pt idx="4">
                  <c:v>BEAJY</c:v>
                </c:pt>
                <c:pt idx="5">
                  <c:v>BND 60/90 R3</c:v>
                </c:pt>
                <c:pt idx="6">
                  <c:v>BND  60/90  oks. R5*</c:v>
                </c:pt>
                <c:pt idx="7">
                  <c:v>BND 70/100  R4*</c:v>
                </c:pt>
                <c:pt idx="8">
                  <c:v>BND 70/100 R6</c:v>
                </c:pt>
              </c:strCache>
            </c:strRef>
          </c:cat>
          <c:val>
            <c:numRef>
              <c:f>Sayfa1!$B$7:$J$7</c:f>
              <c:numCache>
                <c:formatCode>General</c:formatCode>
                <c:ptCount val="9"/>
                <c:pt idx="0">
                  <c:v>150</c:v>
                </c:pt>
                <c:pt idx="1">
                  <c:v>64</c:v>
                </c:pt>
                <c:pt idx="2">
                  <c:v>35</c:v>
                </c:pt>
                <c:pt idx="3">
                  <c:v>75</c:v>
                </c:pt>
                <c:pt idx="4">
                  <c:v>48</c:v>
                </c:pt>
                <c:pt idx="5">
                  <c:v>76</c:v>
                </c:pt>
                <c:pt idx="6">
                  <c:v>70</c:v>
                </c:pt>
                <c:pt idx="7">
                  <c:v>109</c:v>
                </c:pt>
                <c:pt idx="8">
                  <c:v>150</c:v>
                </c:pt>
              </c:numCache>
            </c:numRef>
          </c:val>
        </c:ser>
        <c:ser>
          <c:idx val="3"/>
          <c:order val="1"/>
          <c:tx>
            <c:strRef>
              <c:f>Sayfa1!$A$25</c:f>
              <c:strCache>
                <c:ptCount val="1"/>
                <c:pt idx="0">
                  <c:v>Ductility, cm,  at 25 ° after aging</c:v>
                </c:pt>
              </c:strCache>
            </c:strRef>
          </c:tx>
          <c:invertIfNegative val="0"/>
          <c:cat>
            <c:strRef>
              <c:f>Sayfa1!$B$2:$J$2</c:f>
              <c:strCache>
                <c:ptCount val="9"/>
                <c:pt idx="0">
                  <c:v>IZMIR</c:v>
                </c:pt>
                <c:pt idx="1">
                  <c:v>BATMAN</c:v>
                </c:pt>
                <c:pt idx="2">
                  <c:v>TURKMENISTAN</c:v>
                </c:pt>
                <c:pt idx="3">
                  <c:v>KWASHY</c:v>
                </c:pt>
                <c:pt idx="4">
                  <c:v>BEAJY</c:v>
                </c:pt>
                <c:pt idx="5">
                  <c:v>BND 60/90 R3</c:v>
                </c:pt>
                <c:pt idx="6">
                  <c:v>BND  60/90  oks. R5*</c:v>
                </c:pt>
                <c:pt idx="7">
                  <c:v>BND 70/100  R4*</c:v>
                </c:pt>
                <c:pt idx="8">
                  <c:v>BND 70/100 R6</c:v>
                </c:pt>
              </c:strCache>
            </c:strRef>
          </c:cat>
          <c:val>
            <c:numRef>
              <c:f>Sayfa1!$B$25:$J$25</c:f>
              <c:numCache>
                <c:formatCode>General</c:formatCode>
                <c:ptCount val="9"/>
                <c:pt idx="0">
                  <c:v>120</c:v>
                </c:pt>
                <c:pt idx="1">
                  <c:v>14</c:v>
                </c:pt>
                <c:pt idx="2">
                  <c:v>8</c:v>
                </c:pt>
                <c:pt idx="3">
                  <c:v>8</c:v>
                </c:pt>
                <c:pt idx="4">
                  <c:v>14</c:v>
                </c:pt>
                <c:pt idx="5">
                  <c:v>33</c:v>
                </c:pt>
                <c:pt idx="6">
                  <c:v>35</c:v>
                </c:pt>
                <c:pt idx="7">
                  <c:v>58</c:v>
                </c:pt>
                <c:pt idx="8">
                  <c:v>121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163968"/>
        <c:axId val="60165504"/>
      </c:barChart>
      <c:catAx>
        <c:axId val="60163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0165504"/>
        <c:crosses val="autoZero"/>
        <c:auto val="1"/>
        <c:lblAlgn val="ctr"/>
        <c:lblOffset val="100"/>
        <c:noMultiLvlLbl val="0"/>
      </c:catAx>
      <c:valAx>
        <c:axId val="60165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01639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371066375609925E-2"/>
          <c:y val="0.11560529015946441"/>
          <c:w val="0.73492577802840486"/>
          <c:h val="0.613022681020164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Sayfa1!$A$14</c:f>
              <c:strCache>
                <c:ptCount val="1"/>
                <c:pt idx="0">
                  <c:v>Dynamic viscosity at 60° C , Pа*s</c:v>
                </c:pt>
              </c:strCache>
            </c:strRef>
          </c:tx>
          <c:invertIfNegative val="0"/>
          <c:cat>
            <c:strRef>
              <c:f>Sayfa1!$B$2:$J$2</c:f>
              <c:strCache>
                <c:ptCount val="9"/>
                <c:pt idx="0">
                  <c:v>IZMIR</c:v>
                </c:pt>
                <c:pt idx="1">
                  <c:v>BATMAN</c:v>
                </c:pt>
                <c:pt idx="2">
                  <c:v>TURKMENISTAN</c:v>
                </c:pt>
                <c:pt idx="3">
                  <c:v>KWASHY</c:v>
                </c:pt>
                <c:pt idx="4">
                  <c:v>BEAJY</c:v>
                </c:pt>
                <c:pt idx="5">
                  <c:v>BND 60/90 R3</c:v>
                </c:pt>
                <c:pt idx="6">
                  <c:v>BND  60/90 oks. R5*</c:v>
                </c:pt>
                <c:pt idx="7">
                  <c:v>BND 70/100 R4*</c:v>
                </c:pt>
                <c:pt idx="8">
                  <c:v>BND 70/100  R6</c:v>
                </c:pt>
              </c:strCache>
            </c:strRef>
          </c:cat>
          <c:val>
            <c:numRef>
              <c:f>Sayfa1!$B$14:$J$14</c:f>
              <c:numCache>
                <c:formatCode>General</c:formatCode>
                <c:ptCount val="9"/>
                <c:pt idx="0">
                  <c:v>258.3</c:v>
                </c:pt>
                <c:pt idx="1">
                  <c:v>576.6</c:v>
                </c:pt>
                <c:pt idx="2">
                  <c:v>236.7</c:v>
                </c:pt>
                <c:pt idx="3">
                  <c:v>336.6</c:v>
                </c:pt>
                <c:pt idx="4">
                  <c:v>285</c:v>
                </c:pt>
                <c:pt idx="5">
                  <c:v>180.8</c:v>
                </c:pt>
                <c:pt idx="6">
                  <c:v>205.6</c:v>
                </c:pt>
                <c:pt idx="7">
                  <c:v>189</c:v>
                </c:pt>
                <c:pt idx="8">
                  <c:v>348</c:v>
                </c:pt>
              </c:numCache>
            </c:numRef>
          </c:val>
        </c:ser>
        <c:ser>
          <c:idx val="2"/>
          <c:order val="1"/>
          <c:tx>
            <c:strRef>
              <c:f>Sayfa1!$A$15</c:f>
              <c:strCache>
                <c:ptCount val="1"/>
                <c:pt idx="0">
                  <c:v>Brookfield Viscosity at 135 ° C, mPa.s</c:v>
                </c:pt>
              </c:strCache>
            </c:strRef>
          </c:tx>
          <c:invertIfNegative val="0"/>
          <c:cat>
            <c:strRef>
              <c:f>Sayfa1!$B$2:$J$2</c:f>
              <c:strCache>
                <c:ptCount val="9"/>
                <c:pt idx="0">
                  <c:v>IZMIR</c:v>
                </c:pt>
                <c:pt idx="1">
                  <c:v>BATMAN</c:v>
                </c:pt>
                <c:pt idx="2">
                  <c:v>TURKMENISTAN</c:v>
                </c:pt>
                <c:pt idx="3">
                  <c:v>KWASHY</c:v>
                </c:pt>
                <c:pt idx="4">
                  <c:v>BEAJY</c:v>
                </c:pt>
                <c:pt idx="5">
                  <c:v>BND 60/90 R3</c:v>
                </c:pt>
                <c:pt idx="6">
                  <c:v>BND  60/90 oks. R5*</c:v>
                </c:pt>
                <c:pt idx="7">
                  <c:v>BND 70/100 R4*</c:v>
                </c:pt>
                <c:pt idx="8">
                  <c:v>BND 70/100  R6</c:v>
                </c:pt>
              </c:strCache>
            </c:strRef>
          </c:cat>
          <c:val>
            <c:numRef>
              <c:f>Sayfa1!$B$15:$J$15</c:f>
              <c:numCache>
                <c:formatCode>General</c:formatCode>
                <c:ptCount val="9"/>
                <c:pt idx="0">
                  <c:v>462.5</c:v>
                </c:pt>
                <c:pt idx="1">
                  <c:v>612.5</c:v>
                </c:pt>
                <c:pt idx="2">
                  <c:v>337.5</c:v>
                </c:pt>
                <c:pt idx="3">
                  <c:v>100</c:v>
                </c:pt>
                <c:pt idx="4">
                  <c:v>400</c:v>
                </c:pt>
                <c:pt idx="5">
                  <c:v>487.5</c:v>
                </c:pt>
                <c:pt idx="6">
                  <c:v>525</c:v>
                </c:pt>
                <c:pt idx="7">
                  <c:v>387.5</c:v>
                </c:pt>
                <c:pt idx="8">
                  <c:v>550</c:v>
                </c:pt>
              </c:numCache>
            </c:numRef>
          </c:val>
        </c:ser>
        <c:ser>
          <c:idx val="3"/>
          <c:order val="2"/>
          <c:tx>
            <c:strRef>
              <c:f>Sayfa1!$A$16</c:f>
              <c:strCache>
                <c:ptCount val="1"/>
                <c:pt idx="0">
                  <c:v>Brookfield Viscosity at 165 ° C, mPa.s</c:v>
                </c:pt>
              </c:strCache>
            </c:strRef>
          </c:tx>
          <c:invertIfNegative val="0"/>
          <c:cat>
            <c:strRef>
              <c:f>Sayfa1!$B$2:$J$2</c:f>
              <c:strCache>
                <c:ptCount val="9"/>
                <c:pt idx="0">
                  <c:v>IZMIR</c:v>
                </c:pt>
                <c:pt idx="1">
                  <c:v>BATMAN</c:v>
                </c:pt>
                <c:pt idx="2">
                  <c:v>TURKMENISTAN</c:v>
                </c:pt>
                <c:pt idx="3">
                  <c:v>KWASHY</c:v>
                </c:pt>
                <c:pt idx="4">
                  <c:v>BEAJY</c:v>
                </c:pt>
                <c:pt idx="5">
                  <c:v>BND 60/90 R3</c:v>
                </c:pt>
                <c:pt idx="6">
                  <c:v>BND  60/90 oks. R5*</c:v>
                </c:pt>
                <c:pt idx="7">
                  <c:v>BND 70/100 R4*</c:v>
                </c:pt>
                <c:pt idx="8">
                  <c:v>BND 70/100  R6</c:v>
                </c:pt>
              </c:strCache>
            </c:strRef>
          </c:cat>
          <c:val>
            <c:numRef>
              <c:f>Sayfa1!$B$16:$J$16</c:f>
              <c:numCache>
                <c:formatCode>General</c:formatCode>
                <c:ptCount val="9"/>
                <c:pt idx="0">
                  <c:v>125</c:v>
                </c:pt>
                <c:pt idx="1">
                  <c:v>150</c:v>
                </c:pt>
                <c:pt idx="2">
                  <c:v>112.5</c:v>
                </c:pt>
                <c:pt idx="3">
                  <c:v>62.5</c:v>
                </c:pt>
                <c:pt idx="4">
                  <c:v>125</c:v>
                </c:pt>
                <c:pt idx="5">
                  <c:v>137.5</c:v>
                </c:pt>
                <c:pt idx="6">
                  <c:v>150</c:v>
                </c:pt>
                <c:pt idx="7">
                  <c:v>137.5</c:v>
                </c:pt>
                <c:pt idx="8">
                  <c:v>112.5</c:v>
                </c:pt>
              </c:numCache>
            </c:numRef>
          </c:val>
        </c:ser>
        <c:ser>
          <c:idx val="4"/>
          <c:order val="3"/>
          <c:tx>
            <c:strRef>
              <c:f>Sayfa1!$A$30</c:f>
              <c:strCache>
                <c:ptCount val="1"/>
                <c:pt idx="0">
                  <c:v>Dynamic viscosity at 60° C , Pа * s after aging</c:v>
                </c:pt>
              </c:strCache>
            </c:strRef>
          </c:tx>
          <c:invertIfNegative val="0"/>
          <c:cat>
            <c:strRef>
              <c:f>Sayfa1!$B$2:$J$2</c:f>
              <c:strCache>
                <c:ptCount val="9"/>
                <c:pt idx="0">
                  <c:v>IZMIR</c:v>
                </c:pt>
                <c:pt idx="1">
                  <c:v>BATMAN</c:v>
                </c:pt>
                <c:pt idx="2">
                  <c:v>TURKMENISTAN</c:v>
                </c:pt>
                <c:pt idx="3">
                  <c:v>KWASHY</c:v>
                </c:pt>
                <c:pt idx="4">
                  <c:v>BEAJY</c:v>
                </c:pt>
                <c:pt idx="5">
                  <c:v>BND 60/90 R3</c:v>
                </c:pt>
                <c:pt idx="6">
                  <c:v>BND  60/90 oks. R5*</c:v>
                </c:pt>
                <c:pt idx="7">
                  <c:v>BND 70/100 R4*</c:v>
                </c:pt>
                <c:pt idx="8">
                  <c:v>BND 70/100  R6</c:v>
                </c:pt>
              </c:strCache>
            </c:strRef>
          </c:cat>
          <c:val>
            <c:numRef>
              <c:f>Sayfa1!$B$30:$J$30</c:f>
              <c:numCache>
                <c:formatCode>General</c:formatCode>
                <c:ptCount val="9"/>
                <c:pt idx="0">
                  <c:v>575.29999999999995</c:v>
                </c:pt>
                <c:pt idx="1">
                  <c:v>1291.7</c:v>
                </c:pt>
                <c:pt idx="2">
                  <c:v>555.79999999999995</c:v>
                </c:pt>
                <c:pt idx="3">
                  <c:v>1284.5999999999999</c:v>
                </c:pt>
                <c:pt idx="4">
                  <c:v>1193.3</c:v>
                </c:pt>
                <c:pt idx="5">
                  <c:v>630</c:v>
                </c:pt>
                <c:pt idx="6">
                  <c:v>478.8</c:v>
                </c:pt>
                <c:pt idx="7">
                  <c:v>636</c:v>
                </c:pt>
                <c:pt idx="8">
                  <c:v>895.8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999232"/>
        <c:axId val="26000768"/>
      </c:barChart>
      <c:catAx>
        <c:axId val="25999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6000768"/>
        <c:crosses val="autoZero"/>
        <c:auto val="1"/>
        <c:lblAlgn val="ctr"/>
        <c:lblOffset val="100"/>
        <c:noMultiLvlLbl val="0"/>
      </c:catAx>
      <c:valAx>
        <c:axId val="26000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999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6364802536258856E-3"/>
          <c:y val="0.84939659482279739"/>
          <c:w val="0.65124660418699232"/>
          <c:h val="0.15060333441041251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60 °</a:t>
            </a:r>
            <a:r>
              <a:rPr lang="en-US" dirty="0" smtClean="0"/>
              <a:t>C;</a:t>
            </a:r>
            <a:r>
              <a:rPr lang="ru-RU" dirty="0" smtClean="0"/>
              <a:t>после </a:t>
            </a:r>
            <a:r>
              <a:rPr lang="en-US" dirty="0" smtClean="0"/>
              <a:t>RTFOT; </a:t>
            </a:r>
            <a:r>
              <a:rPr lang="en-US" dirty="0"/>
              <a:t>0,01Hz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Marshall!$B$5</c:f>
              <c:strCache>
                <c:ptCount val="1"/>
                <c:pt idx="0">
                  <c:v>60 °C; Aged; 0,01Hz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Marshall!$C$4:$K$4</c:f>
              <c:strCache>
                <c:ptCount val="9"/>
                <c:pt idx="0">
                  <c:v>BEAJY</c:v>
                </c:pt>
                <c:pt idx="1">
                  <c:v>BATMAN</c:v>
                </c:pt>
                <c:pt idx="2">
                  <c:v>KWASHY</c:v>
                </c:pt>
                <c:pt idx="3">
                  <c:v>R5</c:v>
                </c:pt>
                <c:pt idx="4">
                  <c:v>R3</c:v>
                </c:pt>
                <c:pt idx="5">
                  <c:v>R6</c:v>
                </c:pt>
                <c:pt idx="6">
                  <c:v>R4</c:v>
                </c:pt>
                <c:pt idx="7">
                  <c:v>İZMİR</c:v>
                </c:pt>
                <c:pt idx="8">
                  <c:v>TÜRKMENİSTAN</c:v>
                </c:pt>
              </c:strCache>
            </c:strRef>
          </c:cat>
          <c:val>
            <c:numRef>
              <c:f>Marshall!$C$5:$K$5</c:f>
              <c:numCache>
                <c:formatCode>General</c:formatCode>
                <c:ptCount val="9"/>
                <c:pt idx="0">
                  <c:v>374.4</c:v>
                </c:pt>
                <c:pt idx="1">
                  <c:v>347.5</c:v>
                </c:pt>
                <c:pt idx="2">
                  <c:v>132.9</c:v>
                </c:pt>
                <c:pt idx="3">
                  <c:v>74.02</c:v>
                </c:pt>
                <c:pt idx="4">
                  <c:v>64.8</c:v>
                </c:pt>
                <c:pt idx="5">
                  <c:v>63.46</c:v>
                </c:pt>
                <c:pt idx="6">
                  <c:v>45.39</c:v>
                </c:pt>
                <c:pt idx="7">
                  <c:v>40.44</c:v>
                </c:pt>
                <c:pt idx="8">
                  <c:v>21.259999999999987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273024"/>
        <c:axId val="60274560"/>
      </c:barChart>
      <c:catAx>
        <c:axId val="6027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60274560"/>
        <c:crosses val="autoZero"/>
        <c:auto val="1"/>
        <c:lblAlgn val="ctr"/>
        <c:lblOffset val="100"/>
        <c:noMultiLvlLbl val="0"/>
      </c:catAx>
      <c:valAx>
        <c:axId val="6027456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tr-TR" sz="1200" dirty="0"/>
                  <a:t>𝐆*/𝐬𝐢𝐧𝛅 (𝐏𝐚)</a:t>
                </a:r>
              </a:p>
            </c:rich>
          </c:tx>
          <c:layout>
            <c:manualLayout>
              <c:xMode val="edge"/>
              <c:yMode val="edge"/>
              <c:x val="1.9444353688154246E-2"/>
              <c:y val="0.3020853203208787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6027302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60 °C; </a:t>
            </a:r>
            <a:r>
              <a:rPr lang="en-US" dirty="0" smtClean="0"/>
              <a:t> </a:t>
            </a:r>
            <a:r>
              <a:rPr lang="ru-RU" dirty="0" smtClean="0"/>
              <a:t>после</a:t>
            </a:r>
            <a:r>
              <a:rPr lang="ru-RU" baseline="0" dirty="0" smtClean="0"/>
              <a:t> </a:t>
            </a:r>
            <a:r>
              <a:rPr lang="en-US" baseline="0" dirty="0" smtClean="0"/>
              <a:t>RTFOT</a:t>
            </a:r>
            <a:r>
              <a:rPr lang="ru-RU" baseline="0" dirty="0" smtClean="0"/>
              <a:t>, </a:t>
            </a:r>
            <a:r>
              <a:rPr lang="en-US" dirty="0" smtClean="0"/>
              <a:t> </a:t>
            </a:r>
            <a:r>
              <a:rPr lang="en-US" dirty="0"/>
              <a:t>10Hz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Marshall!$B$5</c:f>
              <c:strCache>
                <c:ptCount val="1"/>
                <c:pt idx="0">
                  <c:v>60 °C; Aged; 10Hz</c:v>
                </c:pt>
              </c:strCache>
            </c:strRef>
          </c:tx>
          <c:spPr>
            <a:solidFill>
              <a:srgbClr val="8064A2">
                <a:lumMod val="75000"/>
              </a:srgbClr>
            </a:solidFill>
          </c:spPr>
          <c:invertIfNegative val="0"/>
          <c:cat>
            <c:strRef>
              <c:f>Marshall!$C$4:$K$4</c:f>
              <c:strCache>
                <c:ptCount val="9"/>
                <c:pt idx="0">
                  <c:v>BATMAN</c:v>
                </c:pt>
                <c:pt idx="1">
                  <c:v>BEAJY</c:v>
                </c:pt>
                <c:pt idx="2">
                  <c:v>KWASHY</c:v>
                </c:pt>
                <c:pt idx="3">
                  <c:v>R6</c:v>
                </c:pt>
                <c:pt idx="4">
                  <c:v>İZMİR</c:v>
                </c:pt>
                <c:pt idx="5">
                  <c:v>R5</c:v>
                </c:pt>
                <c:pt idx="6">
                  <c:v>R3</c:v>
                </c:pt>
                <c:pt idx="7">
                  <c:v>R4</c:v>
                </c:pt>
                <c:pt idx="8">
                  <c:v>TÜRKMENİSTAN</c:v>
                </c:pt>
              </c:strCache>
            </c:strRef>
          </c:cat>
          <c:val>
            <c:numRef>
              <c:f>Marshall!$C$5:$K$5</c:f>
              <c:numCache>
                <c:formatCode>0.00E+00</c:formatCode>
                <c:ptCount val="9"/>
                <c:pt idx="0">
                  <c:v>109000</c:v>
                </c:pt>
                <c:pt idx="1">
                  <c:v>78150</c:v>
                </c:pt>
                <c:pt idx="2">
                  <c:v>42310</c:v>
                </c:pt>
                <c:pt idx="3">
                  <c:v>37420</c:v>
                </c:pt>
                <c:pt idx="4">
                  <c:v>35640</c:v>
                </c:pt>
                <c:pt idx="5">
                  <c:v>32610</c:v>
                </c:pt>
                <c:pt idx="6">
                  <c:v>31500</c:v>
                </c:pt>
                <c:pt idx="7">
                  <c:v>28840</c:v>
                </c:pt>
                <c:pt idx="8">
                  <c:v>13870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736832"/>
        <c:axId val="61738368"/>
      </c:barChart>
      <c:catAx>
        <c:axId val="6173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61738368"/>
        <c:crosses val="autoZero"/>
        <c:auto val="1"/>
        <c:lblAlgn val="ctr"/>
        <c:lblOffset val="100"/>
        <c:noMultiLvlLbl val="0"/>
      </c:catAx>
      <c:valAx>
        <c:axId val="6173836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tr-TR" sz="1200" dirty="0"/>
                  <a:t>𝐆*/𝐬𝐢𝐧𝛅 (𝐏𝐚)</a:t>
                </a:r>
              </a:p>
            </c:rich>
          </c:tx>
          <c:layout>
            <c:manualLayout>
              <c:xMode val="edge"/>
              <c:yMode val="edge"/>
              <c:x val="1.9444353688154246E-2"/>
              <c:y val="0.30208532032087876"/>
            </c:manualLayout>
          </c:layout>
          <c:overlay val="0"/>
        </c:title>
        <c:numFmt formatCode="0.00E+00" sourceLinked="1"/>
        <c:majorTickMark val="none"/>
        <c:minorTickMark val="none"/>
        <c:tickLblPos val="nextTo"/>
        <c:crossAx val="617368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0493590746732976"/>
          <c:y val="2.8546428386327708E-2"/>
          <c:w val="0.74253443713529665"/>
          <c:h val="0.7551127848149363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'zsv4%sbs'!$C$2:$K$2</c:f>
              <c:strCache>
                <c:ptCount val="9"/>
                <c:pt idx="0">
                  <c:v>BEAJY</c:v>
                </c:pt>
                <c:pt idx="1">
                  <c:v>BATMAN</c:v>
                </c:pt>
                <c:pt idx="2">
                  <c:v>KWASHY</c:v>
                </c:pt>
                <c:pt idx="3">
                  <c:v>R5</c:v>
                </c:pt>
                <c:pt idx="4">
                  <c:v>R3</c:v>
                </c:pt>
                <c:pt idx="5">
                  <c:v>R6</c:v>
                </c:pt>
                <c:pt idx="6">
                  <c:v>R4</c:v>
                </c:pt>
                <c:pt idx="7">
                  <c:v>İZMİR</c:v>
                </c:pt>
                <c:pt idx="8">
                  <c:v>TÜRKMENİSTAN</c:v>
                </c:pt>
              </c:strCache>
            </c:strRef>
          </c:cat>
          <c:val>
            <c:numRef>
              <c:f>'zsv4%sbs'!$C$3:$K$3</c:f>
              <c:numCache>
                <c:formatCode>General</c:formatCode>
                <c:ptCount val="9"/>
                <c:pt idx="0">
                  <c:v>6361.0320000000002</c:v>
                </c:pt>
                <c:pt idx="1">
                  <c:v>5878.9439999999995</c:v>
                </c:pt>
                <c:pt idx="2">
                  <c:v>3763.3969999999999</c:v>
                </c:pt>
                <c:pt idx="3">
                  <c:v>1294.1179999999999</c:v>
                </c:pt>
                <c:pt idx="4">
                  <c:v>1226.1619999999998</c:v>
                </c:pt>
                <c:pt idx="5">
                  <c:v>1053.299</c:v>
                </c:pt>
                <c:pt idx="6">
                  <c:v>1047.259</c:v>
                </c:pt>
                <c:pt idx="7">
                  <c:v>945.81999999999948</c:v>
                </c:pt>
                <c:pt idx="8">
                  <c:v>402.02549999999923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833984"/>
        <c:axId val="61835520"/>
      </c:barChart>
      <c:catAx>
        <c:axId val="61833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1835520"/>
        <c:crosses val="autoZero"/>
        <c:auto val="1"/>
        <c:lblAlgn val="ctr"/>
        <c:lblOffset val="100"/>
        <c:noMultiLvlLbl val="0"/>
      </c:catAx>
      <c:valAx>
        <c:axId val="61835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18339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768285214348205"/>
          <c:y val="5.1400554097404488E-2"/>
          <c:w val="0.81099912510936134"/>
          <c:h val="0.665910979877515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Sheet1!$G$1</c:f>
              <c:strCache>
                <c:ptCount val="1"/>
                <c:pt idx="0">
                  <c:v>% Recovery @100+3200 Pa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Beajy</c:v>
                </c:pt>
                <c:pt idx="1">
                  <c:v>Batman</c:v>
                </c:pt>
                <c:pt idx="2">
                  <c:v>Kwashy</c:v>
                </c:pt>
                <c:pt idx="3">
                  <c:v>R5</c:v>
                </c:pt>
                <c:pt idx="4">
                  <c:v>R3</c:v>
                </c:pt>
                <c:pt idx="5">
                  <c:v>R6</c:v>
                </c:pt>
                <c:pt idx="6">
                  <c:v>R4</c:v>
                </c:pt>
                <c:pt idx="7">
                  <c:v>İzmir</c:v>
                </c:pt>
                <c:pt idx="8">
                  <c:v>Türkmenistan</c:v>
                </c:pt>
              </c:strCache>
            </c:strRef>
          </c:cat>
          <c:val>
            <c:numRef>
              <c:f>Sheet1!$I$2:$I$10</c:f>
              <c:numCache>
                <c:formatCode>General</c:formatCode>
                <c:ptCount val="9"/>
                <c:pt idx="0">
                  <c:v>28</c:v>
                </c:pt>
                <c:pt idx="1">
                  <c:v>30</c:v>
                </c:pt>
                <c:pt idx="2">
                  <c:v>16</c:v>
                </c:pt>
                <c:pt idx="3">
                  <c:v>10</c:v>
                </c:pt>
                <c:pt idx="4">
                  <c:v>10</c:v>
                </c:pt>
                <c:pt idx="5">
                  <c:v>6</c:v>
                </c:pt>
                <c:pt idx="6">
                  <c:v>6</c:v>
                </c:pt>
                <c:pt idx="7">
                  <c:v>2</c:v>
                </c:pt>
                <c:pt idx="8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348288"/>
        <c:axId val="63726336"/>
      </c:barChart>
      <c:catAx>
        <c:axId val="6234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63726336"/>
        <c:crosses val="autoZero"/>
        <c:auto val="1"/>
        <c:lblAlgn val="ctr"/>
        <c:lblOffset val="100"/>
        <c:noMultiLvlLbl val="0"/>
      </c:catAx>
      <c:valAx>
        <c:axId val="6372633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1" i="0" baseline="0"/>
                  <a:t>% Recovery @100+3200 Pa</a:t>
                </a:r>
                <a:endParaRPr lang="tr-TR" sz="1200"/>
              </a:p>
            </c:rich>
          </c:tx>
          <c:layout>
            <c:manualLayout>
              <c:xMode val="edge"/>
              <c:yMode val="edge"/>
              <c:x val="1.6666666666666701E-2"/>
              <c:y val="0.1160998104403616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62348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7090419947506644"/>
          <c:y val="0.85609762321376703"/>
          <c:w val="0.46242913385826862"/>
          <c:h val="0.1396566054243219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733426466852933"/>
          <c:y val="6.8761756342957128E-2"/>
          <c:w val="0.8226657917760275"/>
          <c:h val="0.665910979877515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Jnr @100 kPa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Beajy</c:v>
                </c:pt>
                <c:pt idx="1">
                  <c:v>Batman</c:v>
                </c:pt>
                <c:pt idx="2">
                  <c:v>Kwashy</c:v>
                </c:pt>
                <c:pt idx="3">
                  <c:v>R5</c:v>
                </c:pt>
                <c:pt idx="4">
                  <c:v>R3</c:v>
                </c:pt>
                <c:pt idx="5">
                  <c:v>R6</c:v>
                </c:pt>
                <c:pt idx="6">
                  <c:v>R4</c:v>
                </c:pt>
                <c:pt idx="7">
                  <c:v>İzmir</c:v>
                </c:pt>
                <c:pt idx="8">
                  <c:v>Türkmenistan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0.22866000000000003</c:v>
                </c:pt>
                <c:pt idx="1">
                  <c:v>0.21087000000000003</c:v>
                </c:pt>
                <c:pt idx="2">
                  <c:v>0.47366000000000008</c:v>
                </c:pt>
                <c:pt idx="3">
                  <c:v>0.82595999999999992</c:v>
                </c:pt>
                <c:pt idx="4">
                  <c:v>0.84999000000000202</c:v>
                </c:pt>
                <c:pt idx="5">
                  <c:v>1.0180000000000002</c:v>
                </c:pt>
                <c:pt idx="6">
                  <c:v>1.1640000000000001</c:v>
                </c:pt>
                <c:pt idx="7">
                  <c:v>1.3046000000000002</c:v>
                </c:pt>
                <c:pt idx="8">
                  <c:v>2.5188999999999977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Jnr @3200 kPa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Beajy</c:v>
                </c:pt>
                <c:pt idx="1">
                  <c:v>Batman</c:v>
                </c:pt>
                <c:pt idx="2">
                  <c:v>Kwashy</c:v>
                </c:pt>
                <c:pt idx="3">
                  <c:v>R5</c:v>
                </c:pt>
                <c:pt idx="4">
                  <c:v>R3</c:v>
                </c:pt>
                <c:pt idx="5">
                  <c:v>R6</c:v>
                </c:pt>
                <c:pt idx="6">
                  <c:v>R4</c:v>
                </c:pt>
                <c:pt idx="7">
                  <c:v>İzmir</c:v>
                </c:pt>
                <c:pt idx="8">
                  <c:v>Türkmenistan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0.28938000000000103</c:v>
                </c:pt>
                <c:pt idx="1">
                  <c:v>0.23095000000000004</c:v>
                </c:pt>
                <c:pt idx="2">
                  <c:v>0.59798999999999958</c:v>
                </c:pt>
                <c:pt idx="3">
                  <c:v>1.0688000000000002</c:v>
                </c:pt>
                <c:pt idx="4">
                  <c:v>1.093499999999997</c:v>
                </c:pt>
                <c:pt idx="5">
                  <c:v>1.1772</c:v>
                </c:pt>
                <c:pt idx="6">
                  <c:v>1.4737999999999953</c:v>
                </c:pt>
                <c:pt idx="7">
                  <c:v>1.4036999999999942</c:v>
                </c:pt>
                <c:pt idx="8">
                  <c:v>3.7293999999999996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449920"/>
        <c:axId val="62451712"/>
      </c:barChart>
      <c:catAx>
        <c:axId val="62449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2451712"/>
        <c:crosses val="autoZero"/>
        <c:auto val="1"/>
        <c:lblAlgn val="ctr"/>
        <c:lblOffset val="100"/>
        <c:noMultiLvlLbl val="0"/>
      </c:catAx>
      <c:valAx>
        <c:axId val="6245171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tr-TR" sz="1200"/>
                  <a:t>Jnr (kPa)</a:t>
                </a:r>
              </a:p>
            </c:rich>
          </c:tx>
          <c:layout>
            <c:manualLayout>
              <c:xMode val="edge"/>
              <c:yMode val="edge"/>
              <c:x val="1.9001354669376093E-3"/>
              <c:y val="0.2704440069991250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62449920"/>
        <c:crosses val="autoZero"/>
        <c:crossBetween val="between"/>
        <c:majorUnit val="0.25"/>
      </c:valAx>
    </c:plotArea>
    <c:legend>
      <c:legendPos val="r"/>
      <c:layout>
        <c:manualLayout>
          <c:xMode val="edge"/>
          <c:yMode val="edge"/>
          <c:x val="0.29957086614173334"/>
          <c:y val="0.83057669874598949"/>
          <c:w val="0.48376246719160265"/>
          <c:h val="0.16743438320210063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0.08417</cdr:x>
      <cdr:y>0.01339</cdr:y>
    </cdr:from>
    <cdr:to>
      <cdr:x>0.96071</cdr:x>
      <cdr:y>0.10307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69876" y="50551"/>
          <a:ext cx="4893234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/>
            <a:t>. </a:t>
          </a:r>
          <a:endParaRPr lang="ru-RU" sz="16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0.0708</cdr:x>
      <cdr:y>0.04615</cdr:y>
    </cdr:from>
    <cdr:to>
      <cdr:x>0.11905</cdr:x>
      <cdr:y>0.68271</cdr:y>
    </cdr:to>
    <cdr:sp macro="" textlink="">
      <cdr:nvSpPr>
        <cdr:cNvPr id="3" name="2 Metin kutusu"/>
        <cdr:cNvSpPr txBox="1"/>
      </cdr:nvSpPr>
      <cdr:spPr>
        <a:xfrm xmlns:a="http://schemas.openxmlformats.org/drawingml/2006/main">
          <a:off x="609600" y="228600"/>
          <a:ext cx="415461" cy="31528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tr-TR" sz="1400" b="1" dirty="0" err="1">
              <a:latin typeface="+mj-lt"/>
            </a:rPr>
            <a:t>Zero</a:t>
          </a:r>
          <a:r>
            <a:rPr lang="tr-TR" sz="1400" b="1" dirty="0">
              <a:latin typeface="+mj-lt"/>
            </a:rPr>
            <a:t> </a:t>
          </a:r>
          <a:r>
            <a:rPr lang="tr-TR" sz="1400" b="1" dirty="0" err="1">
              <a:latin typeface="+mj-lt"/>
            </a:rPr>
            <a:t>Shear</a:t>
          </a:r>
          <a:r>
            <a:rPr lang="tr-TR" sz="1400" b="1" dirty="0">
              <a:latin typeface="+mj-lt"/>
            </a:rPr>
            <a:t> </a:t>
          </a:r>
          <a:r>
            <a:rPr lang="tr-TR" sz="1400" b="1" dirty="0" err="1">
              <a:latin typeface="+mj-lt"/>
            </a:rPr>
            <a:t>Viscosity</a:t>
          </a:r>
          <a:r>
            <a:rPr lang="tr-TR" sz="1400" b="1" dirty="0">
              <a:latin typeface="+mj-lt"/>
            </a:rPr>
            <a:t> (</a:t>
          </a:r>
          <a:r>
            <a:rPr lang="tr-TR" sz="1400" b="1" dirty="0" err="1">
              <a:latin typeface="+mj-lt"/>
            </a:rPr>
            <a:t>Pa</a:t>
          </a:r>
          <a:r>
            <a:rPr lang="tr-TR" sz="1400" b="1" dirty="0">
              <a:latin typeface="+mj-lt"/>
            </a:rPr>
            <a:t>.s)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28260" cy="48414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9794" tIns="44897" rIns="89794" bIns="44897" numCol="1" anchor="t" anchorCtr="0" compatLnSpc="1">
            <a:prstTxWarp prst="textNoShape">
              <a:avLst/>
            </a:prstTxWarp>
          </a:bodyPr>
          <a:lstStyle>
            <a:lvl1pPr defTabSz="898525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5929" y="0"/>
            <a:ext cx="2928259" cy="48414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9794" tIns="44897" rIns="89794" bIns="44897" numCol="1" anchor="t" anchorCtr="0" compatLnSpc="1">
            <a:prstTxWarp prst="textNoShape">
              <a:avLst/>
            </a:prstTxWarp>
          </a:bodyPr>
          <a:lstStyle>
            <a:lvl1pPr algn="r" defTabSz="898525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66219"/>
            <a:ext cx="2928260" cy="48573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9794" tIns="44897" rIns="89794" bIns="44897" numCol="1" anchor="b" anchorCtr="0" compatLnSpc="1">
            <a:prstTxWarp prst="textNoShape">
              <a:avLst/>
            </a:prstTxWarp>
          </a:bodyPr>
          <a:lstStyle>
            <a:lvl1pPr defTabSz="898525" eaLnBrk="0" hangingPunct="0">
              <a:defRPr sz="1200"/>
            </a:lvl1pPr>
          </a:lstStyle>
          <a:p>
            <a:pPr>
              <a:defRPr/>
            </a:pPr>
            <a:r>
              <a:rPr lang="ru-RU"/>
              <a:t>Финансовый отчет за 2005 год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5929" y="9466219"/>
            <a:ext cx="2928259" cy="48573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9794" tIns="44897" rIns="89794" bIns="44897" numCol="1" anchor="b" anchorCtr="0" compatLnSpc="1">
            <a:prstTxWarp prst="textNoShape">
              <a:avLst/>
            </a:prstTxWarp>
          </a:bodyPr>
          <a:lstStyle>
            <a:lvl1pPr algn="r" defTabSz="898525" eaLnBrk="0" hangingPunct="0">
              <a:defRPr sz="1200"/>
            </a:lvl1pPr>
          </a:lstStyle>
          <a:p>
            <a:pPr>
              <a:defRPr/>
            </a:pPr>
            <a:fld id="{E7B7F879-79F8-4A29-AADF-B22A9B8AE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33728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1481" cy="49688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2051"/>
          <p:cNvSpPr>
            <a:spLocks noGrp="1" noChangeArrowheads="1"/>
          </p:cNvSpPr>
          <p:nvPr>
            <p:ph type="dt" idx="1"/>
          </p:nvPr>
        </p:nvSpPr>
        <p:spPr bwMode="auto">
          <a:xfrm>
            <a:off x="3872707" y="0"/>
            <a:ext cx="2961481" cy="49688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205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5038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205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4721962"/>
            <a:ext cx="5011738" cy="447192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205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330"/>
            <a:ext cx="2961481" cy="49688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2707" y="9442330"/>
            <a:ext cx="2961481" cy="49688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B30EE6D-DC0B-47CA-AF1E-79CDA8FC0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13270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61963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23925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87475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49438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17B728-C10F-43E7-A26C-7329A5A88404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dirty="0" smtClean="0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13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8EBA04-2B51-4F66-9DA1-8E913229E3CF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dirty="0" smtClean="0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157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3E5F39-E430-48A9-AC55-FDD4EC32509D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855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3457EBE-EC93-4A69-B1BC-C9669087AB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E5323-FBDD-4F3B-A778-93CC24CC7D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D0BE8-A761-4D36-B1D9-666B1B258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59A04-F1DE-46CD-B2AF-B8E0238A0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8D544DB-33E8-4E78-9796-35137BCC5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D4C97DB-EF36-4450-8671-DBC311C8F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9F74862-B793-4F17-875B-E5CBFE3E79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D6933-B1C3-4A5D-AC3E-DC255428D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A0E3D85-13AB-4C66-8D10-C7DD381238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27014-E56D-45ED-8047-78AC5208C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4466C6DD-6CBF-4066-B788-BE3AF392B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F1492DC-CFC9-491D-909A-1B3E9D01E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4" r:id="rId2"/>
    <p:sldLayoutId id="2147484036" r:id="rId3"/>
    <p:sldLayoutId id="2147484037" r:id="rId4"/>
    <p:sldLayoutId id="2147484038" r:id="rId5"/>
    <p:sldLayoutId id="2147484033" r:id="rId6"/>
    <p:sldLayoutId id="2147484039" r:id="rId7"/>
    <p:sldLayoutId id="2147484032" r:id="rId8"/>
    <p:sldLayoutId id="2147484040" r:id="rId9"/>
    <p:sldLayoutId id="2147484031" r:id="rId10"/>
    <p:sldLayoutId id="214748404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E7BC2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092A7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hyperlink" Target="https://e.mail.ru/attachment/14640788790000000230/0;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nmaydanova@abz-1.r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type="subTitle" idx="1"/>
          </p:nvPr>
        </p:nvSpPr>
        <p:spPr>
          <a:xfrm>
            <a:off x="4499992" y="6172200"/>
            <a:ext cx="6705600" cy="685800"/>
          </a:xfrm>
        </p:spPr>
        <p:txBody>
          <a:bodyPr>
            <a:normAutofit fontScale="85000" lnSpcReduction="20000"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Майданова Наталья Васильевна</a:t>
            </a:r>
            <a:endParaRPr lang="en-US" sz="2400" b="1" dirty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Сочи,  2016 </a:t>
            </a:r>
            <a:r>
              <a:rPr lang="ru-RU" sz="2400" b="1" dirty="0">
                <a:solidFill>
                  <a:schemeClr val="tx1"/>
                </a:solidFill>
              </a:rPr>
              <a:t>г.</a:t>
            </a:r>
          </a:p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endParaRPr lang="ru-RU" sz="2400" dirty="0"/>
          </a:p>
        </p:txBody>
      </p:sp>
      <p:pic>
        <p:nvPicPr>
          <p:cNvPr id="15364" name="Picture 6" descr="E:\Проектное финансирование\Проект Алжир.2009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55" y="1288030"/>
            <a:ext cx="9144000" cy="462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79512" y="6165304"/>
            <a:ext cx="193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+mn-lt"/>
              </a:rPr>
              <a:t>www.abz-1.ru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07950" y="204574"/>
            <a:ext cx="7272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+mj-lt"/>
              </a:rPr>
              <a:t>Пути управления качеством органических вяжущих.  </a:t>
            </a:r>
            <a:endParaRPr lang="en-US" sz="2800" b="1" dirty="0">
              <a:latin typeface="+mj-lt"/>
            </a:endParaRPr>
          </a:p>
          <a:p>
            <a:pPr algn="ctr"/>
            <a:r>
              <a:rPr lang="ru-RU" sz="2800" b="1" dirty="0">
                <a:latin typeface="+mj-lt"/>
              </a:rPr>
              <a:t>Производственный опыт и инновационные разработки ГК « АБЗ-1» </a:t>
            </a:r>
            <a:endParaRPr lang="ru-RU" sz="2800" dirty="0"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77" y="14326"/>
            <a:ext cx="1259623" cy="1254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36793" y="289746"/>
            <a:ext cx="8153400" cy="990600"/>
          </a:xfrm>
        </p:spPr>
        <p:txBody>
          <a:bodyPr/>
          <a:lstStyle/>
          <a:p>
            <a:r>
              <a:rPr lang="en-US" sz="2800" b="1" dirty="0">
                <a:solidFill>
                  <a:prstClr val="black"/>
                </a:solidFill>
                <a:cs typeface="Arial" panose="020B0604020202020204" pitchFamily="34" charset="0"/>
              </a:rPr>
              <a:t>Rutting </a:t>
            </a:r>
            <a:r>
              <a:rPr lang="ru-RU" sz="2800" b="1" dirty="0">
                <a:solidFill>
                  <a:prstClr val="black"/>
                </a:solidFill>
                <a:cs typeface="Arial" panose="020B0604020202020204" pitchFamily="34" charset="0"/>
              </a:rPr>
              <a:t>тест</a:t>
            </a:r>
            <a:br>
              <a:rPr lang="ru-RU" sz="2800" b="1" dirty="0">
                <a:solidFill>
                  <a:prstClr val="black"/>
                </a:solidFill>
                <a:cs typeface="Arial" panose="020B0604020202020204" pitchFamily="34" charset="0"/>
              </a:rPr>
            </a:br>
            <a:endParaRPr lang="ru-RU" altLang="ru-RU" sz="2800" b="1" dirty="0" smtClean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619500" y="2443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E7BC2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5F5CDF8-B6B0-4FFA-BDD8-C359ED648934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graphicFrame>
        <p:nvGraphicFramePr>
          <p:cNvPr id="10" name="11 Grafik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33960314"/>
              </p:ext>
            </p:extLst>
          </p:nvPr>
        </p:nvGraphicFramePr>
        <p:xfrm>
          <a:off x="251520" y="1700808"/>
          <a:ext cx="382257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11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0291837"/>
              </p:ext>
            </p:extLst>
          </p:nvPr>
        </p:nvGraphicFramePr>
        <p:xfrm>
          <a:off x="4572000" y="1840019"/>
          <a:ext cx="4572000" cy="3018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51520" y="4368066"/>
            <a:ext cx="849694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Определение параметра сдвиговой устойчивости  при различных температурах и разных частотах </a:t>
            </a:r>
          </a:p>
          <a:p>
            <a:endParaRPr lang="ru-RU" sz="1600" dirty="0" smtClean="0"/>
          </a:p>
          <a:p>
            <a:r>
              <a:rPr lang="ru-RU" sz="1600" dirty="0"/>
              <a:t>При 0,01  Н</a:t>
            </a:r>
            <a:r>
              <a:rPr lang="en-US" sz="1600" dirty="0"/>
              <a:t>z</a:t>
            </a:r>
            <a:r>
              <a:rPr lang="ru-RU" sz="1600" dirty="0"/>
              <a:t>  - нагрузка от автомобилей при </a:t>
            </a:r>
            <a:r>
              <a:rPr lang="ru-RU" sz="1600" dirty="0" smtClean="0"/>
              <a:t>интенсивном   </a:t>
            </a:r>
            <a:r>
              <a:rPr lang="ru-RU" sz="1600" dirty="0"/>
              <a:t>скоростном  движении</a:t>
            </a:r>
          </a:p>
          <a:p>
            <a:endParaRPr lang="ru-RU" sz="1600" dirty="0"/>
          </a:p>
          <a:p>
            <a:r>
              <a:rPr lang="ru-RU" sz="1600" dirty="0" smtClean="0"/>
              <a:t>При 10 Н</a:t>
            </a:r>
            <a:r>
              <a:rPr lang="en-US" sz="1600" dirty="0" smtClean="0"/>
              <a:t>z</a:t>
            </a:r>
            <a:r>
              <a:rPr lang="ru-RU" sz="1600" dirty="0" smtClean="0"/>
              <a:t> – нагрузка при обычном скоростном режиме</a:t>
            </a:r>
          </a:p>
          <a:p>
            <a:endParaRPr lang="ru-RU" sz="1600" dirty="0"/>
          </a:p>
          <a:p>
            <a:r>
              <a:rPr lang="ru-RU" sz="2000" b="1" dirty="0" smtClean="0"/>
              <a:t>Чем выше величина </a:t>
            </a:r>
            <a:r>
              <a:rPr lang="en-US" sz="2000" b="1" dirty="0" smtClean="0"/>
              <a:t> </a:t>
            </a:r>
            <a:r>
              <a:rPr lang="ru-RU" sz="2000" b="1" dirty="0" smtClean="0"/>
              <a:t>этого параметра, чем лучше ( норматива нет) </a:t>
            </a:r>
          </a:p>
          <a:p>
            <a:endParaRPr lang="ru-RU" sz="20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757" y="0"/>
            <a:ext cx="1259623" cy="125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5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8153400" cy="990600"/>
          </a:xfrm>
        </p:spPr>
        <p:txBody>
          <a:bodyPr/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ZSV – 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 нулевой вязкости </a:t>
            </a:r>
            <a:b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400" b="1" dirty="0" smtClean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619500" y="2443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E7BC2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5F5CDF8-B6B0-4FFA-BDD8-C359ED648934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graphicFrame>
        <p:nvGraphicFramePr>
          <p:cNvPr id="7" name="2 Grafik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97325364"/>
              </p:ext>
            </p:extLst>
          </p:nvPr>
        </p:nvGraphicFramePr>
        <p:xfrm>
          <a:off x="323528" y="1700808"/>
          <a:ext cx="748193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23528" y="5364577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+mj-lt"/>
              </a:rPr>
              <a:t>Параметр коррелирует с устойчивостью к постоянным деформациям, чем больше значение  параметра , тем выше устойчивость.</a:t>
            </a:r>
            <a:endParaRPr lang="ru-RU" sz="1600" dirty="0">
              <a:latin typeface="+mj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767" y="17154"/>
            <a:ext cx="1259623" cy="125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8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8153400" cy="990600"/>
          </a:xfrm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prstClr val="black"/>
                </a:solidFill>
                <a:cs typeface="Arial" panose="020B0604020202020204" pitchFamily="34" charset="0"/>
              </a:rPr>
              <a:t>MSCR</a:t>
            </a:r>
            <a:endParaRPr lang="ru-RU" altLang="ru-RU" sz="2800" b="1" dirty="0" smtClean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619500" y="2443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E7BC2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5F5CDF8-B6B0-4FFA-BDD8-C359ED648934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quarter" idx="1"/>
          </p:nvPr>
        </p:nvSpPr>
        <p:spPr>
          <a:xfrm>
            <a:off x="118917" y="1641081"/>
            <a:ext cx="84232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600" b="1" dirty="0" smtClean="0"/>
              <a:t>Параметр упругого восстановления, Е  %</a:t>
            </a:r>
            <a:r>
              <a:rPr lang="en-US" sz="1600" b="1" dirty="0" smtClean="0"/>
              <a:t> </a:t>
            </a:r>
            <a:endParaRPr lang="ru-RU" sz="1600" b="1" dirty="0"/>
          </a:p>
        </p:txBody>
      </p:sp>
      <p:graphicFrame>
        <p:nvGraphicFramePr>
          <p:cNvPr id="10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5033736"/>
              </p:ext>
            </p:extLst>
          </p:nvPr>
        </p:nvGraphicFramePr>
        <p:xfrm>
          <a:off x="69803" y="2044571"/>
          <a:ext cx="44958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Объект 12"/>
          <p:cNvSpPr txBox="1">
            <a:spLocks/>
          </p:cNvSpPr>
          <p:nvPr/>
        </p:nvSpPr>
        <p:spPr bwMode="auto">
          <a:xfrm>
            <a:off x="4860032" y="1641081"/>
            <a:ext cx="8407400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19088" indent="-319088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E7BC29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ru-RU" sz="1600" b="1" dirty="0" smtClean="0"/>
              <a:t>Параметр необратимой деформации</a:t>
            </a:r>
            <a:r>
              <a:rPr lang="ru-RU" sz="1800" b="1" dirty="0" smtClean="0"/>
              <a:t>, </a:t>
            </a:r>
            <a:r>
              <a:rPr lang="en-US" sz="1800" b="1" dirty="0" smtClean="0"/>
              <a:t>Jnr</a:t>
            </a:r>
            <a:r>
              <a:rPr lang="ru-RU" sz="1600" b="1" dirty="0" smtClean="0"/>
              <a:t>, КПа</a:t>
            </a:r>
            <a:endParaRPr lang="ru-RU" sz="1600" b="1" dirty="0"/>
          </a:p>
        </p:txBody>
      </p:sp>
      <p:graphicFrame>
        <p:nvGraphicFramePr>
          <p:cNvPr id="12" name="Chart 3"/>
          <p:cNvGraphicFramePr/>
          <p:nvPr>
            <p:extLst>
              <p:ext uri="{D42A27DB-BD31-4B8C-83A1-F6EECF244321}">
                <p14:modId xmlns:p14="http://schemas.microsoft.com/office/powerpoint/2010/main" val="3720707564"/>
              </p:ext>
            </p:extLst>
          </p:nvPr>
        </p:nvGraphicFramePr>
        <p:xfrm>
          <a:off x="4427984" y="2100914"/>
          <a:ext cx="4536504" cy="2904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57017" y="4940171"/>
            <a:ext cx="849645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Высокое значение параметра Е  и низкое значение</a:t>
            </a:r>
            <a:r>
              <a:rPr lang="en-US" sz="1600" dirty="0"/>
              <a:t> Jnr</a:t>
            </a:r>
            <a:r>
              <a:rPr lang="ru-RU" sz="1400" dirty="0"/>
              <a:t>,</a:t>
            </a:r>
            <a:r>
              <a:rPr lang="ru-RU" sz="1600" dirty="0" smtClean="0"/>
              <a:t> соответствуют высокой устойчивость к деформациям ( любым)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Нормы для</a:t>
            </a:r>
            <a:r>
              <a:rPr lang="en-US" sz="1600" b="1" dirty="0"/>
              <a:t> </a:t>
            </a:r>
            <a:r>
              <a:rPr lang="en-US" sz="1600" b="1" dirty="0" smtClean="0"/>
              <a:t>Jnr</a:t>
            </a:r>
            <a:r>
              <a:rPr lang="ru-RU" sz="1600" b="1" dirty="0" smtClean="0"/>
              <a:t>:</a:t>
            </a:r>
          </a:p>
          <a:p>
            <a:r>
              <a:rPr lang="en-US" sz="1600" b="1" dirty="0" smtClean="0"/>
              <a:t>Jnr</a:t>
            </a:r>
            <a:r>
              <a:rPr lang="ru-RU" sz="1600" b="1" dirty="0" smtClean="0"/>
              <a:t> </a:t>
            </a:r>
            <a:r>
              <a:rPr lang="en-US" sz="1600" b="1" dirty="0" smtClean="0"/>
              <a:t>&lt;</a:t>
            </a:r>
            <a:r>
              <a:rPr lang="ru-RU" sz="1600" b="1" dirty="0" smtClean="0"/>
              <a:t> 0,5 кПа – для </a:t>
            </a:r>
            <a:r>
              <a:rPr lang="ru-RU" sz="1600" b="1" dirty="0" err="1" smtClean="0"/>
              <a:t>высококатегорийных</a:t>
            </a:r>
            <a:r>
              <a:rPr lang="ru-RU" sz="1600" b="1" dirty="0" smtClean="0"/>
              <a:t> дорог,  </a:t>
            </a:r>
          </a:p>
          <a:p>
            <a:r>
              <a:rPr lang="ru-RU" sz="1600" b="1" dirty="0" smtClean="0"/>
              <a:t> </a:t>
            </a:r>
            <a:r>
              <a:rPr lang="en-US" sz="1600" b="1" dirty="0" smtClean="0"/>
              <a:t>Jnr</a:t>
            </a:r>
            <a:r>
              <a:rPr lang="ru-RU" sz="1600" b="1" dirty="0" smtClean="0"/>
              <a:t> </a:t>
            </a:r>
            <a:r>
              <a:rPr lang="en-US" sz="1600" b="1" dirty="0"/>
              <a:t>&lt;</a:t>
            </a:r>
            <a:r>
              <a:rPr lang="ru-RU" sz="1600" b="1" dirty="0"/>
              <a:t> </a:t>
            </a:r>
            <a:r>
              <a:rPr lang="ru-RU" sz="1600" b="1" dirty="0" smtClean="0"/>
              <a:t>1  </a:t>
            </a:r>
            <a:r>
              <a:rPr lang="ru-RU" sz="1600" b="1" dirty="0"/>
              <a:t>кПа – для </a:t>
            </a:r>
            <a:r>
              <a:rPr lang="ru-RU" sz="1600" b="1" dirty="0" smtClean="0"/>
              <a:t>малонагруженных дорог</a:t>
            </a:r>
            <a:endParaRPr lang="ru-RU" sz="1600" b="1" dirty="0"/>
          </a:p>
          <a:p>
            <a:pPr marL="285750" indent="-285750">
              <a:buFontTx/>
              <a:buChar char="-"/>
            </a:pPr>
            <a:endParaRPr lang="ru-RU" sz="1600" b="1" dirty="0" smtClean="0"/>
          </a:p>
          <a:p>
            <a:endParaRPr lang="ru-RU" sz="16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77" y="0"/>
            <a:ext cx="1259623" cy="125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7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8153400" cy="990600"/>
          </a:xfrm>
        </p:spPr>
        <p:txBody>
          <a:bodyPr/>
          <a:lstStyle/>
          <a:p>
            <a:r>
              <a:rPr lang="ru-RU" sz="2400" b="1" dirty="0">
                <a:solidFill>
                  <a:schemeClr val="tx1"/>
                </a:solidFill>
              </a:rPr>
              <a:t>ИК – Фурье спектрометр «ФСМ-1201</a:t>
            </a:r>
            <a:r>
              <a:rPr lang="ru-RU" sz="2400" dirty="0">
                <a:solidFill>
                  <a:schemeClr val="tx1"/>
                </a:solidFill>
              </a:rPr>
              <a:t>»</a:t>
            </a:r>
            <a:r>
              <a:rPr lang="ru-RU" sz="2400" dirty="0"/>
              <a:t> 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400" b="1" dirty="0" smtClean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619500" y="2443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E7BC2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5F5CDF8-B6B0-4FFA-BDD8-C359ED648934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4526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ru-RU" sz="1800" b="1" dirty="0"/>
              <a:t>Условное содержание карбонильных групп 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730173683"/>
              </p:ext>
            </p:extLst>
          </p:nvPr>
        </p:nvGraphicFramePr>
        <p:xfrm>
          <a:off x="256444" y="1988840"/>
          <a:ext cx="4968552" cy="2758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469954" y="1629497"/>
            <a:ext cx="33132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ea typeface="PMingLiU" panose="02020500000000000000" pitchFamily="18" charset="-120"/>
              </a:rPr>
              <a:t> 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4788931"/>
            <a:ext cx="49685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ea typeface="PMingLiU" panose="02020500000000000000" pitchFamily="18" charset="-120"/>
              </a:rPr>
              <a:t>У битумов </a:t>
            </a:r>
            <a:r>
              <a:rPr lang="en-US" sz="1400" dirty="0">
                <a:ea typeface="PMingLiU" panose="02020500000000000000" pitchFamily="18" charset="-120"/>
              </a:rPr>
              <a:t>BATMAN</a:t>
            </a:r>
            <a:r>
              <a:rPr lang="ru-RU" sz="1400" dirty="0">
                <a:ea typeface="PMingLiU" panose="02020500000000000000" pitchFamily="18" charset="-120"/>
              </a:rPr>
              <a:t>, </a:t>
            </a:r>
            <a:r>
              <a:rPr lang="en-US" sz="1400" dirty="0">
                <a:ea typeface="PMingLiU" panose="02020500000000000000" pitchFamily="18" charset="-120"/>
              </a:rPr>
              <a:t>IZMIR</a:t>
            </a:r>
            <a:r>
              <a:rPr lang="ru-RU" sz="1400" dirty="0">
                <a:ea typeface="PMingLiU" panose="02020500000000000000" pitchFamily="18" charset="-120"/>
              </a:rPr>
              <a:t>, </a:t>
            </a:r>
            <a:r>
              <a:rPr lang="en-US" sz="1400" dirty="0">
                <a:ea typeface="PMingLiU" panose="02020500000000000000" pitchFamily="18" charset="-120"/>
              </a:rPr>
              <a:t>BEAJY </a:t>
            </a:r>
            <a:r>
              <a:rPr lang="ru-RU" sz="1400" dirty="0">
                <a:ea typeface="PMingLiU" panose="02020500000000000000" pitchFamily="18" charset="-120"/>
              </a:rPr>
              <a:t>и KWASHI сигнал карбонильной группы практически отсутствует, что характерно для остаточных битумов</a:t>
            </a:r>
            <a:r>
              <a:rPr lang="ru-RU" sz="1400" dirty="0" smtClean="0">
                <a:ea typeface="PMingLiU" panose="02020500000000000000" pitchFamily="18" charset="-120"/>
              </a:rPr>
              <a:t>.</a:t>
            </a:r>
          </a:p>
          <a:p>
            <a:endParaRPr lang="ru-RU" sz="1400" dirty="0">
              <a:ea typeface="PMingLiU" panose="02020500000000000000" pitchFamily="18" charset="-12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ea typeface="PMingLiU" panose="02020500000000000000" pitchFamily="18" charset="-120"/>
              </a:rPr>
              <a:t>Следовательно</a:t>
            </a:r>
            <a:r>
              <a:rPr lang="ru-RU" sz="1400" b="1" dirty="0">
                <a:latin typeface="Times New Roman" panose="02020603050405020304" pitchFamily="18" charset="0"/>
                <a:ea typeface="PMingLiU" panose="02020500000000000000" pitchFamily="18" charset="-120"/>
              </a:rPr>
              <a:t>, методом ИК - спектроскопии можно однозначно отличить остаточные битумы от окисленных, оценить их глубину окисления как в исходном состоянии, так и в условиях старения по </a:t>
            </a:r>
            <a:r>
              <a:rPr lang="en-US" sz="1400" b="1" dirty="0">
                <a:latin typeface="Times New Roman" panose="02020603050405020304" pitchFamily="18" charset="0"/>
                <a:ea typeface="PMingLiU" panose="02020500000000000000" pitchFamily="18" charset="-120"/>
              </a:rPr>
              <a:t>RTFOT</a:t>
            </a:r>
            <a:r>
              <a:rPr lang="ru-RU" sz="1400" b="1" dirty="0">
                <a:latin typeface="Times New Roman" panose="02020603050405020304" pitchFamily="18" charset="0"/>
                <a:ea typeface="PMingLiU" panose="02020500000000000000" pitchFamily="18" charset="-120"/>
              </a:rPr>
              <a:t> и </a:t>
            </a:r>
            <a:r>
              <a:rPr lang="en-US" sz="1400" b="1" dirty="0">
                <a:latin typeface="Times New Roman" panose="02020603050405020304" pitchFamily="18" charset="0"/>
                <a:ea typeface="PMingLiU" panose="02020500000000000000" pitchFamily="18" charset="-120"/>
              </a:rPr>
              <a:t>PAV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555423" y="1629497"/>
            <a:ext cx="308350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Условное содержание</a:t>
            </a:r>
            <a:r>
              <a:rPr lang="ru-RU" sz="1600" b="1" i="1" dirty="0"/>
              <a:t> </a:t>
            </a:r>
            <a:r>
              <a:rPr lang="ru-RU" sz="1600" i="1" dirty="0"/>
              <a:t>карбонильных групп – </a:t>
            </a:r>
            <a:r>
              <a:rPr lang="ru-RU" sz="1600" b="1" i="1" dirty="0" err="1"/>
              <a:t>С</a:t>
            </a:r>
            <a:r>
              <a:rPr lang="ru-RU" sz="1600" b="1" i="1" baseline="-25000" dirty="0" err="1"/>
              <a:t>с</a:t>
            </a:r>
            <a:r>
              <a:rPr lang="ru-RU" sz="1600" b="1" i="1" baseline="-25000" dirty="0"/>
              <a:t>=о</a:t>
            </a:r>
            <a:r>
              <a:rPr lang="ru-RU" sz="1600" b="1" dirty="0"/>
              <a:t>, </a:t>
            </a:r>
            <a:r>
              <a:rPr lang="ru-RU" sz="1600" dirty="0"/>
              <a:t>%</a:t>
            </a:r>
            <a:r>
              <a:rPr lang="ru-RU" sz="1600" b="1" dirty="0"/>
              <a:t>  </a:t>
            </a:r>
            <a:r>
              <a:rPr lang="ru-RU" sz="1600" dirty="0"/>
              <a:t>равна</a:t>
            </a:r>
            <a:r>
              <a:rPr lang="ru-RU" sz="1600" b="1" dirty="0"/>
              <a:t> </a:t>
            </a:r>
            <a:r>
              <a:rPr lang="en-US" sz="1600" b="1" i="1" dirty="0"/>
              <a:t>D</a:t>
            </a:r>
            <a:r>
              <a:rPr lang="ru-RU" sz="1600" b="1" i="1" baseline="-25000" dirty="0"/>
              <a:t>с=о,</a:t>
            </a:r>
            <a:r>
              <a:rPr lang="ru-RU" sz="1600" b="1" i="1" dirty="0"/>
              <a:t> %</a:t>
            </a:r>
          </a:p>
          <a:p>
            <a:endParaRPr lang="ru-RU" sz="1600" dirty="0"/>
          </a:p>
          <a:p>
            <a:r>
              <a:rPr lang="ru-RU" sz="1600" b="1" dirty="0"/>
              <a:t> </a:t>
            </a:r>
            <a:r>
              <a:rPr lang="ru-RU" sz="1600" i="1" dirty="0"/>
              <a:t>Ароматичность </a:t>
            </a:r>
            <a:r>
              <a:rPr lang="ru-RU" sz="1600" i="1" dirty="0" smtClean="0"/>
              <a:t>Сар</a:t>
            </a:r>
            <a:r>
              <a:rPr lang="ru-RU" sz="1600" i="1" dirty="0"/>
              <a:t>, % определяли по формуле;</a:t>
            </a:r>
            <a:endParaRPr lang="ru-RU" sz="1600" dirty="0"/>
          </a:p>
          <a:p>
            <a:r>
              <a:rPr lang="ru-RU" sz="1600" b="1" i="1" dirty="0" err="1"/>
              <a:t>С</a:t>
            </a:r>
            <a:r>
              <a:rPr lang="ru-RU" sz="1600" b="1" i="1" baseline="-25000" dirty="0" err="1"/>
              <a:t>Ар</a:t>
            </a:r>
            <a:r>
              <a:rPr lang="ru-RU" sz="1600" i="1" dirty="0"/>
              <a:t>,</a:t>
            </a:r>
            <a:r>
              <a:rPr lang="ru-RU" sz="1600" b="1" i="1" dirty="0"/>
              <a:t> = </a:t>
            </a:r>
            <a:r>
              <a:rPr lang="ru-RU" sz="1600" b="1" dirty="0"/>
              <a:t>[</a:t>
            </a:r>
            <a:r>
              <a:rPr lang="en-US" sz="1600" b="1" dirty="0"/>
              <a:t>D</a:t>
            </a:r>
            <a:r>
              <a:rPr lang="en-US" sz="1600" b="1" baseline="-25000" dirty="0"/>
              <a:t>C</a:t>
            </a:r>
            <a:r>
              <a:rPr lang="ru-RU" sz="1600" b="1" baseline="-25000" dirty="0"/>
              <a:t>=С  </a:t>
            </a:r>
            <a:r>
              <a:rPr lang="ru-RU" sz="1600" b="1" dirty="0"/>
              <a:t>/( </a:t>
            </a:r>
            <a:r>
              <a:rPr lang="en-US" sz="1600" b="1" dirty="0"/>
              <a:t>D</a:t>
            </a:r>
            <a:r>
              <a:rPr lang="ru-RU" sz="1600" b="1" baseline="-25000" dirty="0"/>
              <a:t>С</a:t>
            </a:r>
            <a:r>
              <a:rPr lang="en-US" sz="1600" b="1" baseline="-25000" dirty="0"/>
              <a:t>H</a:t>
            </a:r>
            <a:r>
              <a:rPr lang="ru-RU" sz="1600" b="1" baseline="-25000" dirty="0"/>
              <a:t>3</a:t>
            </a:r>
            <a:r>
              <a:rPr lang="ru-RU" sz="1600" b="1" dirty="0"/>
              <a:t> + </a:t>
            </a:r>
            <a:r>
              <a:rPr lang="en-US" sz="1600" b="1" dirty="0"/>
              <a:t>D</a:t>
            </a:r>
            <a:r>
              <a:rPr lang="ru-RU" sz="1600" b="1" baseline="-25000" dirty="0"/>
              <a:t>С</a:t>
            </a:r>
            <a:r>
              <a:rPr lang="en-US" sz="1600" b="1" baseline="-25000" dirty="0"/>
              <a:t>H</a:t>
            </a:r>
            <a:r>
              <a:rPr lang="ru-RU" sz="1600" b="1" baseline="-25000" dirty="0"/>
              <a:t>2</a:t>
            </a:r>
            <a:r>
              <a:rPr lang="ru-RU" sz="1600" b="1" dirty="0"/>
              <a:t>)] *100%;</a:t>
            </a:r>
          </a:p>
          <a:p>
            <a:endParaRPr lang="ru-RU" sz="1600" dirty="0"/>
          </a:p>
          <a:p>
            <a:r>
              <a:rPr lang="ru-RU" sz="1600" i="1" dirty="0"/>
              <a:t>Относительная линейность</a:t>
            </a:r>
            <a:r>
              <a:rPr lang="ru-RU" sz="1600" dirty="0"/>
              <a:t> (алифатических структур) </a:t>
            </a:r>
            <a:r>
              <a:rPr lang="en-US" sz="1600" b="1" i="1" dirty="0"/>
              <a:t>L</a:t>
            </a:r>
            <a:r>
              <a:rPr lang="ru-RU" sz="1600" dirty="0"/>
              <a:t>, % рассчитывали по формуле;</a:t>
            </a:r>
          </a:p>
          <a:p>
            <a:r>
              <a:rPr lang="en-US" sz="1600" b="1" i="1" dirty="0"/>
              <a:t>L</a:t>
            </a:r>
            <a:r>
              <a:rPr lang="ru-RU" sz="1600" b="1" i="1" dirty="0"/>
              <a:t> =</a:t>
            </a:r>
            <a:r>
              <a:rPr lang="ru-RU" sz="1600" b="1" dirty="0"/>
              <a:t>(</a:t>
            </a:r>
            <a:r>
              <a:rPr lang="en-US" sz="1600" b="1" dirty="0"/>
              <a:t>D</a:t>
            </a:r>
            <a:r>
              <a:rPr lang="ru-RU" sz="1600" b="1" baseline="-25000" dirty="0"/>
              <a:t>С</a:t>
            </a:r>
            <a:r>
              <a:rPr lang="en-US" sz="1600" b="1" baseline="-25000" dirty="0"/>
              <a:t>H</a:t>
            </a:r>
            <a:r>
              <a:rPr lang="ru-RU" sz="1600" b="1" baseline="-25000" dirty="0"/>
              <a:t>2</a:t>
            </a:r>
            <a:r>
              <a:rPr lang="ru-RU" sz="1600" b="1" dirty="0"/>
              <a:t>/ </a:t>
            </a:r>
            <a:r>
              <a:rPr lang="en-US" sz="1600" b="1" dirty="0"/>
              <a:t>D</a:t>
            </a:r>
            <a:r>
              <a:rPr lang="ru-RU" sz="1600" b="1" baseline="-25000" dirty="0"/>
              <a:t>С</a:t>
            </a:r>
            <a:r>
              <a:rPr lang="en-US" sz="1600" b="1" baseline="-25000" dirty="0"/>
              <a:t>H</a:t>
            </a:r>
            <a:r>
              <a:rPr lang="ru-RU" sz="1600" b="1" baseline="-25000" dirty="0"/>
              <a:t>3</a:t>
            </a:r>
            <a:r>
              <a:rPr lang="ru-RU" sz="1600" b="1" dirty="0"/>
              <a:t>) *100%</a:t>
            </a:r>
            <a:endParaRPr lang="ru-RU" sz="1600" dirty="0"/>
          </a:p>
          <a:p>
            <a:endParaRPr lang="ru-RU" sz="16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77" y="0"/>
            <a:ext cx="1259623" cy="125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2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8153400" cy="990600"/>
          </a:xfrm>
        </p:spPr>
        <p:txBody>
          <a:bodyPr/>
          <a:lstStyle/>
          <a:p>
            <a:pPr eaLnBrk="1" hangingPunct="1"/>
            <a:endParaRPr lang="ru-RU" altLang="ru-RU" sz="2400" b="1" dirty="0" smtClean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619500" y="2443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E7BC2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5F5CDF8-B6B0-4FFA-BDD8-C359ED648934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88640"/>
            <a:ext cx="934968" cy="934968"/>
          </a:xfrm>
          <a:prstGeom prst="rect">
            <a:avLst/>
          </a:prstGeom>
        </p:spPr>
      </p:pic>
      <p:pic>
        <p:nvPicPr>
          <p:cNvPr id="3" name="Объект 2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6" y="28267"/>
            <a:ext cx="1262063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17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8153400" cy="990600"/>
          </a:xfrm>
        </p:spPr>
        <p:txBody>
          <a:bodyPr/>
          <a:lstStyle/>
          <a:p>
            <a:pPr eaLnBrk="1" hangingPunct="1"/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endParaRPr lang="ru-RU" altLang="ru-RU" sz="2400" b="1" dirty="0" smtClean="0"/>
          </a:p>
        </p:txBody>
      </p:sp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3619500" y="2443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E7BC2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F0A2E9B-FF9C-4491-B53C-44A7E45B3450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99782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ahoma" pitchFamily="34" charset="0"/>
                <a:cs typeface="Tahoma" pitchFamily="34" charset="0"/>
              </a:rPr>
              <a:t>СЕГОДНЯ: ДОРОЖНЫЕ</a:t>
            </a:r>
            <a:r>
              <a:rPr lang="ru-RU" b="1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>
                <a:latin typeface="Tahoma" pitchFamily="34" charset="0"/>
                <a:cs typeface="Tahoma" pitchFamily="34" charset="0"/>
              </a:rPr>
              <a:t>БИТУМЫ </a:t>
            </a:r>
          </a:p>
        </p:txBody>
      </p:sp>
      <p:sp>
        <p:nvSpPr>
          <p:cNvPr id="10" name="Rectangle 7"/>
          <p:cNvSpPr>
            <a:spLocks noGrp="1"/>
          </p:cNvSpPr>
          <p:nvPr>
            <p:ph sz="quarter" idx="1"/>
          </p:nvPr>
        </p:nvSpPr>
        <p:spPr>
          <a:xfrm>
            <a:off x="468313" y="1700213"/>
            <a:ext cx="8458200" cy="4941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chemeClr val="tx1"/>
                </a:solidFill>
                <a:cs typeface="Tahoma" pitchFamily="34" charset="0"/>
              </a:rPr>
              <a:t>Качество выпускаемых марок битумов - нестабильно;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chemeClr val="tx1"/>
                </a:solidFill>
                <a:cs typeface="Tahoma" pitchFamily="34" charset="0"/>
              </a:rPr>
              <a:t>Низкая </a:t>
            </a:r>
            <a:r>
              <a:rPr lang="ru-RU" sz="1600" b="1" dirty="0" err="1" smtClean="0">
                <a:solidFill>
                  <a:schemeClr val="tx1"/>
                </a:solidFill>
                <a:cs typeface="Tahoma" pitchFamily="34" charset="0"/>
              </a:rPr>
              <a:t>термостабильность</a:t>
            </a:r>
            <a:r>
              <a:rPr lang="ru-RU" sz="1600" b="1" dirty="0" smtClean="0">
                <a:solidFill>
                  <a:schemeClr val="tx1"/>
                </a:solidFill>
                <a:cs typeface="Tahoma" pitchFamily="34" charset="0"/>
              </a:rPr>
              <a:t>;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chemeClr val="tx1"/>
                </a:solidFill>
                <a:cs typeface="Tahoma" pitchFamily="34" charset="0"/>
              </a:rPr>
              <a:t>Снижение качества исходного сырья ;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chemeClr val="tx1"/>
                </a:solidFill>
                <a:cs typeface="Tahoma" pitchFamily="34" charset="0"/>
              </a:rPr>
              <a:t>Нормативная база требует актуализации (мониторинг и анализ);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chemeClr val="tx1"/>
                </a:solidFill>
                <a:cs typeface="Tahoma" pitchFamily="34" charset="0"/>
              </a:rPr>
              <a:t>Отсутствие у НК  сырья  из </a:t>
            </a:r>
            <a:r>
              <a:rPr lang="ru-RU" sz="1600" b="1" dirty="0">
                <a:solidFill>
                  <a:schemeClr val="tx1"/>
                </a:solidFill>
                <a:cs typeface="Tahoma" pitchFamily="34" charset="0"/>
              </a:rPr>
              <a:t>«тяжелой» </a:t>
            </a:r>
            <a:r>
              <a:rPr lang="ru-RU" sz="1600" b="1" dirty="0" smtClean="0">
                <a:solidFill>
                  <a:schemeClr val="tx1"/>
                </a:solidFill>
                <a:cs typeface="Tahoma" pitchFamily="34" charset="0"/>
              </a:rPr>
              <a:t>нефти для производства битумов;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chemeClr val="tx1"/>
                </a:solidFill>
                <a:cs typeface="Tahoma" pitchFamily="34" charset="0"/>
              </a:rPr>
              <a:t>Отсутствие стабильных поставок вяжущих по требуемым </a:t>
            </a:r>
            <a:r>
              <a:rPr lang="en-US" sz="1600" b="1" dirty="0" smtClean="0">
                <a:solidFill>
                  <a:schemeClr val="tx1"/>
                </a:solidFill>
                <a:cs typeface="Tahoma" pitchFamily="34" charset="0"/>
              </a:rPr>
              <a:t>PG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  <a:endParaRPr lang="ru-RU" sz="1600" b="1" dirty="0">
              <a:solidFill>
                <a:schemeClr val="tx1"/>
              </a:solidFill>
              <a:cs typeface="Tahoma" pitchFamily="34" charset="0"/>
            </a:endParaRPr>
          </a:p>
        </p:txBody>
      </p:sp>
      <p:sp>
        <p:nvSpPr>
          <p:cNvPr id="11" name="Rectangle 8"/>
          <p:cNvSpPr/>
          <p:nvPr/>
        </p:nvSpPr>
        <p:spPr>
          <a:xfrm>
            <a:off x="620199" y="4005064"/>
            <a:ext cx="8786842" cy="2357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  <a:cs typeface="Tahoma" pitchFamily="34" charset="0"/>
              </a:rPr>
              <a:t>ДЕЯТЕЛЬНОСТЬ  ГК « АБЗ-1» 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+mj-lt"/>
                <a:cs typeface="Tahoma" pitchFamily="34" charset="0"/>
              </a:rPr>
              <a:t>Обратная связь с производителями;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  <a:latin typeface="+mj-lt"/>
                <a:cs typeface="Tahoma" pitchFamily="34" charset="0"/>
              </a:rPr>
              <a:t>Раздельное хранение в пределах марки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  <a:latin typeface="+mj-lt"/>
                <a:cs typeface="Tahoma" pitchFamily="34" charset="0"/>
              </a:rPr>
              <a:t>Снижение температур ( при необходимости)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  <a:latin typeface="+mj-lt"/>
                <a:cs typeface="Tahoma" pitchFamily="34" charset="0"/>
              </a:rPr>
              <a:t>Модификация перед использованием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  <a:latin typeface="+mj-lt"/>
                <a:cs typeface="Tahoma" pitchFamily="34" charset="0"/>
              </a:rPr>
              <a:t>Подбор вяжущих  </a:t>
            </a:r>
            <a:r>
              <a:rPr lang="ru-RU" sz="1600" b="1" dirty="0">
                <a:solidFill>
                  <a:schemeClr val="tx1"/>
                </a:solidFill>
                <a:cs typeface="Tahoma" pitchFamily="34" charset="0"/>
              </a:rPr>
              <a:t>по требуемым </a:t>
            </a:r>
            <a:r>
              <a:rPr lang="en-US" sz="1600" b="1" dirty="0">
                <a:solidFill>
                  <a:schemeClr val="tx1"/>
                </a:solidFill>
                <a:cs typeface="Tahoma" pitchFamily="34" charset="0"/>
              </a:rPr>
              <a:t>PG</a:t>
            </a:r>
            <a:endParaRPr lang="ru-RU" sz="1600" dirty="0" smtClean="0">
              <a:solidFill>
                <a:schemeClr val="tx1"/>
              </a:solidFill>
              <a:latin typeface="+mj-lt"/>
              <a:cs typeface="Tahoma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  <a:latin typeface="+mj-lt"/>
                <a:cs typeface="Tahoma" pitchFamily="34" charset="0"/>
              </a:rPr>
              <a:t>Набор статических данных по различным производителям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  <a:latin typeface="+mj-lt"/>
                <a:cs typeface="Tahoma" pitchFamily="34" charset="0"/>
              </a:rPr>
              <a:t> Выпуск а/б смесей при сниженных температурах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ru-RU" sz="1600" dirty="0" smtClean="0">
              <a:solidFill>
                <a:schemeClr val="tx1"/>
              </a:solidFill>
              <a:latin typeface="+mj-lt"/>
              <a:cs typeface="Tahoma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77" y="0"/>
            <a:ext cx="1259623" cy="125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« ТЕПЛЫЕ» СМЕСИ </a:t>
            </a:r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AB59A04-F1DE-46CD-B2AF-B8E0238A0AC3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3699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8112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5 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января 2016 года Владимир Путин подписал Указ о проведении в 2017 году в Российской Федерации 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Года экологии.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ea typeface="Calibri" panose="020F0502020204030204" pitchFamily="34" charset="0"/>
              </a:rPr>
              <a:t>С 2010 года ОАО «АБЗ-1» развивает инновационную  </a:t>
            </a:r>
            <a:r>
              <a:rPr lang="ru-RU" sz="1600" dirty="0" smtClean="0">
                <a:ea typeface="Calibri" panose="020F0502020204030204" pitchFamily="34" charset="0"/>
              </a:rPr>
              <a:t>технологию </a:t>
            </a:r>
            <a:r>
              <a:rPr lang="ru-RU" sz="1600" dirty="0">
                <a:ea typeface="Calibri" panose="020F0502020204030204" pitchFamily="34" charset="0"/>
              </a:rPr>
              <a:t>«теплого асфальта» . </a:t>
            </a:r>
            <a:r>
              <a:rPr lang="ru-RU" sz="1600" dirty="0" smtClean="0">
                <a:ea typeface="Calibri" panose="020F0502020204030204" pitchFamily="34" charset="0"/>
              </a:rPr>
              <a:t>Выпущено </a:t>
            </a:r>
            <a:r>
              <a:rPr lang="ru-RU" sz="1600" dirty="0">
                <a:ea typeface="Calibri" panose="020F0502020204030204" pitchFamily="34" charset="0"/>
              </a:rPr>
              <a:t>более </a:t>
            </a:r>
            <a:r>
              <a:rPr lang="ru-RU" sz="1600" dirty="0" smtClean="0">
                <a:ea typeface="Calibri" panose="020F0502020204030204" pitchFamily="34" charset="0"/>
              </a:rPr>
              <a:t> 800 тыс. </a:t>
            </a:r>
            <a:r>
              <a:rPr lang="ru-RU" sz="1600" dirty="0" smtClean="0">
                <a:ea typeface="Calibri" panose="020F0502020204030204" pitchFamily="34" charset="0"/>
              </a:rPr>
              <a:t>тонн </a:t>
            </a:r>
            <a:r>
              <a:rPr lang="ru-RU" sz="1600" dirty="0" smtClean="0">
                <a:ea typeface="Calibri" panose="020F0502020204030204" pitchFamily="34" charset="0"/>
              </a:rPr>
              <a:t>асфальтобетонных </a:t>
            </a:r>
            <a:r>
              <a:rPr lang="ru-RU" sz="1600" dirty="0" smtClean="0">
                <a:ea typeface="Calibri" panose="020F0502020204030204" pitchFamily="34" charset="0"/>
              </a:rPr>
              <a:t>смесей.</a:t>
            </a:r>
            <a:endParaRPr lang="ru-RU" sz="1600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167847952"/>
              </p:ext>
            </p:extLst>
          </p:nvPr>
        </p:nvGraphicFramePr>
        <p:xfrm>
          <a:off x="179512" y="3351127"/>
          <a:ext cx="4975448" cy="293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860032" y="3351127"/>
            <a:ext cx="4104456" cy="140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При сниженных температурах производства и укладки «теплых» смесей битумное </a:t>
            </a:r>
            <a:r>
              <a:rPr lang="ru-RU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вяжущее </a:t>
            </a:r>
            <a:r>
              <a:rPr lang="ru-R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стареет медленнее на 25-30 </a:t>
            </a:r>
            <a:r>
              <a:rPr lang="ru-RU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%, что позволяет увеличить межремонтные </a:t>
            </a:r>
            <a:r>
              <a:rPr lang="ru-RU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сроки.</a:t>
            </a:r>
            <a:endParaRPr lang="ru-RU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77" y="17154"/>
            <a:ext cx="1259623" cy="125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39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8153400" cy="990600"/>
          </a:xfrm>
        </p:spPr>
        <p:txBody>
          <a:bodyPr/>
          <a:lstStyle/>
          <a:p>
            <a:pPr eaLnBrk="1" hangingPunct="1"/>
            <a:r>
              <a:rPr lang="ru-RU" sz="2400" b="1" dirty="0" smtClean="0"/>
              <a:t>«ТЕПЛЫЕ</a:t>
            </a:r>
            <a:r>
              <a:rPr lang="ru-RU" sz="2400" b="1" dirty="0"/>
              <a:t>» СМЕСИ</a:t>
            </a:r>
            <a:endParaRPr lang="ru-RU" altLang="ru-RU" sz="2400" b="1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4363" y="1600200"/>
            <a:ext cx="8531225" cy="5257800"/>
          </a:xfrm>
        </p:spPr>
        <p:txBody>
          <a:bodyPr/>
          <a:lstStyle/>
          <a:p>
            <a:pPr>
              <a:buNone/>
            </a:pPr>
            <a:r>
              <a:rPr lang="ru-RU" sz="2000" dirty="0"/>
              <a:t>2016 год: Первая премия в номинации Лучший пример внедрения инновационных технологий» с продуктом «Тёплый асфальт</a:t>
            </a:r>
            <a:r>
              <a:rPr lang="ru-RU" sz="2000" dirty="0" smtClean="0"/>
              <a:t>».</a:t>
            </a:r>
            <a:r>
              <a:rPr lang="ru-RU" sz="2000" dirty="0"/>
              <a:t> </a:t>
            </a:r>
            <a:r>
              <a:rPr lang="ru-RU" sz="2000" dirty="0" smtClean="0"/>
              <a:t>В </a:t>
            </a:r>
            <a:r>
              <a:rPr lang="ru-RU" sz="2000" dirty="0"/>
              <a:t>конкурсе «Инновации в строительстве» в рамках выставки </a:t>
            </a:r>
            <a:r>
              <a:rPr lang="ru-RU" sz="2000" dirty="0" err="1"/>
              <a:t>ИнтерСтройЭкспо</a:t>
            </a:r>
            <a:r>
              <a:rPr lang="ru-RU" sz="2000" dirty="0"/>
              <a:t>.</a:t>
            </a:r>
          </a:p>
          <a:p>
            <a:pPr lvl="0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ПРЕИМУЩЕСТВА: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/>
              <a:t>Теплый </a:t>
            </a:r>
            <a:r>
              <a:rPr lang="ru-RU" sz="1400" dirty="0"/>
              <a:t>асфальт » или  «</a:t>
            </a:r>
            <a:r>
              <a:rPr lang="en-US" sz="1400" dirty="0"/>
              <a:t>Warm Mix Asphalt</a:t>
            </a:r>
            <a:r>
              <a:rPr lang="ru-RU" sz="1400" dirty="0"/>
              <a:t>» - энергосберегающая технология </a:t>
            </a:r>
            <a:r>
              <a:rPr lang="ru-RU" sz="1400" dirty="0" smtClean="0"/>
              <a:t>-  понижение </a:t>
            </a:r>
            <a:r>
              <a:rPr lang="ru-RU" sz="1400" dirty="0"/>
              <a:t>технологических температур на 25-30%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/>
              <a:t>Не требуется специального </a:t>
            </a:r>
            <a:r>
              <a:rPr lang="ru-RU" sz="1400" dirty="0"/>
              <a:t>дорогостоящего оборудования </a:t>
            </a:r>
            <a:endParaRPr lang="ru-RU" sz="1400" dirty="0" smtClean="0"/>
          </a:p>
          <a:p>
            <a:pPr>
              <a:buFont typeface="Wingdings" pitchFamily="2" charset="2"/>
              <a:buChar char="ü"/>
            </a:pPr>
            <a:r>
              <a:rPr lang="ru-RU" sz="1400" dirty="0" smtClean="0"/>
              <a:t>Небольшое </a:t>
            </a:r>
            <a:r>
              <a:rPr lang="ru-RU" sz="1400" dirty="0"/>
              <a:t>количество специализированной добавки изменяет реологические свойства асфальтобетонной смеси, </a:t>
            </a:r>
            <a:r>
              <a:rPr lang="ru-RU" sz="1400" dirty="0" smtClean="0"/>
              <a:t>увеличивая пластичность </a:t>
            </a:r>
            <a:r>
              <a:rPr lang="ru-RU" sz="1400" dirty="0"/>
              <a:t>при пониженных </a:t>
            </a:r>
            <a:r>
              <a:rPr lang="ru-RU" sz="1400" dirty="0" smtClean="0"/>
              <a:t>температурах. </a:t>
            </a:r>
            <a:endParaRPr lang="ru-RU" sz="1400" dirty="0" smtClean="0"/>
          </a:p>
          <a:p>
            <a:pPr>
              <a:buFont typeface="Wingdings" pitchFamily="2" charset="2"/>
              <a:buChar char="ü"/>
            </a:pPr>
            <a:r>
              <a:rPr lang="ru-RU" sz="1400" dirty="0" smtClean="0"/>
              <a:t> </a:t>
            </a:r>
            <a:r>
              <a:rPr lang="ru-RU" sz="1400" dirty="0"/>
              <a:t>До 80 % уменьшается количество эмиссий газообразных углеводородов </a:t>
            </a:r>
            <a:r>
              <a:rPr lang="ru-RU" sz="1400" dirty="0" smtClean="0"/>
              <a:t>и водяного п</a:t>
            </a:r>
            <a:r>
              <a:rPr lang="ru-RU" sz="1400" dirty="0"/>
              <a:t>ара в атмосферу </a:t>
            </a:r>
            <a:endParaRPr lang="ru-RU" sz="1400" dirty="0" smtClean="0"/>
          </a:p>
          <a:p>
            <a:pPr>
              <a:buFont typeface="Wingdings" pitchFamily="2" charset="2"/>
              <a:buChar char="ü"/>
            </a:pPr>
            <a:r>
              <a:rPr lang="ru-RU" sz="1400" dirty="0" smtClean="0"/>
              <a:t> </a:t>
            </a:r>
            <a:r>
              <a:rPr lang="ru-RU" sz="1400" dirty="0"/>
              <a:t>Технология «Теплый асфальт » или  «</a:t>
            </a:r>
            <a:r>
              <a:rPr lang="en-US" sz="1400" dirty="0"/>
              <a:t>Warm Mix Asphalt</a:t>
            </a:r>
            <a:r>
              <a:rPr lang="ru-RU" sz="1400" dirty="0"/>
              <a:t>»  позволяет увеличить </a:t>
            </a:r>
            <a:r>
              <a:rPr lang="ru-RU" sz="1400" dirty="0" smtClean="0"/>
              <a:t>«плечо» </a:t>
            </a:r>
            <a:r>
              <a:rPr lang="ru-RU" sz="1400" dirty="0"/>
              <a:t>доставки асфальтобетонной смеси до 300 км </a:t>
            </a:r>
            <a:endParaRPr lang="ru-RU" sz="1400" dirty="0" smtClean="0"/>
          </a:p>
          <a:p>
            <a:pPr>
              <a:buFont typeface="Wingdings" pitchFamily="2" charset="2"/>
              <a:buChar char="ü"/>
            </a:pPr>
            <a:r>
              <a:rPr lang="ru-RU" sz="1400" dirty="0" smtClean="0"/>
              <a:t>Технология </a:t>
            </a:r>
            <a:r>
              <a:rPr lang="ru-RU" sz="1400" dirty="0"/>
              <a:t>«теплого асфальта», допускает </a:t>
            </a:r>
            <a:r>
              <a:rPr lang="ru-RU" sz="1400" dirty="0" smtClean="0"/>
              <a:t>возможность  укладывать </a:t>
            </a:r>
            <a:r>
              <a:rPr lang="ru-RU" sz="1400" dirty="0"/>
              <a:t>смеси  при температуре окружающего воздуха не ниже  минус 10</a:t>
            </a:r>
            <a:r>
              <a:rPr lang="ru-RU" sz="1400" dirty="0">
                <a:sym typeface="Arial" panose="020B0604020202020204" pitchFamily="34" charset="0"/>
              </a:rPr>
              <a:t></a:t>
            </a:r>
            <a:r>
              <a:rPr lang="ru-RU" sz="1400" dirty="0"/>
              <a:t>С при соблюдении технологической </a:t>
            </a:r>
            <a:r>
              <a:rPr lang="ru-RU" sz="1400" dirty="0" smtClean="0"/>
              <a:t>дисциплины</a:t>
            </a:r>
            <a:r>
              <a:rPr lang="ru-RU" sz="1400" dirty="0"/>
              <a:t>.</a:t>
            </a:r>
            <a:endParaRPr lang="ru-RU" sz="1400" dirty="0" smtClean="0"/>
          </a:p>
          <a:p>
            <a:pPr>
              <a:buFont typeface="Wingdings" pitchFamily="2" charset="2"/>
              <a:buChar char="ü"/>
            </a:pPr>
            <a:r>
              <a:rPr lang="ru-RU" sz="1400" dirty="0" smtClean="0"/>
              <a:t>Снижение </a:t>
            </a:r>
            <a:r>
              <a:rPr lang="ru-RU" sz="1400" dirty="0"/>
              <a:t>технологических температур выпуска «теплого асфальта» приводит </a:t>
            </a:r>
            <a:r>
              <a:rPr lang="ru-RU" sz="1400" dirty="0" smtClean="0"/>
              <a:t>к </a:t>
            </a:r>
            <a:r>
              <a:rPr lang="ru-RU" sz="1400" dirty="0"/>
              <a:t>экономии энергоресурсов, и , следовательно, </a:t>
            </a:r>
            <a:r>
              <a:rPr lang="ru-RU" sz="1400" i="1" dirty="0" smtClean="0"/>
              <a:t>уменьшается </a:t>
            </a:r>
            <a:r>
              <a:rPr lang="ru-RU" sz="1400" i="1" dirty="0"/>
              <a:t>стоимость укладки 1 квадратного метра асфальта.</a:t>
            </a:r>
            <a:endParaRPr lang="ru-RU" sz="1400" dirty="0"/>
          </a:p>
          <a:p>
            <a:pPr eaLnBrk="1" hangingPunct="1">
              <a:buFontTx/>
              <a:buNone/>
            </a:pPr>
            <a:endParaRPr lang="en-US" altLang="ru-RU" sz="1600" dirty="0" smtClean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619500" y="2443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E7BC2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DB3B463-A376-4871-87AB-B02B35DB32AF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7" y="5737"/>
            <a:ext cx="1262063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84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3600" dirty="0" smtClean="0"/>
          </a:p>
          <a:p>
            <a:pPr marL="0" indent="0" algn="ctr">
              <a:buNone/>
            </a:pPr>
            <a:r>
              <a:rPr lang="en-US" sz="3600" dirty="0" smtClean="0"/>
              <a:t>                      </a:t>
            </a:r>
            <a:endParaRPr lang="ru-RU" sz="36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AB59A04-F1DE-46CD-B2AF-B8E0238A0AC3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332656"/>
            <a:ext cx="3119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ЦВЕТНЫЕ </a:t>
            </a:r>
            <a:r>
              <a:rPr lang="ru-RU" b="1" dirty="0" smtClean="0"/>
              <a:t>СМЕСИ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48406" y="1539452"/>
            <a:ext cx="446449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2015 год: Первая премия, «Цветной асфальт» (номинация «Иные материалы</a:t>
            </a:r>
            <a:r>
              <a:rPr lang="ru-RU" sz="16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»)</a:t>
            </a:r>
          </a:p>
          <a:p>
            <a:pPr>
              <a:spcAft>
                <a:spcPts val="0"/>
              </a:spcAft>
            </a:pPr>
            <a:endParaRPr lang="ru-RU" sz="1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2014-2015 г – опытные участки, объекты  </a:t>
            </a:r>
          </a:p>
          <a:p>
            <a:pPr>
              <a:spcAft>
                <a:spcPts val="0"/>
              </a:spcAft>
            </a:pPr>
            <a:endParaRPr lang="ru-RU" sz="16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2016 год  Подана Заявка на патент «ВЯЖУЩЕЕ ДЛЯ ЦВЕТНОГО АСФАЛЬТОБЕТОНА»</a:t>
            </a:r>
            <a:endParaRPr lang="ru-RU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8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537972"/>
            <a:ext cx="3779912" cy="325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848100"/>
            <a:ext cx="2952328" cy="3009900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1649" y="5022445"/>
            <a:ext cx="4265612" cy="135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E7BC29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Готовность ГК « АБЗ-1» к выпуску цветных а/б смесей любых марок и </a:t>
            </a:r>
            <a:r>
              <a:rPr lang="ru-RU" sz="1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типов</a:t>
            </a:r>
            <a:endParaRPr lang="en-US" sz="18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( в том числе со светоотражающим эффектом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itchFamily="2" charset="2"/>
              <a:buNone/>
            </a:pPr>
            <a:endParaRPr lang="en-US" altLang="ru-RU" sz="1600" dirty="0" smtClean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76" y="0"/>
            <a:ext cx="1259623" cy="125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4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AB59A04-F1DE-46CD-B2AF-B8E0238A0AC3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332656"/>
            <a:ext cx="3273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ЦВЕТНЫЕ    </a:t>
            </a:r>
            <a:r>
              <a:rPr lang="ru-RU" b="1" dirty="0"/>
              <a:t>СМЕСИ</a:t>
            </a:r>
            <a:endParaRPr lang="ru-RU" dirty="0"/>
          </a:p>
        </p:txBody>
      </p:sp>
      <p:pic>
        <p:nvPicPr>
          <p:cNvPr id="10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1" y="1996729"/>
            <a:ext cx="2708686" cy="2202387"/>
          </a:xfrm>
        </p:spPr>
      </p:pic>
      <p:sp>
        <p:nvSpPr>
          <p:cNvPr id="11" name="Rectangle 6"/>
          <p:cNvSpPr/>
          <p:nvPr/>
        </p:nvSpPr>
        <p:spPr>
          <a:xfrm>
            <a:off x="0" y="1495788"/>
            <a:ext cx="4547634" cy="6064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Вертолетная площадка  ООО </a:t>
            </a:r>
            <a:r>
              <a:rPr lang="ru-RU" sz="1600" b="1" dirty="0">
                <a:solidFill>
                  <a:schemeClr val="tx1"/>
                </a:solidFill>
              </a:rPr>
              <a:t>"СЗРЦ </a:t>
            </a:r>
            <a:r>
              <a:rPr lang="ru-RU" sz="1600" b="1" dirty="0" smtClean="0">
                <a:solidFill>
                  <a:schemeClr val="tx1"/>
                </a:solidFill>
              </a:rPr>
              <a:t>Концерна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ПВО </a:t>
            </a:r>
            <a:r>
              <a:rPr lang="ru-RU" sz="1600" b="1" dirty="0" smtClean="0">
                <a:solidFill>
                  <a:schemeClr val="tx1"/>
                </a:solidFill>
              </a:rPr>
              <a:t>«Алмаз-Антей», август 2015 г.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4" name="Rectangle 6"/>
          <p:cNvSpPr/>
          <p:nvPr/>
        </p:nvSpPr>
        <p:spPr>
          <a:xfrm>
            <a:off x="4547634" y="1495788"/>
            <a:ext cx="4589470" cy="6429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</a:t>
            </a:r>
            <a:r>
              <a:rPr lang="ru-RU" sz="1800" b="1" dirty="0" smtClean="0">
                <a:solidFill>
                  <a:schemeClr val="tx1"/>
                </a:solidFill>
              </a:rPr>
              <a:t>Технический проезд вокруг </a:t>
            </a:r>
            <a:r>
              <a:rPr lang="ru-RU" sz="1800" b="1" dirty="0" err="1" smtClean="0">
                <a:solidFill>
                  <a:schemeClr val="tx1"/>
                </a:solidFill>
              </a:rPr>
              <a:t>Юлмарта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                          октябрь 2015 г.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1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909" y="4323661"/>
            <a:ext cx="2571629" cy="2534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6"/>
          <p:cNvSpPr/>
          <p:nvPr/>
        </p:nvSpPr>
        <p:spPr>
          <a:xfrm>
            <a:off x="249766" y="4126047"/>
            <a:ext cx="3897089" cy="4766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Тротуар около детского ортопедического 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института им. </a:t>
            </a:r>
            <a:r>
              <a:rPr lang="ru-RU" sz="1600" b="1" dirty="0" err="1" smtClean="0">
                <a:solidFill>
                  <a:schemeClr val="tx1"/>
                </a:solidFill>
              </a:rPr>
              <a:t>Турнера</a:t>
            </a:r>
            <a:r>
              <a:rPr lang="ru-RU" sz="1600" b="1" dirty="0" smtClean="0">
                <a:solidFill>
                  <a:schemeClr val="tx1"/>
                </a:solidFill>
              </a:rPr>
              <a:t> , сентябрь 2014 г  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  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apf.mail.ru/cgi-bin/readmsg?id=14640788790000000230;0;1&amp;af_preview=1&amp;exif=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30281"/>
            <a:ext cx="3024336" cy="213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Объект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6316" y="4864356"/>
            <a:ext cx="3261048" cy="200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6"/>
          <p:cNvSpPr/>
          <p:nvPr/>
        </p:nvSpPr>
        <p:spPr>
          <a:xfrm>
            <a:off x="4547634" y="4323661"/>
            <a:ext cx="4207214" cy="3861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Опытные участки на стадионе « Зенит» , 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октябрь 2014 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  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391" y="18555"/>
            <a:ext cx="1255713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54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8107362" cy="792088"/>
          </a:xfrm>
        </p:spPr>
        <p:txBody>
          <a:bodyPr>
            <a:normAutofit fontScale="90000"/>
          </a:bodyPr>
          <a:lstStyle/>
          <a:p>
            <a:pPr marL="319088" lvl="0" indent="-319088">
              <a:spcBef>
                <a:spcPts val="700"/>
              </a:spcBef>
            </a:pP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700" dirty="0" smtClean="0"/>
              <a:t>ГРУППА КОМПАНИЙ «АБЗ-1» </a:t>
            </a:r>
            <a:br>
              <a:rPr lang="ru-RU" sz="2700" dirty="0" smtClean="0"/>
            </a:br>
            <a:r>
              <a:rPr lang="ru-RU" sz="2700" b="1" dirty="0">
                <a:solidFill>
                  <a:prstClr val="black"/>
                </a:solidFill>
                <a:latin typeface="Franklin Gothic Medium" pitchFamily="34" charset="0"/>
                <a:ea typeface="+mn-ea"/>
                <a:cs typeface="+mn-cs"/>
              </a:rPr>
              <a:t>Н</a:t>
            </a:r>
            <a:r>
              <a:rPr lang="ru-RU" sz="2700" b="1" dirty="0" smtClean="0">
                <a:solidFill>
                  <a:prstClr val="black"/>
                </a:solidFill>
                <a:latin typeface="Franklin Gothic Medium" pitchFamily="34" charset="0"/>
                <a:ea typeface="+mn-ea"/>
                <a:cs typeface="+mn-cs"/>
              </a:rPr>
              <a:t>аправления </a:t>
            </a:r>
            <a:r>
              <a:rPr lang="ru-RU" sz="2700" b="1" dirty="0">
                <a:solidFill>
                  <a:prstClr val="black"/>
                </a:solidFill>
                <a:latin typeface="Franklin Gothic Medium" pitchFamily="34" charset="0"/>
                <a:ea typeface="+mn-ea"/>
                <a:cs typeface="+mn-cs"/>
              </a:rPr>
              <a:t>деятельности</a:t>
            </a:r>
            <a:r>
              <a:rPr lang="en-US" sz="1600" b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/>
            </a:r>
            <a:br>
              <a:rPr lang="en-US" sz="1600" b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000" b="1" dirty="0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5496" y="1700808"/>
            <a:ext cx="8928992" cy="5370799"/>
          </a:xfrm>
        </p:spPr>
        <p:txBody>
          <a:bodyPr/>
          <a:lstStyle/>
          <a:p>
            <a:pPr>
              <a:buClr>
                <a:srgbClr val="9F2936"/>
              </a:buClr>
              <a:buFont typeface="Wingdings" panose="05000000000000000000" pitchFamily="2" charset="2"/>
              <a:buChar char="v"/>
            </a:pPr>
            <a:endParaRPr lang="ru-RU" sz="1600" b="1" cap="all" dirty="0" smtClean="0">
              <a:solidFill>
                <a:prstClr val="black"/>
              </a:solidFill>
            </a:endParaRPr>
          </a:p>
          <a:p>
            <a:pPr lvl="0">
              <a:buClr>
                <a:srgbClr val="9F2936"/>
              </a:buClr>
              <a:buFont typeface="Wingdings" panose="05000000000000000000" pitchFamily="2" charset="2"/>
              <a:buChar char="§"/>
            </a:pPr>
            <a:r>
              <a:rPr lang="ru-RU" sz="1600" b="1" cap="all" dirty="0" smtClean="0">
                <a:solidFill>
                  <a:prstClr val="black"/>
                </a:solidFill>
              </a:rPr>
              <a:t>Генеральный подряд в  дорожно-мостовом  строительстве</a:t>
            </a:r>
          </a:p>
          <a:p>
            <a:pPr marL="0" lvl="0" indent="0">
              <a:buClr>
                <a:srgbClr val="9F2936"/>
              </a:buClr>
              <a:buNone/>
            </a:pPr>
            <a:r>
              <a:rPr lang="ru-RU" sz="1600" b="1" i="1" dirty="0" smtClean="0">
                <a:solidFill>
                  <a:prstClr val="black"/>
                </a:solidFill>
              </a:rPr>
              <a:t>	ЗАО «</a:t>
            </a:r>
            <a:r>
              <a:rPr lang="ru-RU" sz="1600" b="1" i="1" cap="all" dirty="0" smtClean="0">
                <a:solidFill>
                  <a:prstClr val="black"/>
                </a:solidFill>
              </a:rPr>
              <a:t>АБЗ-</a:t>
            </a:r>
            <a:r>
              <a:rPr lang="ru-RU" sz="1600" b="1" i="1" cap="all" dirty="0" err="1" smtClean="0">
                <a:solidFill>
                  <a:prstClr val="black"/>
                </a:solidFill>
              </a:rPr>
              <a:t>Дорстрой</a:t>
            </a:r>
            <a:r>
              <a:rPr lang="ru-RU" sz="1600" b="1" i="1" dirty="0" smtClean="0">
                <a:solidFill>
                  <a:prstClr val="black"/>
                </a:solidFill>
              </a:rPr>
              <a:t>»</a:t>
            </a:r>
            <a:r>
              <a:rPr lang="ru-RU" sz="1600" i="1" dirty="0" smtClean="0">
                <a:solidFill>
                  <a:prstClr val="black"/>
                </a:solidFill>
              </a:rPr>
              <a:t> </a:t>
            </a:r>
            <a:r>
              <a:rPr lang="ru-RU" sz="1600" dirty="0" smtClean="0">
                <a:solidFill>
                  <a:prstClr val="black"/>
                </a:solidFill>
              </a:rPr>
              <a:t>	</a:t>
            </a:r>
            <a:r>
              <a:rPr lang="ru-RU" sz="1600" i="1" dirty="0" smtClean="0">
                <a:solidFill>
                  <a:prstClr val="black"/>
                </a:solidFill>
              </a:rPr>
              <a:t>около 100 инженерно-технических работников</a:t>
            </a:r>
          </a:p>
          <a:p>
            <a:pPr marL="0" lvl="0" indent="0">
              <a:buClr>
                <a:srgbClr val="9F2936"/>
              </a:buClr>
              <a:buNone/>
            </a:pPr>
            <a:r>
              <a:rPr lang="ru-RU" sz="1600" dirty="0" smtClean="0">
                <a:solidFill>
                  <a:srgbClr val="CC3300"/>
                </a:solidFill>
              </a:rPr>
              <a:t>	</a:t>
            </a:r>
          </a:p>
          <a:p>
            <a:pPr lvl="0">
              <a:buClr>
                <a:srgbClr val="9F2936"/>
              </a:buClr>
              <a:buFont typeface="Wingdings" panose="05000000000000000000" pitchFamily="2" charset="2"/>
              <a:buChar char="§"/>
            </a:pPr>
            <a:r>
              <a:rPr lang="ru-RU" sz="1600" b="1" cap="all" dirty="0" smtClean="0">
                <a:solidFill>
                  <a:prstClr val="black"/>
                </a:solidFill>
              </a:rPr>
              <a:t>  Дорожно-строительные работы </a:t>
            </a:r>
          </a:p>
          <a:p>
            <a:pPr lvl="0">
              <a:buClr>
                <a:srgbClr val="9F2936"/>
              </a:buClr>
              <a:buFont typeface="Wingdings" panose="05000000000000000000" pitchFamily="2" charset="2"/>
              <a:buChar char="§"/>
            </a:pPr>
            <a:r>
              <a:rPr lang="ru-RU" sz="1600" b="1" i="1" cap="all" dirty="0" smtClean="0">
                <a:solidFill>
                  <a:prstClr val="black"/>
                </a:solidFill>
              </a:rPr>
              <a:t>  ООО «ДСК АБЗ-</a:t>
            </a:r>
            <a:r>
              <a:rPr lang="ru-RU" sz="1600" b="1" i="1" cap="all" dirty="0" err="1" smtClean="0">
                <a:solidFill>
                  <a:prstClr val="black"/>
                </a:solidFill>
              </a:rPr>
              <a:t>Дорстрой</a:t>
            </a:r>
            <a:r>
              <a:rPr lang="ru-RU" sz="1600" b="1" i="1" cap="all" dirty="0" smtClean="0">
                <a:solidFill>
                  <a:prstClr val="black"/>
                </a:solidFill>
              </a:rPr>
              <a:t>»</a:t>
            </a:r>
            <a:r>
              <a:rPr lang="ru-RU" sz="1600" b="1" cap="all" dirty="0" smtClean="0">
                <a:solidFill>
                  <a:prstClr val="black"/>
                </a:solidFill>
              </a:rPr>
              <a:t> </a:t>
            </a:r>
            <a:r>
              <a:rPr lang="ru-RU" sz="1600" b="1" i="1" cap="all" dirty="0" smtClean="0">
                <a:solidFill>
                  <a:prstClr val="black"/>
                </a:solidFill>
              </a:rPr>
              <a:t>; ЗАО «</a:t>
            </a:r>
            <a:r>
              <a:rPr lang="ru-RU" sz="1600" b="1" i="1" cap="all" dirty="0" err="1" smtClean="0">
                <a:solidFill>
                  <a:prstClr val="black"/>
                </a:solidFill>
              </a:rPr>
              <a:t>Экодор</a:t>
            </a:r>
            <a:r>
              <a:rPr lang="ru-RU" sz="1600" b="1" cap="all" dirty="0" smtClean="0">
                <a:solidFill>
                  <a:prstClr val="black"/>
                </a:solidFill>
              </a:rPr>
              <a:t>» ; </a:t>
            </a:r>
            <a:r>
              <a:rPr lang="ru-RU" sz="1600" b="1" i="1" cap="all" dirty="0" smtClean="0">
                <a:solidFill>
                  <a:prstClr val="black"/>
                </a:solidFill>
              </a:rPr>
              <a:t>ООО «СМУ-43</a:t>
            </a:r>
            <a:r>
              <a:rPr lang="ru-RU" sz="1600" i="1" cap="all" dirty="0" smtClean="0">
                <a:solidFill>
                  <a:prstClr val="black"/>
                </a:solidFill>
              </a:rPr>
              <a:t>»     </a:t>
            </a:r>
            <a:r>
              <a:rPr lang="ru-RU" sz="1600" i="1" dirty="0" smtClean="0">
                <a:solidFill>
                  <a:srgbClr val="FF0000"/>
                </a:solidFill>
              </a:rPr>
              <a:t>500 единиц техники</a:t>
            </a:r>
          </a:p>
          <a:p>
            <a:pPr marL="0" lvl="0" indent="0">
              <a:spcBef>
                <a:spcPct val="10000"/>
              </a:spcBef>
              <a:buClr>
                <a:srgbClr val="9F2936"/>
              </a:buClr>
              <a:buNone/>
            </a:pPr>
            <a:endParaRPr lang="ru-RU" sz="1600" dirty="0">
              <a:solidFill>
                <a:srgbClr val="CC3300"/>
              </a:solidFill>
            </a:endParaRPr>
          </a:p>
          <a:p>
            <a:pPr marL="0" lvl="0" indent="0">
              <a:spcBef>
                <a:spcPct val="10000"/>
              </a:spcBef>
              <a:buClr>
                <a:srgbClr val="9F2936"/>
              </a:buClr>
              <a:buNone/>
            </a:pPr>
            <a:endParaRPr lang="ru-RU" sz="1600" b="1" cap="all" dirty="0" smtClean="0">
              <a:solidFill>
                <a:srgbClr val="CC3300"/>
              </a:solidFill>
            </a:endParaRPr>
          </a:p>
          <a:p>
            <a:pPr lvl="0">
              <a:spcBef>
                <a:spcPct val="10000"/>
              </a:spcBef>
              <a:buClr>
                <a:srgbClr val="9F2936"/>
              </a:buClr>
              <a:buFont typeface="Wingdings" panose="05000000000000000000" pitchFamily="2" charset="2"/>
              <a:buChar char="§"/>
            </a:pPr>
            <a:r>
              <a:rPr lang="ru-RU" sz="1600" b="1" cap="all" dirty="0">
                <a:solidFill>
                  <a:srgbClr val="CC3300"/>
                </a:solidFill>
              </a:rPr>
              <a:t> </a:t>
            </a:r>
            <a:r>
              <a:rPr lang="ru-RU" sz="1600" b="1" cap="all" dirty="0" smtClean="0">
                <a:solidFill>
                  <a:prstClr val="black"/>
                </a:solidFill>
              </a:rPr>
              <a:t>Производство дорожно-строительных материалов </a:t>
            </a:r>
            <a:endParaRPr lang="ru-RU" sz="1600" cap="all" dirty="0" smtClean="0">
              <a:solidFill>
                <a:prstClr val="black"/>
              </a:solidFill>
            </a:endParaRPr>
          </a:p>
          <a:p>
            <a:pPr marL="0" indent="0">
              <a:spcBef>
                <a:spcPct val="10000"/>
              </a:spcBef>
              <a:buClr>
                <a:srgbClr val="9F2936"/>
              </a:buClr>
              <a:buNone/>
            </a:pPr>
            <a:r>
              <a:rPr lang="ru-RU" sz="1600" b="1" i="1" dirty="0" smtClean="0">
                <a:solidFill>
                  <a:prstClr val="black"/>
                </a:solidFill>
              </a:rPr>
              <a:t>	ОАО «АБЗ-1»  </a:t>
            </a:r>
            <a:r>
              <a:rPr lang="en-US" sz="1600" b="1" i="1" dirty="0" smtClean="0">
                <a:solidFill>
                  <a:prstClr val="black"/>
                </a:solidFill>
              </a:rPr>
              <a:t>(c</a:t>
            </a:r>
            <a:r>
              <a:rPr lang="ru-RU" sz="1600" b="1" i="1" dirty="0" smtClean="0">
                <a:solidFill>
                  <a:prstClr val="black"/>
                </a:solidFill>
              </a:rPr>
              <a:t> </a:t>
            </a:r>
            <a:r>
              <a:rPr lang="en-US" sz="1600" b="1" i="1" dirty="0" smtClean="0">
                <a:solidFill>
                  <a:prstClr val="black"/>
                </a:solidFill>
              </a:rPr>
              <a:t>1932</a:t>
            </a:r>
            <a:r>
              <a:rPr lang="ru-RU" sz="1600" b="1" i="1" dirty="0" smtClean="0">
                <a:solidFill>
                  <a:prstClr val="black"/>
                </a:solidFill>
              </a:rPr>
              <a:t>г.)   </a:t>
            </a:r>
            <a:r>
              <a:rPr lang="ru-RU" sz="1600" i="1" dirty="0" smtClean="0">
                <a:solidFill>
                  <a:prstClr val="black"/>
                </a:solidFill>
              </a:rPr>
              <a:t>7 заводов мощностью </a:t>
            </a:r>
            <a:r>
              <a:rPr lang="ru-RU" sz="1600" i="1" dirty="0" smtClean="0">
                <a:solidFill>
                  <a:srgbClr val="CC3300"/>
                </a:solidFill>
              </a:rPr>
              <a:t>1,5 млн. тонн асфальта </a:t>
            </a:r>
            <a:r>
              <a:rPr lang="ru-RU" sz="1600" i="1" dirty="0" smtClean="0">
                <a:solidFill>
                  <a:prstClr val="black"/>
                </a:solidFill>
              </a:rPr>
              <a:t>в год,</a:t>
            </a:r>
            <a:r>
              <a:rPr lang="ru-RU" altLang="ru-RU" sz="1600" dirty="0" smtClean="0"/>
              <a:t> ,   что  составляет  более  20 %  общего объема рынка данной продукции  в Санкт-Петербурга     и  Ленинградской области.</a:t>
            </a:r>
            <a:endParaRPr lang="en-US" altLang="ru-RU" sz="1600" dirty="0" smtClean="0"/>
          </a:p>
          <a:p>
            <a:pPr marL="0" lvl="0" indent="0">
              <a:spcBef>
                <a:spcPct val="10000"/>
              </a:spcBef>
              <a:buClr>
                <a:srgbClr val="9F2936"/>
              </a:buClr>
              <a:buNone/>
            </a:pPr>
            <a:r>
              <a:rPr lang="ru-RU" sz="1600" i="1" dirty="0" smtClean="0">
                <a:solidFill>
                  <a:prstClr val="black"/>
                </a:solidFill>
              </a:rPr>
              <a:t>  </a:t>
            </a:r>
          </a:p>
          <a:p>
            <a:pPr marL="0" lvl="0" indent="0">
              <a:spcBef>
                <a:spcPct val="10000"/>
              </a:spcBef>
              <a:buClr>
                <a:srgbClr val="9F2936"/>
              </a:buClr>
              <a:buNone/>
            </a:pPr>
            <a:r>
              <a:rPr lang="ru-RU" sz="1600" i="1" dirty="0" smtClean="0">
                <a:solidFill>
                  <a:prstClr val="black"/>
                </a:solidFill>
              </a:rPr>
              <a:t>       </a:t>
            </a:r>
            <a:endParaRPr lang="ru-RU" sz="1600" dirty="0" smtClean="0">
              <a:solidFill>
                <a:srgbClr val="CC3300"/>
              </a:solidFill>
            </a:endParaRPr>
          </a:p>
          <a:p>
            <a:pPr lvl="0">
              <a:spcBef>
                <a:spcPct val="10000"/>
              </a:spcBef>
              <a:buClr>
                <a:srgbClr val="9F2936"/>
              </a:buClr>
              <a:buFont typeface="Wingdings" panose="05000000000000000000" pitchFamily="2" charset="2"/>
              <a:buChar char="§"/>
            </a:pPr>
            <a:r>
              <a:rPr lang="ru-RU" sz="1600" b="1" cap="all" dirty="0" smtClean="0">
                <a:solidFill>
                  <a:prstClr val="black"/>
                </a:solidFill>
              </a:rPr>
              <a:t>Логистика</a:t>
            </a:r>
            <a:r>
              <a:rPr lang="ru-RU" sz="1600" cap="all" dirty="0" smtClean="0">
                <a:solidFill>
                  <a:prstClr val="black"/>
                </a:solidFill>
              </a:rPr>
              <a:t>  </a:t>
            </a:r>
            <a:r>
              <a:rPr lang="ru-RU" sz="1600" b="1" cap="all" dirty="0" smtClean="0">
                <a:solidFill>
                  <a:prstClr val="black"/>
                </a:solidFill>
              </a:rPr>
              <a:t>дорожно-строительных материалов и сырья</a:t>
            </a:r>
          </a:p>
          <a:p>
            <a:pPr marL="0" lvl="0" indent="0">
              <a:spcBef>
                <a:spcPct val="10000"/>
              </a:spcBef>
              <a:buClr>
                <a:srgbClr val="9F2936"/>
              </a:buClr>
              <a:buNone/>
            </a:pPr>
            <a:r>
              <a:rPr lang="ru-RU" sz="1600" cap="all" dirty="0" smtClean="0">
                <a:solidFill>
                  <a:prstClr val="black"/>
                </a:solidFill>
              </a:rPr>
              <a:t>	</a:t>
            </a:r>
            <a:r>
              <a:rPr lang="ru-RU" sz="1600" b="1" i="1" cap="all" dirty="0" smtClean="0">
                <a:solidFill>
                  <a:prstClr val="black"/>
                </a:solidFill>
              </a:rPr>
              <a:t>ООО «АБЗ-</a:t>
            </a:r>
            <a:r>
              <a:rPr lang="ru-RU" sz="1600" b="1" i="1" cap="all" dirty="0" err="1" smtClean="0">
                <a:solidFill>
                  <a:prstClr val="black"/>
                </a:solidFill>
              </a:rPr>
              <a:t>Автотранс</a:t>
            </a:r>
            <a:r>
              <a:rPr lang="ru-RU" sz="1600" b="1" i="1" cap="all" dirty="0" smtClean="0">
                <a:solidFill>
                  <a:prstClr val="black"/>
                </a:solidFill>
              </a:rPr>
              <a:t>», ЗАО «СКС», ЗАО «Геоформ» </a:t>
            </a:r>
            <a:r>
              <a:rPr lang="ru-RU" sz="1600" b="1" i="1" dirty="0" smtClean="0">
                <a:solidFill>
                  <a:prstClr val="black"/>
                </a:solidFill>
              </a:rPr>
              <a:t>    </a:t>
            </a:r>
            <a:r>
              <a:rPr lang="ru-RU" sz="1600" i="1" dirty="0" smtClean="0">
                <a:solidFill>
                  <a:srgbClr val="CC3300"/>
                </a:solidFill>
              </a:rPr>
              <a:t>2 млн. тонн груза  ежегодно</a:t>
            </a:r>
            <a:endParaRPr lang="en-US" sz="1600" i="1" dirty="0" smtClean="0">
              <a:solidFill>
                <a:srgbClr val="CC3300"/>
              </a:solidFill>
            </a:endParaRPr>
          </a:p>
          <a:p>
            <a:pPr algn="just">
              <a:buFontTx/>
              <a:buNone/>
            </a:pPr>
            <a:endParaRPr lang="ru-RU" sz="16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0" y="1126094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6AB59A04-F1DE-46CD-B2AF-B8E0238A0AC3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77" y="-19067"/>
            <a:ext cx="1259623" cy="1254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AB59A04-F1DE-46CD-B2AF-B8E0238A0AC3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80" y="7495"/>
            <a:ext cx="934968" cy="934968"/>
          </a:xfrm>
          <a:prstGeom prst="rect">
            <a:avLst/>
          </a:prstGeom>
        </p:spPr>
      </p:pic>
      <p:pic>
        <p:nvPicPr>
          <p:cNvPr id="6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796"/>
            <a:ext cx="9144000" cy="7057796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765048" y="3810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8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Группа </a:t>
            </a:r>
            <a:r>
              <a:rPr lang="ru-RU" dirty="0"/>
              <a:t>Компаний АБЗ-1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Группа компаний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АБЗ-1 </a:t>
            </a:r>
            <a:r>
              <a:rPr lang="ru-RU" sz="3600" dirty="0" smtClean="0"/>
              <a:t>готова к выполнению контрактов </a:t>
            </a:r>
            <a:r>
              <a:rPr lang="en-US" sz="3600" dirty="0" smtClean="0"/>
              <a:t>              </a:t>
            </a:r>
            <a:r>
              <a:rPr lang="ru-RU" sz="3600" dirty="0" smtClean="0"/>
              <a:t>дорожно-мостового строительства</a:t>
            </a:r>
            <a:r>
              <a:rPr lang="en-US" sz="3600" dirty="0" smtClean="0"/>
              <a:t>                  </a:t>
            </a:r>
            <a:r>
              <a:rPr lang="ru-RU" sz="3600" dirty="0" smtClean="0"/>
              <a:t>любой сложности</a:t>
            </a:r>
            <a:r>
              <a:rPr lang="en-US" sz="3600" dirty="0" smtClean="0"/>
              <a:t>                                                     </a:t>
            </a:r>
            <a:r>
              <a:rPr lang="ru-RU" sz="3600" b="1" dirty="0" smtClean="0"/>
              <a:t>не менее 10 млрд. рублей в год</a:t>
            </a:r>
            <a:r>
              <a:rPr lang="en-US" sz="3600" b="1" dirty="0" smtClean="0"/>
              <a:t> </a:t>
            </a:r>
            <a:endParaRPr lang="ru-RU" sz="3600" b="1" dirty="0" smtClean="0"/>
          </a:p>
          <a:p>
            <a:pPr marL="0" indent="0" algn="ctr">
              <a:buNone/>
            </a:pPr>
            <a:r>
              <a:rPr lang="en-US" sz="3600" dirty="0" smtClean="0"/>
              <a:t>                      </a:t>
            </a:r>
            <a:endParaRPr lang="ru-RU" sz="36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AB59A04-F1DE-46CD-B2AF-B8E0238A0AC3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77" y="17154"/>
            <a:ext cx="1259623" cy="125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48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616" y="260648"/>
            <a:ext cx="64770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493504"/>
            <a:ext cx="806489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Благодарю за </a:t>
            </a:r>
            <a:r>
              <a:rPr lang="ru-RU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внимание!</a:t>
            </a:r>
            <a:endParaRPr lang="ru-RU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Все </a:t>
            </a:r>
            <a:r>
              <a:rPr lang="ru-RU" i="1" dirty="0">
                <a:latin typeface="Tahoma" pitchFamily="34" charset="0"/>
                <a:ea typeface="Tahoma" pitchFamily="34" charset="0"/>
                <a:cs typeface="Tahoma" pitchFamily="34" charset="0"/>
              </a:rPr>
              <a:t>необходимые документы и экономические обоснования по вышеизложенному могут быть предоставлены по запросу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3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Группа </a:t>
            </a: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Компаний “АБЗ-1” </a:t>
            </a:r>
          </a:p>
          <a:p>
            <a:pPr algn="ctr"/>
            <a:r>
              <a:rPr lang="fi-FI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www.abz-1.ru</a:t>
            </a:r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2016 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05344" y="602128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/>
              <a:t>Майданова </a:t>
            </a:r>
            <a:r>
              <a:rPr lang="ru-RU" sz="1400" b="1" dirty="0" smtClean="0"/>
              <a:t>Н. В., </a:t>
            </a:r>
            <a:r>
              <a:rPr lang="ru-RU" sz="1400" b="1" dirty="0"/>
              <a:t>к.т.н.</a:t>
            </a:r>
          </a:p>
          <a:p>
            <a:r>
              <a:rPr lang="en-US" sz="1400" b="1" dirty="0">
                <a:hlinkClick r:id="rId3"/>
              </a:rPr>
              <a:t>nmaydanova@abz-1.ru</a:t>
            </a:r>
            <a:endParaRPr lang="en-US" sz="1400" b="1" dirty="0"/>
          </a:p>
          <a:p>
            <a:r>
              <a:rPr lang="ru-RU" sz="1400" b="1" dirty="0" smtClean="0"/>
              <a:t>8 </a:t>
            </a:r>
            <a:r>
              <a:rPr lang="ru-RU" sz="1400" b="1" dirty="0"/>
              <a:t>-812-541-80-88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256" y="1"/>
            <a:ext cx="1124744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8153400" cy="990600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ГРУППА КОМПАНИЙ «АБЗ-1» </a:t>
            </a:r>
            <a:br>
              <a:rPr lang="ru-RU" sz="2400" dirty="0" smtClean="0"/>
            </a:br>
            <a:r>
              <a:rPr lang="ru-RU" sz="2400" b="1" dirty="0">
                <a:solidFill>
                  <a:prstClr val="black"/>
                </a:solidFill>
                <a:latin typeface="Franklin Gothic Medium" pitchFamily="34" charset="0"/>
              </a:rPr>
              <a:t>Направления деятельности</a:t>
            </a:r>
            <a:r>
              <a:rPr lang="en-US" sz="1400" b="1" dirty="0">
                <a:solidFill>
                  <a:prstClr val="black"/>
                </a:solidFill>
                <a:latin typeface="Franklin Gothic Book"/>
              </a:rPr>
              <a:t/>
            </a:r>
            <a:br>
              <a:rPr lang="en-US" sz="1400" b="1" dirty="0">
                <a:solidFill>
                  <a:prstClr val="black"/>
                </a:solidFill>
                <a:latin typeface="Franklin Gothic Book"/>
              </a:rPr>
            </a:b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 smtClean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1560" y="1556792"/>
            <a:ext cx="8424936" cy="5301208"/>
          </a:xfrm>
        </p:spPr>
        <p:txBody>
          <a:bodyPr/>
          <a:lstStyle/>
          <a:p>
            <a:pPr marL="0">
              <a:lnSpc>
                <a:spcPct val="150000"/>
              </a:lnSpc>
              <a:buFontTx/>
              <a:buNone/>
            </a:pPr>
            <a:r>
              <a:rPr lang="ru-RU" sz="1600" b="1" dirty="0" smtClean="0"/>
              <a:t>Группа компаний «АБЗ-1» поддерживает статус </a:t>
            </a:r>
            <a:r>
              <a:rPr lang="ru-RU" sz="1600" b="1" dirty="0" smtClean="0">
                <a:solidFill>
                  <a:srgbClr val="CC3300"/>
                </a:solidFill>
              </a:rPr>
              <a:t>лидера </a:t>
            </a:r>
            <a:r>
              <a:rPr lang="ru-RU" sz="1600" b="1" dirty="0" smtClean="0"/>
              <a:t>среди предприятий Северо-западного региона по внедрению </a:t>
            </a:r>
            <a:r>
              <a:rPr lang="ru-RU" sz="1600" b="1" dirty="0" smtClean="0">
                <a:solidFill>
                  <a:srgbClr val="CC3300"/>
                </a:solidFill>
              </a:rPr>
              <a:t>инновационных технологических решений </a:t>
            </a:r>
            <a:r>
              <a:rPr lang="ru-RU" sz="1600" b="1" dirty="0" smtClean="0"/>
              <a:t>в сфере дорожного строительства благодаря:</a:t>
            </a:r>
          </a:p>
          <a:p>
            <a:pPr marL="900000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FF3300"/>
                </a:solidFill>
              </a:rPr>
              <a:t>О</a:t>
            </a:r>
            <a:r>
              <a:rPr lang="ru-RU" sz="1600" b="1" dirty="0" smtClean="0">
                <a:solidFill>
                  <a:srgbClr val="FF3300"/>
                </a:solidFill>
              </a:rPr>
              <a:t>бновлению техники и оборудования по мировым стандартам</a:t>
            </a:r>
          </a:p>
          <a:p>
            <a:pPr marL="900000"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FF3300"/>
                </a:solidFill>
              </a:rPr>
              <a:t>Квалифицированному персоналу</a:t>
            </a:r>
          </a:p>
          <a:p>
            <a:pPr marL="900000"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FF3300"/>
                </a:solidFill>
              </a:rPr>
              <a:t>Научно-исследовательской работе</a:t>
            </a:r>
          </a:p>
          <a:p>
            <a:pPr marL="900000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FF3300"/>
                </a:solidFill>
              </a:rPr>
              <a:t>С</a:t>
            </a:r>
            <a:r>
              <a:rPr lang="ru-RU" sz="1600" b="1" dirty="0" smtClean="0">
                <a:solidFill>
                  <a:srgbClr val="FF3300"/>
                </a:solidFill>
              </a:rPr>
              <a:t>отрудничеству с технологическими лидерами отрасли</a:t>
            </a:r>
          </a:p>
          <a:p>
            <a:pPr marL="900000"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FF3300"/>
                </a:solidFill>
              </a:rPr>
              <a:t>Внедрению новых продуктов и услуг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ЛАБОРАТОРИЯ </a:t>
            </a:r>
            <a:endParaRPr lang="ru-RU" sz="28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/>
              <a:t>( входной, приемо-сдаточный, операционный, периодический  контроль, исследовательская деятельность)</a:t>
            </a:r>
          </a:p>
          <a:p>
            <a:pPr marL="0" indent="0">
              <a:buNone/>
            </a:pPr>
            <a:r>
              <a:rPr lang="ru-RU" sz="1600" b="1" dirty="0"/>
              <a:t>Аттестат аккредитации   RA.RU.21АЕ17 ( дата включения аккредитованного лица в реестр  </a:t>
            </a:r>
            <a:r>
              <a:rPr lang="ru-RU" sz="1600" b="1" dirty="0" smtClean="0"/>
              <a:t>10.09.2015)</a:t>
            </a:r>
            <a:endParaRPr lang="ru-RU" sz="1600" b="1" dirty="0"/>
          </a:p>
          <a:p>
            <a:pPr marL="0" indent="0">
              <a:spcBef>
                <a:spcPts val="0"/>
              </a:spcBef>
              <a:buNone/>
            </a:pPr>
            <a:endParaRPr lang="ru-RU" sz="16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Члены европейских  ассоциаций : 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IMAA and EAPA</a:t>
            </a:r>
            <a:endParaRPr lang="ru-RU" sz="28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Tx/>
              <a:buNone/>
            </a:pPr>
            <a:endParaRPr lang="en-US" sz="16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AB59A04-F1DE-46CD-B2AF-B8E0238A0AC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700" y="17154"/>
            <a:ext cx="1259623" cy="1254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8153400" cy="990600"/>
          </a:xfrm>
        </p:spPr>
        <p:txBody>
          <a:bodyPr/>
          <a:lstStyle/>
          <a:p>
            <a:pPr eaLnBrk="1" hangingPunct="1"/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endParaRPr lang="ru-RU" altLang="ru-RU" sz="2400" b="1" dirty="0" smtClean="0"/>
          </a:p>
        </p:txBody>
      </p:sp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3619500" y="2443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E7BC2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F0A2E9B-FF9C-4491-B53C-44A7E45B345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5877272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Franklin Gothic Book" panose="020B0503020102020204" pitchFamily="34" charset="0"/>
              </a:rPr>
              <a:t>ОАО « АБЗ-1» ( СПБ)</a:t>
            </a:r>
          </a:p>
          <a:p>
            <a:r>
              <a:rPr lang="ru-RU" sz="1600" dirty="0" smtClean="0">
                <a:latin typeface="Franklin Gothic Book" panose="020B0503020102020204" pitchFamily="34" charset="0"/>
              </a:rPr>
              <a:t>Инженерный факультет </a:t>
            </a:r>
            <a:r>
              <a:rPr lang="ru-RU" sz="1600" dirty="0">
                <a:latin typeface="Franklin Gothic Book" panose="020B0503020102020204" pitchFamily="34" charset="0"/>
              </a:rPr>
              <a:t>университета </a:t>
            </a:r>
            <a:r>
              <a:rPr lang="en-US" sz="1600" dirty="0" err="1">
                <a:latin typeface="Franklin Gothic Book" panose="020B0503020102020204" pitchFamily="34" charset="0"/>
              </a:rPr>
              <a:t>Dokuz</a:t>
            </a:r>
            <a:r>
              <a:rPr lang="en-US" sz="1600" dirty="0">
                <a:latin typeface="Franklin Gothic Book" panose="020B0503020102020204" pitchFamily="34" charset="0"/>
              </a:rPr>
              <a:t> </a:t>
            </a:r>
            <a:r>
              <a:rPr lang="en-US" sz="1600" dirty="0" err="1">
                <a:latin typeface="Franklin Gothic Book" panose="020B0503020102020204" pitchFamily="34" charset="0"/>
              </a:rPr>
              <a:t>Eylul</a:t>
            </a:r>
            <a:r>
              <a:rPr lang="ru-RU" sz="1600" dirty="0">
                <a:latin typeface="Franklin Gothic Book" panose="020B0503020102020204" pitchFamily="34" charset="0"/>
              </a:rPr>
              <a:t> (Турция</a:t>
            </a:r>
            <a:r>
              <a:rPr lang="ru-RU" sz="1600" dirty="0" smtClean="0">
                <a:latin typeface="Franklin Gothic Book" panose="020B0503020102020204" pitchFamily="34" charset="0"/>
              </a:rPr>
              <a:t>).</a:t>
            </a:r>
          </a:p>
          <a:p>
            <a:r>
              <a:rPr lang="ru-RU" sz="1600" dirty="0" smtClean="0">
                <a:latin typeface="Franklin Gothic Book" panose="020B0503020102020204" pitchFamily="34" charset="0"/>
              </a:rPr>
              <a:t>Химический факультет </a:t>
            </a:r>
            <a:r>
              <a:rPr lang="ru-RU" sz="1600" dirty="0" err="1" smtClean="0">
                <a:latin typeface="Franklin Gothic Book" panose="020B0503020102020204" pitchFamily="34" charset="0"/>
              </a:rPr>
              <a:t>СПбГЭУ</a:t>
            </a:r>
            <a:r>
              <a:rPr lang="ru-RU" sz="1600" dirty="0" smtClean="0">
                <a:latin typeface="Franklin Gothic Book" panose="020B0503020102020204" pitchFamily="34" charset="0"/>
              </a:rPr>
              <a:t> ( СПБ)</a:t>
            </a:r>
            <a:endParaRPr lang="ru-RU" sz="1600" dirty="0">
              <a:latin typeface="Franklin Gothic Book" panose="020B0503020102020204" pitchFamily="34" charset="0"/>
            </a:endParaRPr>
          </a:p>
          <a:p>
            <a:endParaRPr lang="ru-RU" sz="1600" b="1" dirty="0" smtClean="0">
              <a:latin typeface="Franklin Gothic Book" panose="020B0503020102020204" pitchFamily="34" charset="0"/>
            </a:endParaRPr>
          </a:p>
          <a:p>
            <a:endParaRPr lang="ru-RU" sz="1600" b="1" dirty="0">
              <a:latin typeface="Franklin Gothic Book" panose="020B0503020102020204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07504" y="341313"/>
            <a:ext cx="880948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Межгосударственная  работа </a:t>
            </a:r>
            <a:r>
              <a:rPr lang="ru-RU" sz="2400" dirty="0"/>
              <a:t>по исследованию </a:t>
            </a:r>
            <a:endParaRPr lang="ru-RU" sz="2400" dirty="0" smtClean="0"/>
          </a:p>
          <a:p>
            <a:r>
              <a:rPr lang="ru-RU" sz="2400" dirty="0" smtClean="0"/>
              <a:t>нефтяных битумов  </a:t>
            </a:r>
            <a:br>
              <a:rPr lang="ru-RU" sz="2400" dirty="0" smtClean="0"/>
            </a:br>
            <a:r>
              <a:rPr lang="en-US" sz="1400" b="1" dirty="0" smtClean="0">
                <a:solidFill>
                  <a:prstClr val="black"/>
                </a:solidFill>
                <a:latin typeface="Franklin Gothic Book"/>
              </a:rPr>
              <a:t/>
            </a:r>
            <a:br>
              <a:rPr lang="en-US" sz="1400" b="1" dirty="0" smtClean="0">
                <a:solidFill>
                  <a:prstClr val="black"/>
                </a:solidFill>
                <a:latin typeface="Franklin Gothic Book"/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altLang="ru-RU" sz="2400" b="1" dirty="0" smtClean="0"/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250060" y="1545468"/>
            <a:ext cx="8514528" cy="4395192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/>
              <a:t>ЦЕЛЬ –</a:t>
            </a:r>
            <a:r>
              <a:rPr lang="ru-RU" sz="1800" dirty="0"/>
              <a:t> проведение совместной</a:t>
            </a:r>
            <a:r>
              <a:rPr lang="en-US" sz="1800" dirty="0"/>
              <a:t>  </a:t>
            </a:r>
            <a:r>
              <a:rPr lang="ru-RU" sz="1800" dirty="0"/>
              <a:t>межгосударственной  работы по исследованию нефтяных битумов различных производителей, организуемой  </a:t>
            </a:r>
            <a:r>
              <a:rPr lang="en-US" sz="1800" dirty="0"/>
              <a:t>EAPA</a:t>
            </a:r>
            <a:r>
              <a:rPr lang="ru-RU" sz="1800" dirty="0"/>
              <a:t> для членов ассоциации.</a:t>
            </a:r>
          </a:p>
          <a:p>
            <a:pPr marL="0" indent="0">
              <a:buNone/>
            </a:pPr>
            <a:r>
              <a:rPr lang="ru-RU" sz="1800" b="1" dirty="0" smtClean="0"/>
              <a:t>ЗАДАЧИ</a:t>
            </a:r>
            <a:r>
              <a:rPr lang="ru-RU" sz="1800" b="1" dirty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 smtClean="0"/>
              <a:t> </a:t>
            </a:r>
            <a:r>
              <a:rPr lang="ru-RU" sz="1800" dirty="0"/>
              <a:t>Определение физико-механических испытаний по методикам ГОСТ и </a:t>
            </a:r>
            <a:r>
              <a:rPr lang="en-US" sz="1800" dirty="0"/>
              <a:t>EN</a:t>
            </a:r>
            <a:r>
              <a:rPr lang="ru-RU" sz="1800" dirty="0"/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/>
              <a:t>Определение содержания твердых парафинов и определение взаимосвязи с реологическими характеристиками;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/>
              <a:t>Определение реологических характеристик по методологии </a:t>
            </a:r>
            <a:r>
              <a:rPr lang="ru-RU" sz="1800" dirty="0" err="1"/>
              <a:t>Суперпейв</a:t>
            </a:r>
            <a:r>
              <a:rPr lang="ru-RU" sz="1800" dirty="0"/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/>
              <a:t> Определение содержания металлов;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/>
              <a:t> </a:t>
            </a:r>
            <a:r>
              <a:rPr lang="ru-RU" sz="1800" dirty="0" smtClean="0"/>
              <a:t>Определение </a:t>
            </a:r>
            <a:r>
              <a:rPr lang="ru-RU" sz="1800" dirty="0"/>
              <a:t>структурных параметров битумов и их компонентов методом ИК– спектроскопии;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/>
              <a:t>Анализ результатов, выявление зависимостей  </a:t>
            </a:r>
          </a:p>
          <a:p>
            <a:pPr marL="0" indent="0">
              <a:buNone/>
            </a:pPr>
            <a:r>
              <a:rPr lang="ru-RU" sz="1800" b="1" dirty="0" smtClean="0"/>
              <a:t>УЧАСТНИКИ</a:t>
            </a:r>
            <a:endParaRPr lang="ru-RU" sz="18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871" y="17154"/>
            <a:ext cx="1259623" cy="125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5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8153400" cy="99060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prstClr val="black"/>
                </a:solidFill>
                <a:latin typeface="Franklin Gothic Medium" pitchFamily="34" charset="0"/>
              </a:rPr>
              <a:t>ОБЪЕКТЫ ИССЛЕДОВАНИЯ </a:t>
            </a:r>
            <a:endParaRPr lang="ru-RU" altLang="ru-RU" sz="2400" b="1" dirty="0" smtClean="0"/>
          </a:p>
        </p:txBody>
      </p:sp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3619500" y="2443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E7BC2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F0A2E9B-FF9C-4491-B53C-44A7E45B345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7" name="Содержимое 2"/>
          <p:cNvSpPr>
            <a:spLocks noGrp="1"/>
          </p:cNvSpPr>
          <p:nvPr>
            <p:ph sz="quarter" idx="1"/>
          </p:nvPr>
        </p:nvSpPr>
        <p:spPr>
          <a:xfrm>
            <a:off x="468313" y="1700213"/>
            <a:ext cx="8458200" cy="49418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Отечественные образцы предоставлены ОАО </a:t>
            </a:r>
            <a:r>
              <a:rPr lang="ru-RU" sz="2000" dirty="0"/>
              <a:t>«Асфальтобетонный завод № 1» (Санкт-Петербург</a:t>
            </a:r>
            <a:r>
              <a:rPr lang="ru-RU" sz="2000" dirty="0" smtClean="0"/>
              <a:t>) </a:t>
            </a:r>
          </a:p>
          <a:p>
            <a:pPr marL="0" indent="0">
              <a:buNone/>
            </a:pPr>
            <a:r>
              <a:rPr lang="ru-RU" sz="2000" dirty="0" smtClean="0"/>
              <a:t>Зарубежные </a:t>
            </a:r>
            <a:r>
              <a:rPr lang="ru-RU" sz="2000" dirty="0"/>
              <a:t>образцы предоставлены инженерным факультетом университета </a:t>
            </a:r>
            <a:r>
              <a:rPr lang="en-US" sz="2000" dirty="0" err="1"/>
              <a:t>Dokuz</a:t>
            </a:r>
            <a:r>
              <a:rPr lang="en-US" sz="2000" dirty="0"/>
              <a:t> </a:t>
            </a:r>
            <a:r>
              <a:rPr lang="en-US" sz="2000" dirty="0" err="1"/>
              <a:t>Eylul</a:t>
            </a:r>
            <a:r>
              <a:rPr lang="ru-RU" sz="2000" dirty="0"/>
              <a:t> (Турция).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 smtClean="0"/>
              <a:t>IZMIR</a:t>
            </a:r>
            <a:r>
              <a:rPr lang="ru-RU" sz="2000" dirty="0" smtClean="0"/>
              <a:t> </a:t>
            </a:r>
            <a:r>
              <a:rPr lang="ru-RU" sz="2000" dirty="0"/>
              <a:t>(</a:t>
            </a:r>
            <a:r>
              <a:rPr lang="ru-RU" sz="2000" dirty="0" smtClean="0"/>
              <a:t>Турция, НК « </a:t>
            </a:r>
            <a:r>
              <a:rPr lang="en-US" sz="2000" dirty="0" err="1" smtClean="0"/>
              <a:t>Tupras</a:t>
            </a:r>
            <a:r>
              <a:rPr lang="ru-RU" sz="2000" dirty="0" smtClean="0"/>
              <a:t>», нефти из Ирака, Азербайджан, Сирия)</a:t>
            </a:r>
            <a:endParaRPr lang="ru-RU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2000" b="1" dirty="0"/>
              <a:t>BUTMAN</a:t>
            </a:r>
            <a:r>
              <a:rPr lang="ru-RU" sz="2000" dirty="0"/>
              <a:t> (</a:t>
            </a:r>
            <a:r>
              <a:rPr lang="ru-RU" sz="2000" dirty="0" smtClean="0"/>
              <a:t>Турция,  </a:t>
            </a:r>
            <a:r>
              <a:rPr lang="ru-RU" sz="2000" dirty="0"/>
              <a:t>НК « </a:t>
            </a:r>
            <a:r>
              <a:rPr lang="en-US" sz="2000" dirty="0" err="1"/>
              <a:t>Tupras</a:t>
            </a:r>
            <a:r>
              <a:rPr lang="ru-RU" sz="2000" dirty="0" smtClean="0"/>
              <a:t>», собственное месторождение )</a:t>
            </a:r>
            <a:endParaRPr lang="ru-RU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TURKMENISTAN</a:t>
            </a:r>
            <a:r>
              <a:rPr lang="ru-RU" sz="2000" dirty="0"/>
              <a:t> (Туркменистан)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KWASHY</a:t>
            </a:r>
            <a:r>
              <a:rPr lang="ru-RU" sz="2000" dirty="0"/>
              <a:t> (Ирак)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BEAJY</a:t>
            </a:r>
            <a:r>
              <a:rPr lang="ru-RU" sz="2000" dirty="0"/>
              <a:t> (Ирак)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b="1" dirty="0" smtClean="0"/>
              <a:t>  </a:t>
            </a:r>
            <a:r>
              <a:rPr lang="en-US" sz="2000" b="1" dirty="0" smtClean="0"/>
              <a:t>R3-   </a:t>
            </a:r>
            <a:r>
              <a:rPr lang="ru-RU" sz="2000" b="1" dirty="0" smtClean="0"/>
              <a:t>БНД </a:t>
            </a:r>
            <a:r>
              <a:rPr lang="ru-RU" sz="2000" b="1" dirty="0"/>
              <a:t>60/90 </a:t>
            </a:r>
            <a:r>
              <a:rPr lang="ru-RU" sz="2000" b="1" dirty="0" smtClean="0"/>
              <a:t> ( НК 1, </a:t>
            </a:r>
            <a:r>
              <a:rPr lang="ru-RU" sz="2000" dirty="0" smtClean="0"/>
              <a:t> </a:t>
            </a:r>
            <a:r>
              <a:rPr lang="ru-RU" sz="2000" dirty="0"/>
              <a:t>ГОСТ 22245)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 smtClean="0"/>
              <a:t> R 5 -  </a:t>
            </a:r>
            <a:r>
              <a:rPr lang="ru-RU" sz="2000" b="1" dirty="0" smtClean="0"/>
              <a:t>БНД </a:t>
            </a:r>
            <a:r>
              <a:rPr lang="ru-RU" sz="2000" b="1" dirty="0"/>
              <a:t>60 /</a:t>
            </a:r>
            <a:r>
              <a:rPr lang="ru-RU" sz="2000" b="1" dirty="0" smtClean="0"/>
              <a:t>90 ( НК 2, </a:t>
            </a:r>
            <a:r>
              <a:rPr lang="ru-RU" sz="2000" dirty="0" smtClean="0"/>
              <a:t> </a:t>
            </a:r>
            <a:r>
              <a:rPr lang="ru-RU" sz="2000" dirty="0"/>
              <a:t>ГОСТ 22245)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 smtClean="0"/>
              <a:t> R 4 -  </a:t>
            </a:r>
            <a:r>
              <a:rPr lang="ru-RU" sz="2000" b="1" dirty="0" smtClean="0"/>
              <a:t>БНД </a:t>
            </a:r>
            <a:r>
              <a:rPr lang="ru-RU" sz="2000" b="1" dirty="0"/>
              <a:t>70 /</a:t>
            </a:r>
            <a:r>
              <a:rPr lang="ru-RU" sz="2000" b="1" dirty="0" smtClean="0"/>
              <a:t>100 ( НК 2 </a:t>
            </a:r>
            <a:r>
              <a:rPr lang="ru-RU" sz="2000" dirty="0" smtClean="0"/>
              <a:t>, </a:t>
            </a:r>
            <a:r>
              <a:rPr lang="ru-RU" sz="2000" dirty="0"/>
              <a:t>ПНСТ 1-2012)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 smtClean="0"/>
              <a:t> R 6 -  </a:t>
            </a:r>
            <a:r>
              <a:rPr lang="ru-RU" sz="2000" b="1" dirty="0" smtClean="0"/>
              <a:t>БДУ </a:t>
            </a:r>
            <a:r>
              <a:rPr lang="ru-RU" sz="2000" b="1" dirty="0"/>
              <a:t>70/100 </a:t>
            </a:r>
            <a:r>
              <a:rPr lang="ru-RU" sz="2000" b="1" dirty="0" smtClean="0"/>
              <a:t> ( НК 3 </a:t>
            </a:r>
            <a:r>
              <a:rPr lang="ru-RU" sz="2000" dirty="0" smtClean="0"/>
              <a:t>, СТО) </a:t>
            </a: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798" y="0"/>
            <a:ext cx="1262063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06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8153400" cy="990600"/>
          </a:xfrm>
        </p:spPr>
        <p:txBody>
          <a:bodyPr/>
          <a:lstStyle/>
          <a:p>
            <a:pPr eaLnBrk="1" hangingPunct="1"/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endParaRPr lang="ru-RU" altLang="ru-RU" sz="2400" b="1" dirty="0" smtClean="0"/>
          </a:p>
        </p:txBody>
      </p:sp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3619500" y="2443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E7BC2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F0A2E9B-FF9C-4491-B53C-44A7E45B345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7" name="Содержимое 2"/>
          <p:cNvSpPr txBox="1">
            <a:spLocks noGrp="1"/>
          </p:cNvSpPr>
          <p:nvPr>
            <p:ph sz="quarter" idx="1"/>
          </p:nvPr>
        </p:nvSpPr>
        <p:spPr>
          <a:xfrm>
            <a:off x="272768" y="1525925"/>
            <a:ext cx="8602985" cy="5013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b="1" dirty="0" smtClean="0"/>
              <a:t>Два метода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600" b="1" dirty="0" smtClean="0"/>
              <a:t>1. Метод дистилляции (  </a:t>
            </a:r>
            <a:r>
              <a:rPr lang="en-US" sz="1600" b="1" dirty="0" smtClean="0"/>
              <a:t>EN </a:t>
            </a:r>
            <a:r>
              <a:rPr lang="ru-RU" sz="1600" b="1" dirty="0" smtClean="0"/>
              <a:t>12606-1, ГОСТ 33139 Б)</a:t>
            </a:r>
          </a:p>
          <a:p>
            <a:pPr marL="0" indent="0">
              <a:buNone/>
            </a:pPr>
            <a:r>
              <a:rPr lang="ru-RU" sz="1600" b="1" dirty="0"/>
              <a:t>2</a:t>
            </a:r>
            <a:r>
              <a:rPr lang="ru-RU" sz="1600" b="1" dirty="0" smtClean="0"/>
              <a:t>. </a:t>
            </a:r>
            <a:r>
              <a:rPr lang="ru-RU" sz="1600" b="1" dirty="0"/>
              <a:t>Метод </a:t>
            </a:r>
            <a:r>
              <a:rPr lang="en-US" sz="1600" b="1" dirty="0"/>
              <a:t>DSC</a:t>
            </a:r>
            <a:r>
              <a:rPr lang="ru-RU" sz="1600" b="1" dirty="0"/>
              <a:t> (дифференциальной сканирующей </a:t>
            </a:r>
            <a:r>
              <a:rPr lang="ru-RU" sz="1600" b="1" dirty="0" smtClean="0"/>
              <a:t>колориметрии  </a:t>
            </a:r>
            <a:r>
              <a:rPr lang="en-US" sz="1600" b="1" dirty="0"/>
              <a:t>ASTM </a:t>
            </a:r>
            <a:r>
              <a:rPr lang="en-US" sz="1600" b="1" dirty="0" smtClean="0"/>
              <a:t>4419</a:t>
            </a:r>
            <a:r>
              <a:rPr lang="ru-RU" sz="1600" b="1" dirty="0" smtClean="0"/>
              <a:t>-90 )   </a:t>
            </a:r>
            <a:endParaRPr lang="ru-RU" sz="1600" b="1" dirty="0"/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pic>
        <p:nvPicPr>
          <p:cNvPr id="11" name="Grafik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2526187"/>
            <a:ext cx="4139477" cy="212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20951" y="4735539"/>
            <a:ext cx="87997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/>
              <a:t> Методы условны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/>
              <a:t>Результаты коррелируется  ( кроме 1,5/7,09)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/>
              <a:t>Метод </a:t>
            </a:r>
            <a:r>
              <a:rPr lang="en-US" sz="1600" dirty="0" smtClean="0"/>
              <a:t>DSC  </a:t>
            </a:r>
            <a:r>
              <a:rPr lang="ru-RU" sz="1600" dirty="0" smtClean="0"/>
              <a:t>выявляет твердые парафины по наличию кристаллической фазы в битумах 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/>
              <a:t>Метод дистилляции ( разрушение молекулярных структур парафинов при крекинге, либо неполная отгонка)</a:t>
            </a: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/>
              <a:t>Присутствие </a:t>
            </a:r>
            <a:r>
              <a:rPr lang="ru-RU" sz="1600" b="1" dirty="0" smtClean="0"/>
              <a:t>парафинов оказывает </a:t>
            </a:r>
            <a:r>
              <a:rPr lang="ru-RU" sz="1600" b="1" dirty="0"/>
              <a:t>значительное влияние на их реологические </a:t>
            </a:r>
            <a:r>
              <a:rPr lang="ru-RU" sz="1600" b="1" dirty="0" smtClean="0"/>
              <a:t>характеристики и  битумов и  а/б смесей </a:t>
            </a:r>
          </a:p>
          <a:p>
            <a:r>
              <a:rPr lang="ru-RU" sz="1400" dirty="0"/>
              <a:t> </a:t>
            </a:r>
            <a:r>
              <a:rPr lang="ru-RU" sz="1400" b="1" dirty="0" smtClean="0">
                <a:solidFill>
                  <a:srgbClr val="FF0000"/>
                </a:solidFill>
              </a:rPr>
              <a:t>КАКОЙ МЕТОД ПРЕТЕНЗИОННЫЙ В НД РФ? </a:t>
            </a:r>
            <a:endParaRPr lang="ru-RU" sz="14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865065"/>
              </p:ext>
            </p:extLst>
          </p:nvPr>
        </p:nvGraphicFramePr>
        <p:xfrm>
          <a:off x="611188" y="2534776"/>
          <a:ext cx="3312740" cy="1889760"/>
        </p:xfrm>
        <a:graphic>
          <a:graphicData uri="http://schemas.openxmlformats.org/drawingml/2006/table">
            <a:tbl>
              <a:tblPr firstRow="1" firstCol="1" bandRow="1"/>
              <a:tblGrid>
                <a:gridCol w="1503147"/>
                <a:gridCol w="906570"/>
                <a:gridCol w="903023"/>
              </a:tblGrid>
              <a:tr h="140335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Битум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Содержание парафинов, %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kern="1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EN</a:t>
                      </a:r>
                      <a:r>
                        <a:rPr lang="ru-RU" sz="800" b="1" kern="1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 12606-1 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1" kern="1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Метод </a:t>
                      </a:r>
                      <a:r>
                        <a:rPr lang="en-US" sz="800" b="1" kern="1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DSC 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BUTMAN   50/70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0,8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2,61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BEAJY</a:t>
                      </a: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85/100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1,12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3,27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KWASHY</a:t>
                      </a: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85/100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1,5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7,09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БНД  60 /90</a:t>
                      </a:r>
                      <a:r>
                        <a:rPr lang="en-US" sz="10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R 5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2,0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4,81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БНД 60/90</a:t>
                      </a:r>
                      <a:r>
                        <a:rPr lang="en-US" sz="10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R 3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2,1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3,93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БНД 70 /100  </a:t>
                      </a:r>
                      <a:r>
                        <a:rPr lang="en-US" sz="10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R 4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2,3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4,04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БДУ 70/100 </a:t>
                      </a:r>
                      <a:r>
                        <a:rPr lang="en-US" sz="10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R 6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2,37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5,24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IZMIR</a:t>
                      </a: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50/70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2,7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3,52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TURKMENISTAN</a:t>
                      </a: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50/70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4,22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7,74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43608" y="257543"/>
            <a:ext cx="4216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Franklin Gothic Medium" pitchFamily="34" charset="0"/>
              </a:rPr>
              <a:t>СОДЕРЖАНИЕ   ПАРАФИНОВ  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096" y="0"/>
            <a:ext cx="1259623" cy="125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0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8153400" cy="990600"/>
          </a:xfrm>
        </p:spPr>
        <p:txBody>
          <a:bodyPr/>
          <a:lstStyle/>
          <a:p>
            <a:pPr eaLnBrk="1" hangingPunct="1"/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endParaRPr lang="ru-RU" altLang="ru-RU" sz="2400" b="1" dirty="0" smtClean="0"/>
          </a:p>
        </p:txBody>
      </p:sp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3619500" y="2443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E7BC2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F0A2E9B-FF9C-4491-B53C-44A7E45B345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10453" y="332656"/>
            <a:ext cx="3734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ИСПЫТАНИЯ 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ГОСТ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1"/>
          </p:nvPr>
        </p:nvSpPr>
        <p:spPr>
          <a:xfrm>
            <a:off x="107504" y="1575316"/>
            <a:ext cx="8458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600" b="1" dirty="0" err="1" smtClean="0"/>
              <a:t>Пенетрация</a:t>
            </a:r>
            <a:r>
              <a:rPr lang="ru-RU" sz="1600" b="1" dirty="0" smtClean="0"/>
              <a:t>  до и после </a:t>
            </a:r>
            <a:r>
              <a:rPr lang="en-US" sz="1600" b="1" dirty="0" smtClean="0"/>
              <a:t>RTFOT</a:t>
            </a:r>
            <a:r>
              <a:rPr lang="ru-RU" sz="1600" b="1" dirty="0" smtClean="0"/>
              <a:t>, при 25 °С, </a:t>
            </a:r>
            <a:r>
              <a:rPr lang="ru-RU" sz="1600" b="1" dirty="0" err="1" smtClean="0"/>
              <a:t>дмм</a:t>
            </a:r>
            <a:endParaRPr lang="ru-RU" sz="1600" b="1" dirty="0"/>
          </a:p>
        </p:txBody>
      </p:sp>
      <p:graphicFrame>
        <p:nvGraphicFramePr>
          <p:cNvPr id="12" name="1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5760116"/>
              </p:ext>
            </p:extLst>
          </p:nvPr>
        </p:nvGraphicFramePr>
        <p:xfrm>
          <a:off x="395536" y="1911866"/>
          <a:ext cx="4572000" cy="2637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5000009" y="1631221"/>
            <a:ext cx="4143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+mn-lt"/>
              </a:rPr>
              <a:t>Изменение температуры </a:t>
            </a:r>
            <a:r>
              <a:rPr lang="ru-RU" sz="1600" b="1" dirty="0">
                <a:latin typeface="+mn-lt"/>
              </a:rPr>
              <a:t>размягчения после </a:t>
            </a:r>
            <a:r>
              <a:rPr lang="en-US" sz="1600" b="1" dirty="0">
                <a:latin typeface="+mn-lt"/>
              </a:rPr>
              <a:t>RTFOT</a:t>
            </a:r>
            <a:r>
              <a:rPr lang="ru-RU" sz="1600" b="1" dirty="0" smtClean="0">
                <a:latin typeface="+mn-lt"/>
              </a:rPr>
              <a:t>,  °С</a:t>
            </a:r>
            <a:endParaRPr lang="ru-RU" sz="1600" b="1" dirty="0">
              <a:latin typeface="+mn-lt"/>
            </a:endParaRPr>
          </a:p>
        </p:txBody>
      </p:sp>
      <p:graphicFrame>
        <p:nvGraphicFramePr>
          <p:cNvPr id="14" name="4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465073"/>
              </p:ext>
            </p:extLst>
          </p:nvPr>
        </p:nvGraphicFramePr>
        <p:xfrm>
          <a:off x="5178931" y="2141571"/>
          <a:ext cx="3786147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07504" y="4229345"/>
            <a:ext cx="46805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+mj-lt"/>
              </a:rPr>
              <a:t>Растяжимость до и после </a:t>
            </a:r>
            <a:r>
              <a:rPr lang="en-US" sz="1600" dirty="0" smtClean="0">
                <a:latin typeface="+mj-lt"/>
              </a:rPr>
              <a:t>RTFOT</a:t>
            </a:r>
            <a:r>
              <a:rPr lang="ru-RU" sz="1600" dirty="0">
                <a:latin typeface="+mj-lt"/>
              </a:rPr>
              <a:t> при 25 °С, </a:t>
            </a:r>
            <a:r>
              <a:rPr lang="ru-RU" sz="1600" dirty="0" smtClean="0">
                <a:latin typeface="+mj-lt"/>
              </a:rPr>
              <a:t>см</a:t>
            </a:r>
            <a:endParaRPr lang="ru-RU" sz="1600" dirty="0">
              <a:latin typeface="+mj-lt"/>
            </a:endParaRPr>
          </a:p>
        </p:txBody>
      </p:sp>
      <p:graphicFrame>
        <p:nvGraphicFramePr>
          <p:cNvPr id="18" name="6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9997621"/>
              </p:ext>
            </p:extLst>
          </p:nvPr>
        </p:nvGraphicFramePr>
        <p:xfrm>
          <a:off x="390910" y="4444793"/>
          <a:ext cx="3633479" cy="2474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4644008" y="4471720"/>
            <a:ext cx="4321070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+mn-lt"/>
              </a:rPr>
              <a:t>Для остаточных битумов ( с незаконченным процессом отгона масляных фракций) характерно резкое изменение </a:t>
            </a:r>
            <a:r>
              <a:rPr lang="ru-RU" sz="1400" dirty="0">
                <a:latin typeface="+mn-lt"/>
              </a:rPr>
              <a:t>Т</a:t>
            </a:r>
            <a:r>
              <a:rPr lang="ru-RU" sz="1400" dirty="0" smtClean="0">
                <a:latin typeface="+mn-lt"/>
              </a:rPr>
              <a:t> </a:t>
            </a:r>
            <a:r>
              <a:rPr lang="ru-RU" sz="1400" dirty="0" err="1" smtClean="0">
                <a:latin typeface="+mn-lt"/>
              </a:rPr>
              <a:t>разм</a:t>
            </a:r>
            <a:r>
              <a:rPr lang="ru-RU" sz="1400" dirty="0" smtClean="0">
                <a:latin typeface="+mn-lt"/>
              </a:rPr>
              <a:t>., растяжимости.</a:t>
            </a:r>
          </a:p>
          <a:p>
            <a:endParaRPr lang="ru-RU" sz="1400" dirty="0" smtClean="0">
              <a:latin typeface="+mn-lt"/>
            </a:endParaRPr>
          </a:p>
          <a:p>
            <a:r>
              <a:rPr lang="ru-RU" sz="1400" dirty="0" smtClean="0">
                <a:latin typeface="+mn-lt"/>
              </a:rPr>
              <a:t>Содержание парафинов сказывается  на </a:t>
            </a:r>
            <a:r>
              <a:rPr lang="ru-RU" sz="1400" dirty="0" err="1" smtClean="0">
                <a:latin typeface="+mn-lt"/>
              </a:rPr>
              <a:t>деформативности</a:t>
            </a:r>
            <a:r>
              <a:rPr lang="ru-RU" sz="1400" dirty="0" smtClean="0">
                <a:latin typeface="+mn-lt"/>
              </a:rPr>
              <a:t> и   при низкотемпературных тестах ( П о,   Д </a:t>
            </a:r>
            <a:r>
              <a:rPr lang="ru-RU" sz="1200" dirty="0" smtClean="0">
                <a:latin typeface="+mn-lt"/>
              </a:rPr>
              <a:t>25</a:t>
            </a:r>
            <a:r>
              <a:rPr lang="ru-RU" sz="1400" dirty="0" smtClean="0">
                <a:latin typeface="+mn-lt"/>
              </a:rPr>
              <a:t>,  Д</a:t>
            </a:r>
            <a:r>
              <a:rPr lang="ru-RU" sz="1100" dirty="0" smtClean="0">
                <a:latin typeface="+mn-lt"/>
              </a:rPr>
              <a:t>0,) </a:t>
            </a:r>
          </a:p>
          <a:p>
            <a:endParaRPr lang="ru-RU" sz="1100" dirty="0">
              <a:latin typeface="+mn-lt"/>
            </a:endParaRPr>
          </a:p>
          <a:p>
            <a:r>
              <a:rPr lang="ru-RU" sz="1400" dirty="0" smtClean="0">
                <a:latin typeface="+mn-lt"/>
              </a:rPr>
              <a:t>При умеренных   температурах  тестов , парафины инертны, почувствовать их наличие можно в а/б смеси при уплотнении.</a:t>
            </a:r>
          </a:p>
          <a:p>
            <a:endParaRPr lang="ru-RU" sz="1400" dirty="0" smtClean="0">
              <a:latin typeface="+mn-lt"/>
            </a:endParaRPr>
          </a:p>
          <a:p>
            <a:endParaRPr lang="ru-RU" sz="1400" dirty="0" smtClean="0">
              <a:latin typeface="+mn-lt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77" y="17154"/>
            <a:ext cx="1259623" cy="125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3619500" y="2443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E7BC2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F0A2E9B-FF9C-4491-B53C-44A7E45B3450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graphicFrame>
        <p:nvGraphicFramePr>
          <p:cNvPr id="7" name="8 Grafik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24594891"/>
              </p:ext>
            </p:extLst>
          </p:nvPr>
        </p:nvGraphicFramePr>
        <p:xfrm>
          <a:off x="107504" y="1700808"/>
          <a:ext cx="698477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07504" y="169501"/>
            <a:ext cx="72728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+mj-lt"/>
              </a:rPr>
              <a:t>Динамические вязкости при</a:t>
            </a:r>
          </a:p>
          <a:p>
            <a:pPr algn="ctr"/>
            <a:r>
              <a:rPr lang="ru-RU" sz="2800" b="1" dirty="0">
                <a:latin typeface="+mj-lt"/>
              </a:rPr>
              <a:t> разных  условиях</a:t>
            </a:r>
            <a:endParaRPr lang="ru-RU" sz="28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40152" y="2132856"/>
            <a:ext cx="295119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+mn-lt"/>
              </a:rPr>
              <a:t>Наблюдается связь вязкостей при высоких температурах содержанием парафинов, </a:t>
            </a:r>
            <a:r>
              <a:rPr lang="ru-RU" sz="1600" b="1" dirty="0" smtClean="0">
                <a:latin typeface="+mn-lt"/>
              </a:rPr>
              <a:t>что необходимо учитывать на АБЗ при выборе диапазонов смешения и укладки </a:t>
            </a:r>
          </a:p>
          <a:p>
            <a:endParaRPr lang="ru-RU" sz="1600" dirty="0">
              <a:latin typeface="+mn-lt"/>
            </a:endParaRPr>
          </a:p>
          <a:p>
            <a:pPr algn="just"/>
            <a:r>
              <a:rPr lang="ru-RU" sz="1600" dirty="0" smtClean="0">
                <a:latin typeface="+mn-lt"/>
              </a:rPr>
              <a:t>Однако при вязкости при 60°С влияние содержания парафинов не так значительно  </a:t>
            </a:r>
            <a:endParaRPr lang="ru-RU" sz="1600" dirty="0">
              <a:latin typeface="+mn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700" y="19337"/>
            <a:ext cx="1259623" cy="125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1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89383241"/>
              </p:ext>
            </p:extLst>
          </p:nvPr>
        </p:nvGraphicFramePr>
        <p:xfrm>
          <a:off x="533400" y="2132856"/>
          <a:ext cx="6418041" cy="3672407"/>
        </p:xfrm>
        <a:graphic>
          <a:graphicData uri="http://schemas.openxmlformats.org/drawingml/2006/table">
            <a:tbl>
              <a:tblPr firstRow="1" firstCol="1" bandRow="1"/>
              <a:tblGrid>
                <a:gridCol w="1887031"/>
                <a:gridCol w="1138096"/>
                <a:gridCol w="1696457"/>
                <a:gridCol w="1696457"/>
              </a:tblGrid>
              <a:tr h="444243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Битум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00" dirty="0" smtClean="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          Содержание </a:t>
                      </a:r>
                      <a:r>
                        <a:rPr lang="ru-RU" sz="1000" b="1" kern="100" dirty="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парафинов, % 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          </a:t>
                      </a:r>
                      <a:r>
                        <a:rPr lang="en-US" sz="1000" b="1" kern="100" dirty="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PG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1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kern="1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EN</a:t>
                      </a:r>
                      <a:r>
                        <a:rPr lang="ru-RU" sz="800" b="1" kern="1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 12606-1 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1" kern="100" dirty="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Метод </a:t>
                      </a:r>
                      <a:r>
                        <a:rPr lang="en-US" sz="800" b="1" kern="100" dirty="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DSC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1" kern="1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 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7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BUTMAN   50/70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0,8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2,61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70-22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7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BEAJY</a:t>
                      </a: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85/100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1,12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3,27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64-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7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KWASHY</a:t>
                      </a: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85/100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1,5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7,09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58-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7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БНД  60 /90</a:t>
                      </a:r>
                      <a:r>
                        <a:rPr lang="en-US" sz="10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R 5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2,0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4,81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64-22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7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БНД 60/90</a:t>
                      </a:r>
                      <a:r>
                        <a:rPr lang="en-US" sz="10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R 3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2,1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3,93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64-22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7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БНД 70 /100  </a:t>
                      </a:r>
                      <a:r>
                        <a:rPr lang="en-US" sz="10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R 4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2,3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4,04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64-22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7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БДУ 70/100 </a:t>
                      </a:r>
                      <a:r>
                        <a:rPr lang="en-US" sz="10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R 6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2,37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5,24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64-22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7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IZMIR</a:t>
                      </a: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50/70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2,7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3,52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62-22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7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TURKMENISTAN</a:t>
                      </a: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50/70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4,22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7,74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58-16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AB59A04-F1DE-46CD-B2AF-B8E0238A0AC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3705871" y="-8011"/>
            <a:ext cx="128236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3200"/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336322"/>
            <a:ext cx="1736374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PG GRADE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561" y="17154"/>
            <a:ext cx="1259623" cy="125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2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False"/>
  <p:tag name="HOTSPOTTYPE" val="None"/>
  <p:tag name="BRANCHTO" val="26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Overr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Overr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Обыч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ent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Kent">
    <a:majorFont>
      <a:latin typeface="Georgia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Georgia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Kent">
    <a:fillStyleLst>
      <a:solidFill>
        <a:schemeClr val="phClr"/>
      </a:solidFill>
      <a:solidFill>
        <a:schemeClr val="phClr">
          <a:tint val="45000"/>
        </a:schemeClr>
      </a:solidFill>
      <a:solidFill>
        <a:schemeClr val="phClr">
          <a:tint val="95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1429" cap="flat" cmpd="sng" algn="ctr">
        <a:solidFill>
          <a:schemeClr val="phClr"/>
        </a:solidFill>
        <a:prstDash val="sysDash"/>
      </a:ln>
      <a:ln w="200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phClr">
              <a:shade val="70000"/>
              <a:satMod val="105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70000"/>
              <a:satMod val="115000"/>
            </a:schemeClr>
            <a:schemeClr val="phClr">
              <a:tint val="85000"/>
            </a:schemeClr>
          </a:duotone>
        </a:blip>
        <a:tile tx="0" ty="0" sx="85000" sy="85000" flip="none" algn="tl"/>
      </a:blipFill>
      <a:blipFill>
        <a:blip xmlns:r="http://schemas.openxmlformats.org/officeDocument/2006/relationships" r:embed="rId2">
          <a:duotone>
            <a:schemeClr val="phClr">
              <a:shade val="65000"/>
              <a:satMod val="115000"/>
            </a:schemeClr>
            <a:schemeClr val="phClr">
              <a:tint val="85000"/>
            </a:schemeClr>
          </a:duotone>
        </a:blip>
        <a:tile tx="0" ty="0" sx="65000" sy="6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Kent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Kent">
    <a:majorFont>
      <a:latin typeface="Georgia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Georgia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Kent">
    <a:fillStyleLst>
      <a:solidFill>
        <a:schemeClr val="phClr"/>
      </a:solidFill>
      <a:solidFill>
        <a:schemeClr val="phClr">
          <a:tint val="45000"/>
        </a:schemeClr>
      </a:solidFill>
      <a:solidFill>
        <a:schemeClr val="phClr">
          <a:tint val="95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1429" cap="flat" cmpd="sng" algn="ctr">
        <a:solidFill>
          <a:schemeClr val="phClr"/>
        </a:solidFill>
        <a:prstDash val="sysDash"/>
      </a:ln>
      <a:ln w="200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phClr">
              <a:shade val="70000"/>
              <a:satMod val="105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70000"/>
              <a:satMod val="115000"/>
            </a:schemeClr>
            <a:schemeClr val="phClr">
              <a:tint val="85000"/>
            </a:schemeClr>
          </a:duotone>
        </a:blip>
        <a:tile tx="0" ty="0" sx="85000" sy="85000" flip="none" algn="tl"/>
      </a:blipFill>
      <a:blipFill>
        <a:blip xmlns:r="http://schemas.openxmlformats.org/officeDocument/2006/relationships" r:embed="rId2">
          <a:duotone>
            <a:schemeClr val="phClr">
              <a:shade val="65000"/>
              <a:satMod val="115000"/>
            </a:schemeClr>
            <a:schemeClr val="phClr">
              <a:tint val="85000"/>
            </a:schemeClr>
          </a:duotone>
        </a:blip>
        <a:tile tx="0" ty="0" sx="65000" sy="65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Kent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Kent">
    <a:majorFont>
      <a:latin typeface="Georgia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Georgia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Kent">
    <a:fillStyleLst>
      <a:solidFill>
        <a:schemeClr val="phClr"/>
      </a:solidFill>
      <a:solidFill>
        <a:schemeClr val="phClr">
          <a:tint val="45000"/>
        </a:schemeClr>
      </a:solidFill>
      <a:solidFill>
        <a:schemeClr val="phClr">
          <a:tint val="95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1429" cap="flat" cmpd="sng" algn="ctr">
        <a:solidFill>
          <a:schemeClr val="phClr"/>
        </a:solidFill>
        <a:prstDash val="sysDash"/>
      </a:ln>
      <a:ln w="200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phClr">
              <a:shade val="70000"/>
              <a:satMod val="105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70000"/>
              <a:satMod val="115000"/>
            </a:schemeClr>
            <a:schemeClr val="phClr">
              <a:tint val="85000"/>
            </a:schemeClr>
          </a:duotone>
        </a:blip>
        <a:tile tx="0" ty="0" sx="85000" sy="85000" flip="none" algn="tl"/>
      </a:blipFill>
      <a:blipFill>
        <a:blip xmlns:r="http://schemas.openxmlformats.org/officeDocument/2006/relationships" r:embed="rId2">
          <a:duotone>
            <a:schemeClr val="phClr">
              <a:shade val="65000"/>
              <a:satMod val="115000"/>
            </a:schemeClr>
            <a:schemeClr val="phClr">
              <a:tint val="85000"/>
            </a:schemeClr>
          </a:duotone>
        </a:blip>
        <a:tile tx="0" ty="0" sx="65000" sy="65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Kent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Kent">
    <a:majorFont>
      <a:latin typeface="Georgia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Georgia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Kent">
    <a:fillStyleLst>
      <a:solidFill>
        <a:schemeClr val="phClr"/>
      </a:solidFill>
      <a:solidFill>
        <a:schemeClr val="phClr">
          <a:tint val="45000"/>
        </a:schemeClr>
      </a:solidFill>
      <a:solidFill>
        <a:schemeClr val="phClr">
          <a:tint val="95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1429" cap="flat" cmpd="sng" algn="ctr">
        <a:solidFill>
          <a:schemeClr val="phClr"/>
        </a:solidFill>
        <a:prstDash val="sysDash"/>
      </a:ln>
      <a:ln w="200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phClr">
              <a:shade val="70000"/>
              <a:satMod val="105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70000"/>
              <a:satMod val="115000"/>
            </a:schemeClr>
            <a:schemeClr val="phClr">
              <a:tint val="85000"/>
            </a:schemeClr>
          </a:duotone>
        </a:blip>
        <a:tile tx="0" ty="0" sx="85000" sy="85000" flip="none" algn="tl"/>
      </a:blipFill>
      <a:blipFill>
        <a:blip xmlns:r="http://schemas.openxmlformats.org/officeDocument/2006/relationships" r:embed="rId2">
          <a:duotone>
            <a:schemeClr val="phClr">
              <a:shade val="65000"/>
              <a:satMod val="115000"/>
            </a:schemeClr>
            <a:schemeClr val="phClr">
              <a:tint val="85000"/>
            </a:schemeClr>
          </a:duotone>
        </a:blip>
        <a:tile tx="0" ty="0" sx="65000" sy="65000" flip="none" algn="tl"/>
      </a:blipFill>
    </a:bgFillStyleLst>
  </a:fmtScheme>
</a:themeOverride>
</file>

<file path=ppt/theme/themeOverride5.xml><?xml version="1.0" encoding="utf-8"?>
<a:themeOverride xmlns:a="http://schemas.openxmlformats.org/drawingml/2006/main">
  <a:clrScheme name="Kent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Kent">
    <a:majorFont>
      <a:latin typeface="Georgia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Georgia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Kent">
    <a:fillStyleLst>
      <a:solidFill>
        <a:schemeClr val="phClr"/>
      </a:solidFill>
      <a:solidFill>
        <a:schemeClr val="phClr">
          <a:tint val="45000"/>
        </a:schemeClr>
      </a:solidFill>
      <a:solidFill>
        <a:schemeClr val="phClr">
          <a:tint val="95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1429" cap="flat" cmpd="sng" algn="ctr">
        <a:solidFill>
          <a:schemeClr val="phClr"/>
        </a:solidFill>
        <a:prstDash val="sysDash"/>
      </a:ln>
      <a:ln w="200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phClr">
              <a:shade val="70000"/>
              <a:satMod val="105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70000"/>
              <a:satMod val="115000"/>
            </a:schemeClr>
            <a:schemeClr val="phClr">
              <a:tint val="85000"/>
            </a:schemeClr>
          </a:duotone>
        </a:blip>
        <a:tile tx="0" ty="0" sx="85000" sy="85000" flip="none" algn="tl"/>
      </a:blipFill>
      <a:blipFill>
        <a:blip xmlns:r="http://schemas.openxmlformats.org/officeDocument/2006/relationships" r:embed="rId2">
          <a:duotone>
            <a:schemeClr val="phClr">
              <a:shade val="65000"/>
              <a:satMod val="115000"/>
            </a:schemeClr>
            <a:schemeClr val="phClr">
              <a:tint val="85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22510</TotalTime>
  <Words>1470</Words>
  <Application>Microsoft Office PowerPoint</Application>
  <PresentationFormat>Экран (4:3)</PresentationFormat>
  <Paragraphs>297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Обычная</vt:lpstr>
      <vt:lpstr>Презентация PowerPoint</vt:lpstr>
      <vt:lpstr> ГРУППА КОМПАНИЙ «АБЗ-1»  Направления деятельности  </vt:lpstr>
      <vt:lpstr> ГРУППА КОМПАНИЙ «АБЗ-1»  Направления деятельности  </vt:lpstr>
      <vt:lpstr> </vt:lpstr>
      <vt:lpstr>ОБЪЕКТЫ ИССЛЕДОВАНИЯ </vt:lpstr>
      <vt:lpstr> </vt:lpstr>
      <vt:lpstr> </vt:lpstr>
      <vt:lpstr>Презентация PowerPoint</vt:lpstr>
      <vt:lpstr>Презентация PowerPoint</vt:lpstr>
      <vt:lpstr>Rutting тест </vt:lpstr>
      <vt:lpstr>ZSV – тест нулевой вязкости  </vt:lpstr>
      <vt:lpstr>MSCR</vt:lpstr>
      <vt:lpstr>ИК – Фурье спектрометр «ФСМ-1201»  </vt:lpstr>
      <vt:lpstr>Презентация PowerPoint</vt:lpstr>
      <vt:lpstr> </vt:lpstr>
      <vt:lpstr>« ТЕПЛЫЕ» СМЕСИ </vt:lpstr>
      <vt:lpstr>«ТЕПЛЫЕ» СМЕСИ</vt:lpstr>
      <vt:lpstr>  </vt:lpstr>
      <vt:lpstr>  </vt:lpstr>
      <vt:lpstr> </vt:lpstr>
      <vt:lpstr> Группа Компаний АБЗ-1  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Калинин</dc:creator>
  <cp:lastModifiedBy>DNA7 X86</cp:lastModifiedBy>
  <cp:revision>1066</cp:revision>
  <cp:lastPrinted>2012-10-22T17:28:01Z</cp:lastPrinted>
  <dcterms:created xsi:type="dcterms:W3CDTF">1601-01-01T00:00:00Z</dcterms:created>
  <dcterms:modified xsi:type="dcterms:W3CDTF">2016-05-25T09:02:19Z</dcterms:modified>
</cp:coreProperties>
</file>