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sldIdLst>
    <p:sldId id="256" r:id="rId2"/>
    <p:sldId id="266" r:id="rId3"/>
    <p:sldId id="268" r:id="rId4"/>
    <p:sldId id="269" r:id="rId5"/>
    <p:sldId id="267" r:id="rId6"/>
    <p:sldId id="271" r:id="rId7"/>
    <p:sldId id="270" r:id="rId8"/>
    <p:sldId id="265" r:id="rId9"/>
  </p:sldIdLst>
  <p:sldSz cx="12801600" cy="9601200" type="A3"/>
  <p:notesSz cx="6810375" cy="9942513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093" autoAdjust="0"/>
  </p:normalViewPr>
  <p:slideViewPr>
    <p:cSldViewPr snapToGrid="0">
      <p:cViewPr varScale="1">
        <p:scale>
          <a:sx n="50" d="100"/>
          <a:sy n="50" d="100"/>
        </p:scale>
        <p:origin x="-1200" y="-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1D1B-B66F-4C6B-B3D2-904C5AF4DC5F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498475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3953612"/>
            <a:ext cx="5448300" cy="53923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72D0B-B773-4DDD-88F7-BED6060E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2D0B-B773-4DDD-88F7-BED6060EA9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0" name="Picture 2" descr="M:\ИНВЕСТИЦИОННЫЙ ДЕПАРТАМЕНТ\Отдел маркетинга и взаимодействия с инвесторами\Контент\Дизайны\_1_~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37116"/>
            <a:ext cx="12801600" cy="39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6807" r="5757" b="22925"/>
          <a:stretch/>
        </p:blipFill>
        <p:spPr bwMode="auto">
          <a:xfrm>
            <a:off x="9617081" y="153380"/>
            <a:ext cx="3048629" cy="5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10" y="8870078"/>
            <a:ext cx="1896000" cy="56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80110" y="4989408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0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880110" y="2475266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903111"/>
            <a:ext cx="2760345" cy="7744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903111"/>
            <a:ext cx="8121015" cy="7744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80110" y="2463977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80110" y="6428249"/>
            <a:ext cx="11034713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8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80110" y="2475266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8" y="2583569"/>
            <a:ext cx="5415676" cy="923536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583569"/>
            <a:ext cx="5442347" cy="923536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880110" y="2475266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5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880110" y="2475266"/>
            <a:ext cx="11041380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:\ИНВЕСТИЦИОННЫЙ ДЕПАРТАМЕНТ\Отдел маркетинга и взаимодействия с инвесторами\Контент\Дизайны\_1_~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37116"/>
            <a:ext cx="12801600" cy="39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10" y="927100"/>
            <a:ext cx="11041380" cy="143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6D5C-E026-41AF-8B08-1C3E0020600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124587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82AD-AC72-4E05-9ABD-C57066B75C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6807" r="5757" b="22925"/>
          <a:stretch/>
        </p:blipFill>
        <p:spPr bwMode="auto">
          <a:xfrm>
            <a:off x="9617081" y="153380"/>
            <a:ext cx="3048629" cy="5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10" y="8870078"/>
            <a:ext cx="18960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097280"/>
            <a:ext cx="11539728" cy="381666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ru-RU" sz="3600" b="1" dirty="0">
                <a:solidFill>
                  <a:schemeClr val="tx2"/>
                </a:solidFill>
              </a:rPr>
              <a:t>Круглый стол «Обеспечение безопасности дорожного движения»</a:t>
            </a:r>
            <a:br>
              <a:rPr lang="ru-RU" altLang="ru-RU" sz="3600" b="1" dirty="0">
                <a:solidFill>
                  <a:schemeClr val="tx2"/>
                </a:solidFill>
              </a:rPr>
            </a:br>
            <a:r>
              <a:rPr lang="ru-RU" altLang="ru-RU" sz="3600" b="1" dirty="0">
                <a:solidFill>
                  <a:schemeClr val="tx2"/>
                </a:solidFill>
              </a:rPr>
              <a:t/>
            </a:r>
            <a:br>
              <a:rPr lang="ru-RU" altLang="ru-RU" sz="3600" b="1" dirty="0">
                <a:solidFill>
                  <a:schemeClr val="tx2"/>
                </a:solidFill>
              </a:rPr>
            </a:br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</a:rPr>
              <a:t/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b="1" dirty="0" smtClean="0">
                <a:solidFill>
                  <a:schemeClr val="tx2"/>
                </a:solidFill>
              </a:rPr>
              <a:t>Транспортные модели, как основа для развития </a:t>
            </a:r>
            <a:r>
              <a:rPr lang="ru-RU" altLang="ru-RU" sz="2800" b="1" dirty="0">
                <a:solidFill>
                  <a:schemeClr val="tx2"/>
                </a:solidFill>
              </a:rPr>
              <a:t>интеллектуальных транспортных систем и их роль в повышении уровня безопасности на автомобильных дорогах</a:t>
            </a:r>
            <a:endParaRPr lang="en-US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774629" y="7367207"/>
            <a:ext cx="3402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cs typeface="Arial" charset="0"/>
              </a:rPr>
              <a:t>Калинина Виктория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cs typeface="Arial" charset="0"/>
              </a:rPr>
              <a:t>Начальник управления транспортного планирования</a:t>
            </a:r>
            <a:endParaRPr lang="en-US" altLang="ru-RU" sz="14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27.05.2016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1062680"/>
            <a:ext cx="4038600" cy="16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Санкт-Петербург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Плотность ДТП с пострадавшими по данным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 ЦТП за </a:t>
            </a:r>
            <a:r>
              <a:rPr lang="ru-RU" altLang="ru-RU" sz="2400" b="1" dirty="0">
                <a:solidFill>
                  <a:schemeClr val="tx2"/>
                </a:solidFill>
              </a:rPr>
              <a:t>2013 год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10365" r="15337" b="10339"/>
          <a:stretch>
            <a:fillRect/>
          </a:stretch>
        </p:blipFill>
        <p:spPr bwMode="auto">
          <a:xfrm>
            <a:off x="4184650" y="1062680"/>
            <a:ext cx="8472932" cy="76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00" y="5412577"/>
            <a:ext cx="3860800" cy="2956742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>
                <a:solidFill>
                  <a:schemeClr val="tx2"/>
                </a:solidFill>
              </a:rPr>
              <a:t/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i="1" dirty="0" smtClean="0">
                <a:solidFill>
                  <a:schemeClr val="tx2"/>
                </a:solidFill>
              </a:rPr>
              <a:t>Транспортные модели, как основа для развития </a:t>
            </a:r>
            <a:r>
              <a:rPr lang="ru-RU" altLang="ru-RU" sz="2800" i="1" dirty="0">
                <a:solidFill>
                  <a:schemeClr val="tx2"/>
                </a:solidFill>
              </a:rPr>
              <a:t>интеллектуальных транспортных систем и их роль в повышении уровня безопасности на автомобильных дорогах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0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96562" y="197707"/>
            <a:ext cx="9119286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Эффективность разработки ПОДД с применением математического моделирования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78608"/>
              </p:ext>
            </p:extLst>
          </p:nvPr>
        </p:nvGraphicFramePr>
        <p:xfrm>
          <a:off x="296562" y="1209589"/>
          <a:ext cx="12412301" cy="751427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70275"/>
                <a:gridCol w="8084356"/>
                <a:gridCol w="2278757"/>
                <a:gridCol w="1678913"/>
              </a:tblGrid>
              <a:tr h="46541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 dirty="0">
                          <a:effectLst/>
                        </a:rPr>
                        <a:t>N</a:t>
                      </a:r>
                      <a:r>
                        <a:rPr lang="ru-RU" sz="1000" spc="5" dirty="0">
                          <a:effectLst/>
                        </a:rPr>
                        <a:t> п/п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Предложения по проектным решениям ПОД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Эффективность использования методов математического моделирования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0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Организация движения транспортных средств и пешеходов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8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Обустройство отдельных участков, пересечений или примыканий, в том числе по устройству местных </a:t>
                      </a:r>
                      <a:r>
                        <a:rPr lang="ru-RU" sz="1000" spc="5" dirty="0" err="1">
                          <a:effectLst/>
                        </a:rPr>
                        <a:t>уширений</a:t>
                      </a:r>
                      <a:r>
                        <a:rPr lang="ru-RU" sz="1000" spc="5" dirty="0">
                          <a:effectLst/>
                        </a:rPr>
                        <a:t> проезжей части, дополнительных полос для движения, заездных карманов, обустройству въездов и выездов с прилегающих территорий на дороги, поперечным профилям участков дорог, размещению искусственных сооружений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41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Определение  местоположения и обустройства наземных (нерегулируемых и регулируемых) и внеуличных (надземных, подземных) пешеходных переходов и их обустройству, обеспечению беспрепятственного передвижения инвалидов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Обеспечение маршрутов безопасного движения детей к образовательным организациям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5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Организация движения велосипедистов, размещению объектов инфраструктуры для такого движения (велосипедные и </a:t>
                      </a:r>
                      <a:r>
                        <a:rPr lang="ru-RU" sz="1000" spc="5" dirty="0" err="1">
                          <a:effectLst/>
                        </a:rPr>
                        <a:t>велопешеходные</a:t>
                      </a:r>
                      <a:r>
                        <a:rPr lang="ru-RU" sz="1000" spc="5" dirty="0">
                          <a:effectLst/>
                        </a:rPr>
                        <a:t> дорожки, велосипедные полосы, места для стоянки велосипедов)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организации скоростного режима движения транспортных средств, включая введение зональных ограничений на скоростной режим движения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Организация движения маршрутных транспортных средств, обустройству остановочных пунктов маршрутных транспортных средств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Организация движения грузовых транспортных средств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Организация пропуска или введение ограничений на движение транзитных транспортных средств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организации реверсивного движения (при дополнительном обосновании)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размещению и обустройству парковок (парковочных мест)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организации движения транспортных средств и пешеходов на железнодорожных переездах (при наличии)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размещению дорожных знаков, выполненных в соответствии с действующими стандартами Российской Федерации, и дорожных знаков индивидуального проектирования (с проработкой эскизов)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нанесению дорожной разметки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5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организации работы светофорных объектов, включая корректировку режимов их работы, введение светофорного регулирования на пересечениях, примыканиях и участках дорог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координации работы светофорных объектов (при дополнительном обосновании)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введению АСУДД на регулируемых перекрестках, пешеходных переходах и (или) привязке к действующей АСУДД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Расстановка работающих в автоматическом режиме средств фото- и </a:t>
                      </a:r>
                      <a:r>
                        <a:rPr lang="ru-RU" sz="1000" spc="5" dirty="0" err="1">
                          <a:effectLst/>
                        </a:rPr>
                        <a:t>видеофиксации</a:t>
                      </a:r>
                      <a:r>
                        <a:rPr lang="ru-RU" sz="1000" spc="5" dirty="0">
                          <a:effectLst/>
                        </a:rPr>
                        <a:t> нарушений правил дорожного движения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>
                          <a:effectLst/>
                        </a:rPr>
                        <a:t>Выработка решений  по размещению искусственных неровностей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устройству транспортных и пешеходных ограждений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устройству направляющих устройств, островков безопасности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проведению демонтажных работ существующих ТСОДД или их переносу (при необходимости)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spc="5">
                          <a:effectLst/>
                        </a:rPr>
                        <a:t>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Выработка решений  по размещению специализированных стоянок для задержанных транспортных средств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96562" y="197707"/>
            <a:ext cx="9119286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Эффективность разработки ПОДД с применением математического моделирования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469583"/>
              </p:ext>
            </p:extLst>
          </p:nvPr>
        </p:nvGraphicFramePr>
        <p:xfrm>
          <a:off x="296562" y="1473201"/>
          <a:ext cx="12190910" cy="60134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00983"/>
                <a:gridCol w="8754844"/>
                <a:gridCol w="2606405"/>
                <a:gridCol w="428678"/>
              </a:tblGrid>
              <a:tr h="63494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 dirty="0">
                          <a:effectLst/>
                        </a:rPr>
                        <a:t>N</a:t>
                      </a:r>
                      <a:r>
                        <a:rPr lang="ru-RU" sz="1000" spc="5" dirty="0">
                          <a:effectLst/>
                        </a:rPr>
                        <a:t> п/п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Предложения по проектным решениям ПОД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Эффективность использования методов математического моделирования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59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5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 перечня дорог, участков дорог, на которых планируется ввести временные ограничения или прекращение движения транспортных средств и пешеходов (далее - места введения ограничений), срока и способа введения таких ограничений или прекращения движения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маршрутов объезда мест введения ограничений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2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доставки участников мероприятий и движения специальных транспортных средств (при проведении публичных и массовых мероприятий)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6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движения транспортных средств на территории, прилегающей к местам введения ограничений, организации движения транспортных средств при проведении работ, связанных с занятием (перекрытием) проезжей части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6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движения пешеходов на территории, прилегающей к местам введения ограничений, с соблюдением нормативных требований по минимальной ширине путей движения пешеходов, их освещенности, обеспечения зон видимости, размещению пешеходных галерей, временных наземных регулируемых и (или) нерегулируемых пешеходных переходов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движения маршрутных транспортных средств, проходящих в местах введения ограничений, с обозначением остановочных пунктов указанных транспортных средств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6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информационного обеспечения участников движения при введении временных ограничений или прекращения движения транспортных средств и пешеходов, размещению информационных щитов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Расстановка временных ТСОДД (дорожных знаков, дорожной разметки; светофоров, транспортных и пешеходных ограждений направляющих устройств) (при необходимости)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2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демонтажных работ существующих ТСОДД, их переносу или временному изъятию (при необходимости)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9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spc="5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подъезда грузовых автомобилей и строительной техники, въезда таких транспортных средств на территорию участка производства работ (строительную площадку) и выезда с него, организация движения транспортных средств и пешеходов на территории участка производства работ (строительной площадке), а также размещение строительного ограждения с сигнальным освещением (при проведении строительных, ремонтных и иных подобных работ)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56" marR="20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356" marR="203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5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120" y="0"/>
            <a:ext cx="9747418" cy="1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Использование транспортной модели для прогноза ситуации на улицах и дорогах, как в границах населенных пунктов, так и за границами населенных пунктов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2" y="1600200"/>
            <a:ext cx="1183482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46700" y="908850"/>
            <a:ext cx="11821500" cy="758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13" tIns="45708" rIns="91413" bIns="45708"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buFont typeface="Arial" charset="0"/>
              <a:buNone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lvl="2"/>
            <a:endParaRPr lang="ru-RU" dirty="0"/>
          </a:p>
          <a:p>
            <a:pPr lvl="1"/>
            <a:r>
              <a:rPr lang="ru-RU" b="1" i="1" dirty="0">
                <a:solidFill>
                  <a:schemeClr val="tx2"/>
                </a:solidFill>
              </a:rPr>
              <a:t>Показатели безопасности движения: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конфликтная загрузка пересечений (уровень опасности)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количество и расположение опасных маневров (потенциальные очаги аварийности)</a:t>
            </a:r>
          </a:p>
          <a:p>
            <a:pPr lvl="2"/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ru-RU" b="1" i="1" dirty="0">
                <a:solidFill>
                  <a:schemeClr val="tx2"/>
                </a:solidFill>
              </a:rPr>
              <a:t>Показатели условий движения: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интенсивность потоков по направлениям и по составу участников движения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величина задержек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средняя скорость движения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уровень загрузки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длины очередей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количество остановок</a:t>
            </a:r>
          </a:p>
          <a:p>
            <a:pPr lvl="2"/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ru-RU" b="1" i="1" dirty="0">
                <a:solidFill>
                  <a:schemeClr val="tx2"/>
                </a:solidFill>
              </a:rPr>
              <a:t>Показатели транспортного обслуживания: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время сообщения между контрольными точками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вариабельность времени движения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интегральный показатель уровня обслуживания (удобства)</a:t>
            </a:r>
          </a:p>
          <a:p>
            <a:pPr lvl="2"/>
            <a:endParaRPr lang="ru-RU" dirty="0">
              <a:solidFill>
                <a:schemeClr val="tx2"/>
              </a:solidFill>
            </a:endParaRPr>
          </a:p>
          <a:p>
            <a:pPr lvl="1"/>
            <a:r>
              <a:rPr lang="ru-RU" b="1" i="1" dirty="0">
                <a:solidFill>
                  <a:schemeClr val="tx2"/>
                </a:solidFill>
              </a:rPr>
              <a:t>Энергетические и экологические показатели: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величина транспортной работы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суммарный расход топлива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объем вредных выбросов различных категорий и типов</a:t>
            </a:r>
          </a:p>
          <a:p>
            <a:pPr lvl="2"/>
            <a:r>
              <a:rPr lang="ru-RU" dirty="0">
                <a:solidFill>
                  <a:schemeClr val="tx2"/>
                </a:solidFill>
              </a:rPr>
              <a:t>шумовые показатели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218787"/>
            <a:ext cx="9747418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Выходные данные, представляемые из транспортной модели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120" y="57150"/>
            <a:ext cx="9747418" cy="1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Конечная цель развития ИТС – организация системного взаимодействия всех видов транспорта в едином информационном пространстве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63" y="1510269"/>
            <a:ext cx="3912971" cy="18298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</a:rPr>
              <a:t/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i="1" dirty="0" err="1" smtClean="0">
                <a:solidFill>
                  <a:schemeClr val="tx2"/>
                </a:solidFill>
              </a:rPr>
              <a:t>Интермодальные</a:t>
            </a:r>
            <a:r>
              <a:rPr lang="ru-RU" altLang="ru-RU" sz="2800" i="1" dirty="0" smtClean="0">
                <a:solidFill>
                  <a:schemeClr val="tx2"/>
                </a:solidFill>
              </a:rPr>
              <a:t> грузоперевозки и </a:t>
            </a:r>
            <a:r>
              <a:rPr lang="ru-RU" altLang="ru-RU" sz="2800" i="1" dirty="0" err="1" smtClean="0">
                <a:solidFill>
                  <a:schemeClr val="tx2"/>
                </a:solidFill>
              </a:rPr>
              <a:t>пассажироперевозки</a:t>
            </a:r>
            <a:endParaRPr lang="en-US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348019" y="1429841"/>
            <a:ext cx="4184818" cy="196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tx2"/>
                </a:solidFill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</a:rPr>
            </a:br>
            <a:r>
              <a:rPr lang="ru-RU" altLang="ru-RU" sz="2800" i="1" dirty="0" err="1" smtClean="0">
                <a:solidFill>
                  <a:schemeClr val="tx2"/>
                </a:solidFill>
              </a:rPr>
              <a:t>Мультимодальное</a:t>
            </a:r>
            <a:r>
              <a:rPr lang="ru-RU" altLang="ru-RU" sz="2800" i="1" dirty="0" smtClean="0">
                <a:solidFill>
                  <a:schemeClr val="tx2"/>
                </a:solidFill>
              </a:rPr>
              <a:t> планирование и анализ в режиме реального времени</a:t>
            </a:r>
            <a:endParaRPr lang="en-US" i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984114" y="3394058"/>
            <a:ext cx="3912971" cy="210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tx2"/>
                </a:solidFill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</a:rPr>
            </a:br>
            <a:r>
              <a:rPr lang="ru-RU" altLang="ru-RU" sz="2800" i="1" dirty="0" smtClean="0">
                <a:solidFill>
                  <a:schemeClr val="tx2"/>
                </a:solidFill>
              </a:rPr>
              <a:t>Управление эффективностью работы всеми составляющими системы</a:t>
            </a:r>
            <a:endParaRPr lang="en-US" i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385675" y="1720790"/>
            <a:ext cx="3708233" cy="1407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tx2"/>
                </a:solidFill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</a:rPr>
            </a:br>
            <a:r>
              <a:rPr lang="ru-RU" altLang="ru-RU" sz="2800" i="1" dirty="0" smtClean="0">
                <a:solidFill>
                  <a:schemeClr val="tx2"/>
                </a:solidFill>
              </a:rPr>
              <a:t>Интеграция данных</a:t>
            </a:r>
            <a:endParaRPr lang="en-US" i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709719" y="3401950"/>
            <a:ext cx="4184818" cy="210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tx2"/>
                </a:solidFill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</a:rPr>
            </a:br>
            <a:r>
              <a:rPr lang="ru-RU" altLang="ru-RU" sz="2800" i="1" dirty="0" smtClean="0">
                <a:solidFill>
                  <a:schemeClr val="tx2"/>
                </a:solidFill>
              </a:rPr>
              <a:t>Планирование полного маршрута с увязкой по времени с использованием разных видов транспорта</a:t>
            </a:r>
            <a:endParaRPr lang="en-US" i="1" dirty="0"/>
          </a:p>
        </p:txBody>
      </p:sp>
      <p:pic>
        <p:nvPicPr>
          <p:cNvPr id="1026" name="Picture 2" descr="C:\Users\VKALININA\Downloads\i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72" y="5653574"/>
            <a:ext cx="7198837" cy="37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097280"/>
            <a:ext cx="11539728" cy="431596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altLang="ru-RU" sz="3600" b="1" dirty="0" smtClean="0">
                <a:solidFill>
                  <a:schemeClr val="tx2"/>
                </a:solidFill>
              </a:rPr>
              <a:t>Главный принцип при решении задачи, нужна ли данная система или нет, простой: приносит они в этот мир немного радости или нет? Спасет ли она хоть одного человека? Поможет ли она в трудную минуту? </a:t>
            </a:r>
            <a:br>
              <a:rPr lang="ru-RU" altLang="ru-RU" sz="3600" b="1" dirty="0" smtClean="0">
                <a:solidFill>
                  <a:schemeClr val="tx2"/>
                </a:solidFill>
              </a:rPr>
            </a:br>
            <a:r>
              <a:rPr lang="ru-RU" altLang="ru-RU" sz="3600" b="1" dirty="0" smtClean="0">
                <a:solidFill>
                  <a:schemeClr val="tx2"/>
                </a:solidFill>
              </a:rPr>
              <a:t>Безопасность имеет первостепенное значение, и спасение жизней должно быть приоритетной задачей.</a:t>
            </a:r>
            <a:r>
              <a:rPr lang="ru-RU" altLang="ru-RU" sz="3600" b="1" dirty="0">
                <a:solidFill>
                  <a:schemeClr val="tx2"/>
                </a:solidFill>
              </a:rPr>
              <a:t/>
            </a:r>
            <a:br>
              <a:rPr lang="ru-RU" altLang="ru-RU" sz="3600" b="1" dirty="0">
                <a:solidFill>
                  <a:schemeClr val="tx2"/>
                </a:solidFill>
              </a:rPr>
            </a:br>
            <a:r>
              <a:rPr lang="ru-RU" altLang="ru-RU" sz="3600" b="1" dirty="0">
                <a:solidFill>
                  <a:schemeClr val="tx2"/>
                </a:solidFill>
              </a:rPr>
              <a:t/>
            </a:r>
            <a:br>
              <a:rPr lang="ru-RU" altLang="ru-RU" sz="3600" b="1" dirty="0">
                <a:solidFill>
                  <a:schemeClr val="tx2"/>
                </a:solidFill>
              </a:rPr>
            </a:br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800" b="1" dirty="0">
                <a:solidFill>
                  <a:schemeClr val="tx2"/>
                </a:solidFill>
              </a:rPr>
              <a:t/>
            </a:r>
            <a:br>
              <a:rPr lang="ru-RU" altLang="ru-RU" sz="2800" b="1" dirty="0">
                <a:solidFill>
                  <a:schemeClr val="tx2"/>
                </a:solidFill>
              </a:rPr>
            </a:br>
            <a:r>
              <a:rPr lang="ru-RU" altLang="ru-RU" sz="2800" b="1" dirty="0" smtClean="0">
                <a:solidFill>
                  <a:schemeClr val="tx2"/>
                </a:solidFill>
              </a:rPr>
              <a:t>Интеллектуальные транспортные системы на автомобильных дорогах федерального значени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я России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Евстигнеев Игорь Анатольевич</a:t>
            </a:r>
            <a:endParaRPr lang="en-US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774629" y="7367207"/>
            <a:ext cx="34020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  <a:cs typeface="Arial" charset="0"/>
              </a:rPr>
              <a:t>В докладе </a:t>
            </a:r>
            <a:r>
              <a:rPr lang="ru-RU" altLang="ru-RU" sz="1400" b="1" dirty="0" err="1" smtClean="0">
                <a:solidFill>
                  <a:schemeClr val="tx2"/>
                </a:solidFill>
                <a:cs typeface="Arial" charset="0"/>
              </a:rPr>
              <a:t>Калининой</a:t>
            </a:r>
            <a:r>
              <a:rPr lang="ru-RU" altLang="ru-RU" sz="1400" b="1" dirty="0" smtClean="0">
                <a:solidFill>
                  <a:schemeClr val="tx2"/>
                </a:solidFill>
                <a:cs typeface="Arial" charset="0"/>
              </a:rPr>
              <a:t> Виктории</a:t>
            </a:r>
            <a:endParaRPr lang="ru-RU" altLang="ru-RU" sz="14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  <a:cs typeface="Arial" charset="0"/>
              </a:rPr>
              <a:t>Начальника </a:t>
            </a:r>
            <a:r>
              <a:rPr lang="ru-RU" altLang="ru-RU" sz="1400" b="1" dirty="0">
                <a:solidFill>
                  <a:schemeClr val="tx2"/>
                </a:solidFill>
                <a:cs typeface="Arial" charset="0"/>
              </a:rPr>
              <a:t>управления транспортного планирования</a:t>
            </a:r>
            <a:endParaRPr lang="en-US" altLang="ru-RU" sz="14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27.05.2016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924</Words>
  <Application>Microsoft Office PowerPoint</Application>
  <PresentationFormat>A3 (297x420 мм)</PresentationFormat>
  <Paragraphs>160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Круглый стол «Обеспечение безопасности дорожного движения»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Главный принцип при решении задачи, нужна ли данная система или нет, простой: приносит они в этот мир немного радости или нет? Спасет ли она хоть одного человека? Поможет ли она в трудную минуту?  Безопасность имеет первостепенное значение, и спасение жизней должно быть приоритетной задачей.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Сивков Болеслав Болеславович</dc:creator>
  <cp:lastModifiedBy>VKALININA</cp:lastModifiedBy>
  <cp:revision>31</cp:revision>
  <cp:lastPrinted>2015-06-01T11:50:04Z</cp:lastPrinted>
  <dcterms:created xsi:type="dcterms:W3CDTF">2015-05-29T10:58:55Z</dcterms:created>
  <dcterms:modified xsi:type="dcterms:W3CDTF">2016-05-27T10:26:28Z</dcterms:modified>
</cp:coreProperties>
</file>