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0" r:id="rId2"/>
    <p:sldId id="393" r:id="rId3"/>
    <p:sldId id="395" r:id="rId4"/>
    <p:sldId id="364" r:id="rId5"/>
    <p:sldId id="396" r:id="rId6"/>
    <p:sldId id="366" r:id="rId7"/>
    <p:sldId id="367" r:id="rId8"/>
    <p:sldId id="391" r:id="rId9"/>
    <p:sldId id="371" r:id="rId10"/>
    <p:sldId id="370" r:id="rId11"/>
    <p:sldId id="372" r:id="rId12"/>
    <p:sldId id="373" r:id="rId13"/>
    <p:sldId id="375" r:id="rId14"/>
    <p:sldId id="368" r:id="rId15"/>
    <p:sldId id="377" r:id="rId16"/>
    <p:sldId id="378" r:id="rId17"/>
    <p:sldId id="380" r:id="rId18"/>
    <p:sldId id="381" r:id="rId19"/>
    <p:sldId id="382" r:id="rId20"/>
    <p:sldId id="384" r:id="rId21"/>
    <p:sldId id="383" r:id="rId22"/>
    <p:sldId id="397" r:id="rId2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_&#1050;&#1054;&#1051;&#1068;&#1062;&#1040;\____&#1054;&#1044;&#1052;_&#1052;&#1040;&#1049;\_&#1054;&#1058;&#1063;_&#1054;&#1044;&#1052;_07_&#1052;&#1040;&#1071;\_&#1087;&#1086;&#1083;&#110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85136882927671"/>
          <c:y val="4.4716978897231231E-2"/>
          <c:w val="0.788844706911636"/>
          <c:h val="0.81827136191309424"/>
        </c:manualLayout>
      </c:layout>
      <c:barChart>
        <c:barDir val="col"/>
        <c:grouping val="clustered"/>
        <c:varyColors val="0"/>
        <c:ser>
          <c:idx val="0"/>
          <c:order val="0"/>
          <c:tx>
            <c:v>Светофорное регулирование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Лист1!$E$68:$E$72</c:f>
              <c:strCache>
                <c:ptCount val="5"/>
                <c:pt idx="0">
                  <c:v>Ю</c:v>
                </c:pt>
                <c:pt idx="1">
                  <c:v>В</c:v>
                </c:pt>
                <c:pt idx="2">
                  <c:v>С</c:v>
                </c:pt>
                <c:pt idx="3">
                  <c:v>З</c:v>
                </c:pt>
                <c:pt idx="4">
                  <c:v>∑</c:v>
                </c:pt>
              </c:strCache>
            </c:strRef>
          </c:cat>
          <c:val>
            <c:numRef>
              <c:f>Лист1!$F$68:$F$72</c:f>
              <c:numCache>
                <c:formatCode>General</c:formatCode>
                <c:ptCount val="5"/>
                <c:pt idx="0">
                  <c:v>0.21500000000000008</c:v>
                </c:pt>
                <c:pt idx="1">
                  <c:v>0.38900000000000018</c:v>
                </c:pt>
                <c:pt idx="2">
                  <c:v>0.17400000000000004</c:v>
                </c:pt>
                <c:pt idx="3">
                  <c:v>0.19800000000000001</c:v>
                </c:pt>
                <c:pt idx="4">
                  <c:v>0.97600000000000031</c:v>
                </c:pt>
              </c:numCache>
            </c:numRef>
          </c:val>
        </c:ser>
        <c:ser>
          <c:idx val="1"/>
          <c:order val="1"/>
          <c:tx>
            <c:v>Кольцевое пересечение</c:v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Лист1!$E$68:$E$72</c:f>
              <c:strCache>
                <c:ptCount val="5"/>
                <c:pt idx="0">
                  <c:v>Ю</c:v>
                </c:pt>
                <c:pt idx="1">
                  <c:v>В</c:v>
                </c:pt>
                <c:pt idx="2">
                  <c:v>С</c:v>
                </c:pt>
                <c:pt idx="3">
                  <c:v>З</c:v>
                </c:pt>
                <c:pt idx="4">
                  <c:v>∑</c:v>
                </c:pt>
              </c:strCache>
            </c:strRef>
          </c:cat>
          <c:val>
            <c:numRef>
              <c:f>Лист1!$G$68:$G$72</c:f>
              <c:numCache>
                <c:formatCode>General</c:formatCode>
                <c:ptCount val="5"/>
                <c:pt idx="0">
                  <c:v>0.16</c:v>
                </c:pt>
                <c:pt idx="1">
                  <c:v>0.23600000000000004</c:v>
                </c:pt>
                <c:pt idx="2">
                  <c:v>0.16</c:v>
                </c:pt>
                <c:pt idx="3">
                  <c:v>0.16500000000000001</c:v>
                </c:pt>
                <c:pt idx="4">
                  <c:v>0.72100000000000042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74976"/>
        <c:axId val="39968064"/>
      </c:barChart>
      <c:catAx>
        <c:axId val="3577497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39968064"/>
        <c:crosses val="autoZero"/>
        <c:auto val="1"/>
        <c:lblAlgn val="ctr"/>
        <c:lblOffset val="100"/>
        <c:noMultiLvlLbl val="0"/>
      </c:catAx>
      <c:valAx>
        <c:axId val="3996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3577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293909047456507"/>
          <c:y val="0.14143800275092591"/>
          <c:w val="0.49584470691163623"/>
          <c:h val="0.30140565762613009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 algn="l">
        <a:defRPr sz="1200">
          <a:solidFill>
            <a:schemeClr val="accent1">
              <a:lumMod val="50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0.00105</cdr:x>
      <cdr:y>0.1066</cdr:y>
    </cdr:from>
    <cdr:to>
      <cdr:x>0.11851</cdr:x>
      <cdr:y>0.22393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89" y="288032"/>
          <a:ext cx="536494" cy="31701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1406A-D995-40D7-AA55-E384AF7CBF5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0FAB-B498-4DAC-8D19-DDA12925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1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25587-3A0C-4ACA-8479-99196D1121D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D3039-48DB-485C-8FD8-CD7ACAF35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5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8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0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4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9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4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1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8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5C88-D5A8-4416-A877-72BBED87DDB3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B138-BD33-43C7-93D5-841BB274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com/imgres?q=roundabout+fotos&amp;start=97&amp;hl=en&amp;sa=X&amp;tbo=d&amp;rlz=1Q1GGLD_ruRU344RU373&amp;biw=1680&amp;bih=855&amp;tbm=isch&amp;tbnid=A4gGIF7Y0pyI7M:&amp;imgrefurl=http://www.nzta.govt.nz/projects/avalondrive/gallery/photos/20071121-RotokauriRoundabout-Nov07-566.html&amp;docid=nT4cCYM9xRzGFM&amp;imgurl=http://www.nzta.govt.nz/projects/avalondrive/gallery/photos/full/20071121-Rotokauri%20Roundabout_Nov%2007.jpg&amp;w=566&amp;h=377&amp;ei=UIq9ULGuAej24QTFxYGwBA&amp;zoom=1&amp;iact=hc&amp;vpx=855&amp;vpy=540&amp;dur=1760&amp;hovh=183&amp;hovw=275&amp;tx=103&amp;ty=217&amp;sig=109876848497635258958&amp;page=3&amp;tbnh=145&amp;tbnw=207&amp;ndsp=51&amp;ved=1t:429,r:36,s:100,i:112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8900" y="0"/>
            <a:ext cx="11950700" cy="2232200"/>
            <a:chOff x="456537" y="112584"/>
            <a:chExt cx="8086197" cy="1732240"/>
          </a:xfrm>
        </p:grpSpPr>
        <p:pic>
          <p:nvPicPr>
            <p:cNvPr id="5" name="Рисунок 3" descr="Описание: C:\Users\BA\Downloads\header_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37" y="112584"/>
              <a:ext cx="8086197" cy="17322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Прямоугольник 5"/>
            <p:cNvSpPr/>
            <p:nvPr/>
          </p:nvSpPr>
          <p:spPr>
            <a:xfrm>
              <a:off x="954172" y="1208349"/>
              <a:ext cx="5184576" cy="549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Кафедра Изысканий и проектирования автомобильных дорог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09600" y="2966402"/>
            <a:ext cx="11279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</a:rPr>
              <a:t>Инновации в проектировании автомобильных дорог, обеспечивающие повышение безопасности движения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7470" y="5261334"/>
            <a:ext cx="8106065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</a:rPr>
              <a:t>докт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</a:rPr>
              <a:t>техн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</a:rPr>
              <a:t>. наук, профессор Поспелов П.И.</a:t>
            </a:r>
          </a:p>
        </p:txBody>
      </p:sp>
    </p:spTree>
    <p:extLst>
      <p:ext uri="{BB962C8B-B14F-4D97-AF65-F5344CB8AC3E}">
        <p14:creationId xmlns:p14="http://schemas.microsoft.com/office/powerpoint/2010/main" val="20259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писание: D:\_КОЛЬЦА\___ОДМ_апрель\_корел_кольца_апрель\_подходы_ОСИ_1.em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2310" r="2731" b="4362"/>
          <a:stretch/>
        </p:blipFill>
        <p:spPr bwMode="auto">
          <a:xfrm>
            <a:off x="1873082" y="1001721"/>
            <a:ext cx="3730833" cy="209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 descr="Описание: D:\_КОЛЬЦА\___ОДМ_апрель\_корел_кольца_апрель\_подходы_ОСИ_3.em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2114" r="4834" b="2237"/>
          <a:stretch/>
        </p:blipFill>
        <p:spPr bwMode="auto">
          <a:xfrm>
            <a:off x="1963009" y="4438293"/>
            <a:ext cx="3959931" cy="1651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294981" y="316047"/>
            <a:ext cx="4236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Планировка участков подходов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4879" y="124557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9449" y="3556828"/>
            <a:ext cx="4443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94614" y="409703"/>
            <a:ext cx="1305042" cy="289446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4615" y="3971033"/>
            <a:ext cx="4496721" cy="2266279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6239320" y="1124745"/>
            <a:ext cx="4119054" cy="2846289"/>
            <a:chOff x="4515895" y="1289099"/>
            <a:chExt cx="4352436" cy="3003998"/>
          </a:xfrm>
        </p:grpSpPr>
        <p:pic>
          <p:nvPicPr>
            <p:cNvPr id="9" name="Рисунок 8" descr="D:\_КОЛЬЦА\_ОДМ_МАЙ\_ИЮНЬ_кольца\_СТАТЬЯ_6_ИЮНЯ\_австр.emf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" t="14119" r="5192" b="3124"/>
            <a:stretch/>
          </p:blipFill>
          <p:spPr bwMode="auto">
            <a:xfrm>
              <a:off x="4643438" y="2242168"/>
              <a:ext cx="4025588" cy="190194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4515895" y="1645031"/>
              <a:ext cx="4352436" cy="26480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469535" y="1289099"/>
              <a:ext cx="640606" cy="11693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6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+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990638" y="234865"/>
            <a:ext cx="482824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8657" y="520011"/>
            <a:ext cx="1305042" cy="2894461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48" y="4662137"/>
            <a:ext cx="2688738" cy="17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8544272" y="3092262"/>
            <a:ext cx="1440160" cy="25689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1" y="89942"/>
            <a:ext cx="1022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Сопряжение проезжих частей (полос движения) участков въезда и выезда с кольцевой проезжей часть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4785" y="1672028"/>
            <a:ext cx="3894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Двухполосное кольцевое пересечение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7170" name="Рисунок 479" descr="Описание: D:\_КОЛЬЦА\___ОДМ_апрель\_корел_кольца_апрель\_сопряжение_Двухп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0" y="2926829"/>
            <a:ext cx="4636577" cy="307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70" descr="Описание: D:\_КОЛЬЦА\___ОДМ_апрель\_корел_кольца_апрель\_сопряжение однополосны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4" y="3007894"/>
            <a:ext cx="6632815" cy="30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7970" y="1548918"/>
            <a:ext cx="4255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Однополосное кольцевое пересечение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38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1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8" y="437786"/>
            <a:ext cx="4019872" cy="269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11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 r="11011" b="3613"/>
          <a:stretch/>
        </p:blipFill>
        <p:spPr bwMode="auto">
          <a:xfrm>
            <a:off x="1346200" y="3520141"/>
            <a:ext cx="4214482" cy="29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19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3627" r="4782" b="10287"/>
          <a:stretch/>
        </p:blipFill>
        <p:spPr bwMode="auto">
          <a:xfrm>
            <a:off x="6591300" y="3464843"/>
            <a:ext cx="4102100" cy="290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Описание: D:\_КОЛЬЦА\___ОДМ_апрель\_корел_кольца_апрель\_сопр_ЦОМАП_ с прч.em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84" y="437786"/>
            <a:ext cx="5025131" cy="2646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5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104antigonish.ca/images/AvonportRoundabout.jpg"/>
          <p:cNvPicPr>
            <a:picLocks noChangeAspect="1" noChangeArrowheads="1"/>
          </p:cNvPicPr>
          <p:nvPr/>
        </p:nvPicPr>
        <p:blipFill rotWithShape="1">
          <a:blip r:embed="rId2"/>
          <a:srcRect l="16706" t="9482" r="-151" b="9482"/>
          <a:stretch/>
        </p:blipFill>
        <p:spPr bwMode="auto">
          <a:xfrm>
            <a:off x="6116588" y="3486964"/>
            <a:ext cx="5490125" cy="302183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29" y="540173"/>
            <a:ext cx="5037151" cy="378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444657" y="590972"/>
            <a:ext cx="1080120" cy="72008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9620" y="3212976"/>
            <a:ext cx="1080120" cy="72008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16443" y="2108948"/>
            <a:ext cx="1080120" cy="72008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060804" y="4536240"/>
            <a:ext cx="1080120" cy="72008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6700" y="600679"/>
            <a:ext cx="515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Кольцевые пересечения неполных транспортных развязок (США)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3712" y="683404"/>
            <a:ext cx="7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«ДО»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1891" y="651903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«ПОСЛЕ»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51" y="1184248"/>
            <a:ext cx="3413048" cy="224475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13" y="1270866"/>
            <a:ext cx="3331542" cy="216336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52" y="3983238"/>
            <a:ext cx="3434717" cy="23207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27" y="3983237"/>
            <a:ext cx="3447715" cy="228912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0006" y="6547616"/>
            <a:ext cx="7392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Steinbrück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Peer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Mini-Kreisverkehrsplätze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Empfehlungen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zum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Einsatz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und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zur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Gestaltung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Düsseldorf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März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1999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5928100" y="2276872"/>
            <a:ext cx="586027" cy="43204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890521" y="4869601"/>
            <a:ext cx="586027" cy="43204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95113" y="152828"/>
            <a:ext cx="965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 i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z="2800" dirty="0" smtClean="0"/>
              <a:t>Реконструкция пересечений в одном уровне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007901" y="6009006"/>
            <a:ext cx="1565918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 i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algn="r"/>
            <a:r>
              <a:rPr lang="ru-RU" sz="2000" b="0" i="0" dirty="0">
                <a:solidFill>
                  <a:srgbClr val="FF0000"/>
                </a:solidFill>
              </a:rPr>
              <a:t>Германия</a:t>
            </a:r>
          </a:p>
        </p:txBody>
      </p:sp>
    </p:spTree>
    <p:extLst>
      <p:ext uri="{BB962C8B-B14F-4D97-AF65-F5344CB8AC3E}">
        <p14:creationId xmlns:p14="http://schemas.microsoft.com/office/powerpoint/2010/main" val="37321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087" y="1916832"/>
            <a:ext cx="109538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легковой 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 (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(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городской (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сочлененный (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грузовой автомобиль (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автопоезд, состоящий из седельного тягача и полуприцепа (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А16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автопоезд, состоящий из грузового автомобиля и прицепа (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А20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435" y="332656"/>
            <a:ext cx="10177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Наиболее часто встречаемые на дорогах РФ расчетные транспортные средства, принятые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ea typeface="Calibri" pitchFamily="34" charset="0"/>
                <a:cs typeface="Times New Roman CYR" panose="02020603050405020304" pitchFamily="18" charset="0"/>
              </a:rPr>
              <a:t>для проектирования и оценки планировочного решения территории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ea typeface="Calibri" pitchFamily="34" charset="0"/>
                <a:cs typeface="Times New Roman CYR" panose="02020603050405020304" pitchFamily="18" charset="0"/>
              </a:rPr>
              <a:t>ОДС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58800" y="1192625"/>
            <a:ext cx="10545916" cy="1608904"/>
            <a:chOff x="40761" y="1484725"/>
            <a:chExt cx="8287775" cy="1608904"/>
          </a:xfrm>
        </p:grpSpPr>
        <p:pic>
          <p:nvPicPr>
            <p:cNvPr id="3" name="Рисунок 2" descr="C:\Users\Жамшид\Desktop\музей\шаблон\лег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0" t="67709" r="39411" b="13207"/>
            <a:stretch/>
          </p:blipFill>
          <p:spPr bwMode="auto">
            <a:xfrm>
              <a:off x="612269" y="1900622"/>
              <a:ext cx="1785950" cy="11430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 descr="C:\Users\Жамшид\Desktop\музей\шаблон\гр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42" t="72351" r="35933" b="11708"/>
            <a:stretch/>
          </p:blipFill>
          <p:spPr bwMode="auto">
            <a:xfrm>
              <a:off x="2911043" y="1807745"/>
              <a:ext cx="2143140" cy="12858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Рисунок 7" descr="C:\Users\Жамшид\Desktop\музей\шаблон\гор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t="75314" r="36218" b="6998"/>
            <a:stretch/>
          </p:blipFill>
          <p:spPr bwMode="auto">
            <a:xfrm>
              <a:off x="5328140" y="1790354"/>
              <a:ext cx="3000396" cy="12858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0761" y="1484784"/>
              <a:ext cx="29289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u="sng" dirty="0">
                  <a:solidFill>
                    <a:srgbClr val="002060"/>
                  </a:solidFill>
                </a:rPr>
                <a:t>легковой автомобиль (</a:t>
              </a:r>
              <a:r>
                <a:rPr lang="ru-RU" sz="1600" b="1" u="sng" dirty="0">
                  <a:solidFill>
                    <a:srgbClr val="002060"/>
                  </a:solidFill>
                </a:rPr>
                <a:t>Л</a:t>
              </a:r>
              <a:r>
                <a:rPr lang="ru-RU" sz="1600" u="sng" dirty="0">
                  <a:solidFill>
                    <a:srgbClr val="002060"/>
                  </a:solidFill>
                </a:rPr>
                <a:t>);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03810" y="1484725"/>
              <a:ext cx="27322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u="sng" dirty="0">
                  <a:solidFill>
                    <a:srgbClr val="002060"/>
                  </a:solidFill>
                </a:rPr>
                <a:t>грузовой автомобиль (Г)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93294" y="1506270"/>
              <a:ext cx="228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ru-RU" sz="1600" u="sng" dirty="0">
                  <a:solidFill>
                    <a:srgbClr val="002060"/>
                  </a:solidFill>
                </a:rPr>
                <a:t>автобус городской (</a:t>
              </a:r>
              <a:r>
                <a:rPr lang="ru-RU" sz="1600" u="sng" dirty="0" err="1">
                  <a:solidFill>
                    <a:srgbClr val="002060"/>
                  </a:solidFill>
                </a:rPr>
                <a:t>Аг</a:t>
              </a:r>
              <a:r>
                <a:rPr lang="ru-RU" sz="1600" u="sng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981978" y="2879916"/>
            <a:ext cx="9662761" cy="1481781"/>
            <a:chOff x="789564" y="3305111"/>
            <a:chExt cx="7495732" cy="1481781"/>
          </a:xfrm>
        </p:grpSpPr>
        <p:pic>
          <p:nvPicPr>
            <p:cNvPr id="7" name="Рисунок 6" descr="C:\Users\Жамшид\Desktop\музей\шаблон\при.pn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8" t="73965" r="38570" b="12782"/>
            <a:stretch/>
          </p:blipFill>
          <p:spPr bwMode="auto">
            <a:xfrm>
              <a:off x="789564" y="3573016"/>
              <a:ext cx="2500330" cy="10715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 descr="C:\Users\Жамшид\Desktop\музей\шаблон\соч.png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3" t="76331" r="25711" b="8433"/>
            <a:stretch/>
          </p:blipFill>
          <p:spPr bwMode="auto">
            <a:xfrm>
              <a:off x="4927710" y="3501008"/>
              <a:ext cx="3357586" cy="12858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403647" y="3305111"/>
              <a:ext cx="8624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600" u="sng" dirty="0">
                  <a:solidFill>
                    <a:srgbClr val="002060"/>
                  </a:solidFill>
                </a:rPr>
                <a:t>автобус (</a:t>
              </a:r>
              <a:r>
                <a:rPr lang="ru-RU" sz="1600" b="1" u="sng" dirty="0" smtClean="0">
                  <a:solidFill>
                    <a:srgbClr val="002060"/>
                  </a:solidFill>
                </a:rPr>
                <a:t>А</a:t>
              </a:r>
              <a:r>
                <a:rPr lang="ru-RU" sz="1600" u="sng" dirty="0" smtClean="0">
                  <a:solidFill>
                    <a:srgbClr val="002060"/>
                  </a:solidFill>
                </a:rPr>
                <a:t>)</a:t>
              </a:r>
              <a:endParaRPr lang="ru-RU" sz="1600" u="sng" dirty="0">
                <a:solidFill>
                  <a:srgbClr val="00206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28074" y="3305111"/>
              <a:ext cx="20577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u="sng" dirty="0">
                  <a:solidFill>
                    <a:srgbClr val="002060"/>
                  </a:solidFill>
                </a:rPr>
                <a:t>автобус сочлененный (</a:t>
              </a:r>
              <a:r>
                <a:rPr lang="ru-RU" b="1" u="sng" dirty="0">
                  <a:solidFill>
                    <a:srgbClr val="002060"/>
                  </a:solidFill>
                </a:rPr>
                <a:t>Ас</a:t>
              </a:r>
              <a:r>
                <a:rPr lang="ru-RU" u="sng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19" name="Группа 19"/>
          <p:cNvGrpSpPr/>
          <p:nvPr/>
        </p:nvGrpSpPr>
        <p:grpSpPr>
          <a:xfrm>
            <a:off x="-280867" y="4824010"/>
            <a:ext cx="12472868" cy="2058632"/>
            <a:chOff x="-210651" y="4824010"/>
            <a:chExt cx="9354651" cy="20586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4834363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sz="1600" u="sng" dirty="0" smtClean="0">
                  <a:solidFill>
                    <a:srgbClr val="002060"/>
                  </a:solidFill>
                </a:rPr>
                <a:t>автопоезд, состоящий из грузового автомобиля и прицепа (</a:t>
              </a:r>
              <a:r>
                <a:rPr lang="ru-RU" sz="1600" b="1" u="sng" dirty="0" err="1" smtClean="0">
                  <a:solidFill>
                    <a:srgbClr val="002060"/>
                  </a:solidFill>
                </a:rPr>
                <a:t>А20</a:t>
              </a:r>
              <a:r>
                <a:rPr lang="ru-RU" sz="1600" u="sng" dirty="0" smtClean="0">
                  <a:solidFill>
                    <a:srgbClr val="002060"/>
                  </a:solidFill>
                </a:rPr>
                <a:t>)</a:t>
              </a:r>
              <a:endParaRPr lang="ru-RU" sz="1600" u="sng" dirty="0">
                <a:solidFill>
                  <a:srgbClr val="002060"/>
                </a:solidFill>
              </a:endParaRPr>
            </a:p>
          </p:txBody>
        </p:sp>
        <p:pic>
          <p:nvPicPr>
            <p:cNvPr id="10" name="Рисунок 9" descr="C:\Users\Жамшид\Desktop\музей\шаблон\евро.png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3" t="73386" r="39657" b="10114"/>
            <a:stretch/>
          </p:blipFill>
          <p:spPr bwMode="auto">
            <a:xfrm>
              <a:off x="736483" y="5337463"/>
              <a:ext cx="3212051" cy="15451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Рисунок 10" descr="C:\Users\Жамшид\Desktop\музей\шаблон\а20.png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6" t="80086" r="35055" b="6637"/>
            <a:stretch/>
          </p:blipFill>
          <p:spPr bwMode="auto">
            <a:xfrm>
              <a:off x="5029873" y="5497664"/>
              <a:ext cx="3282728" cy="113217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-210651" y="4824010"/>
              <a:ext cx="510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</a:rPr>
                <a:t>автопоезд, состоящий из седельного тягача и полуприцепа (</a:t>
              </a:r>
              <a:r>
                <a:rPr lang="ru-RU" sz="1600" b="1" dirty="0" err="1">
                  <a:solidFill>
                    <a:srgbClr val="002060"/>
                  </a:solidFill>
                </a:rPr>
                <a:t>А16</a:t>
              </a:r>
              <a:r>
                <a:rPr lang="ru-RU" sz="1600" dirty="0">
                  <a:solidFill>
                    <a:srgbClr val="002060"/>
                  </a:solidFill>
                </a:rPr>
                <a:t>) 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07435" y="332656"/>
            <a:ext cx="10177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Наиболее часто встречаемые на дорогах РФ расчетные транспортные средства, принятые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ea typeface="Calibri" pitchFamily="34" charset="0"/>
                <a:cs typeface="Times New Roman CYR" panose="02020603050405020304" pitchFamily="18" charset="0"/>
              </a:rPr>
              <a:t>для проектирования и оценки планировочного решения территории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ea typeface="Calibri" pitchFamily="34" charset="0"/>
                <a:cs typeface="Times New Roman CYR" panose="02020603050405020304" pitchFamily="18" charset="0"/>
              </a:rPr>
              <a:t>ОДС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85264"/>
              </p:ext>
            </p:extLst>
          </p:nvPr>
        </p:nvGraphicFramePr>
        <p:xfrm>
          <a:off x="285709" y="5947156"/>
          <a:ext cx="11620539" cy="794212"/>
        </p:xfrm>
        <a:graphic>
          <a:graphicData uri="http://schemas.openxmlformats.org/drawingml/2006/table">
            <a:tbl>
              <a:tblPr/>
              <a:tblGrid>
                <a:gridCol w="11620539"/>
              </a:tblGrid>
              <a:tr h="601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а –глубина стояночного места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;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b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– ширина проезда между рядами парковочных мест;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d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– ширина полосы для парковки транспортных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средств и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проезда; е – полоса безопасности;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f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 - полоса маневрирования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;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g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 – ширина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парковочного места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;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h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- ширина парковочного модуля при косоугольном размещении автомобилей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; 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i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 CYR" panose="02020603050405020304" pitchFamily="18" charset="0"/>
                          <a:ea typeface="Adobe Gothic Std B"/>
                          <a:cs typeface="Times New Roman CYR" panose="02020603050405020304" pitchFamily="18" charset="0"/>
                        </a:rPr>
                        <a:t>– длина линии разметки 1.1.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 CYR" panose="02020603050405020304" pitchFamily="18" charset="0"/>
                        <a:ea typeface="Calibri"/>
                        <a:cs typeface="Times New Roman CYR" panose="02020603050405020304" pitchFamily="18" charset="0"/>
                      </a:endParaRPr>
                    </a:p>
                  </a:txBody>
                  <a:tcPr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Times New Roman CYR" panose="02020603050405020304" pitchFamily="18" charset="0"/>
                        <a:ea typeface="Calibri"/>
                        <a:cs typeface="Times New Roman CYR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24233" y="214290"/>
            <a:ext cx="418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Схемы разбивки стояночных мест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76211" y="724828"/>
            <a:ext cx="6572296" cy="2418421"/>
            <a:chOff x="357158" y="724827"/>
            <a:chExt cx="4929222" cy="2418421"/>
          </a:xfrm>
        </p:grpSpPr>
        <p:pic>
          <p:nvPicPr>
            <p:cNvPr id="3" name="Рисунок 2" descr="C:\Users\Жамшид\Documents\керак расмлар\для Б.А-Model678767687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63" b="26166"/>
            <a:stretch/>
          </p:blipFill>
          <p:spPr bwMode="auto">
            <a:xfrm>
              <a:off x="357158" y="1071546"/>
              <a:ext cx="4929222" cy="207170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386612" y="724827"/>
              <a:ext cx="18848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i="1" dirty="0" smtClean="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</a:rPr>
                <a:t>односторонняя парковка</a:t>
              </a:r>
              <a:r>
                <a:rPr lang="ru-RU" sz="1600" b="1" i="1" dirty="0" smtClean="0">
                  <a:solidFill>
                    <a:srgbClr val="002060"/>
                  </a:solidFill>
                  <a:latin typeface="Times New Roman"/>
                  <a:ea typeface="Adobe Gothic Std B"/>
                  <a:cs typeface="Times New Roman"/>
                </a:rPr>
                <a:t> 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00486" y="2845674"/>
            <a:ext cx="7461583" cy="2915764"/>
            <a:chOff x="3000364" y="2470658"/>
            <a:chExt cx="5596187" cy="2915764"/>
          </a:xfrm>
        </p:grpSpPr>
        <p:pic>
          <p:nvPicPr>
            <p:cNvPr id="7" name="Рисунок 6" descr="C:\Users\Жамшид\Documents\керак расмлар\для Б.А-Model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84" b="19270"/>
            <a:stretch/>
          </p:blipFill>
          <p:spPr bwMode="auto">
            <a:xfrm>
              <a:off x="3000364" y="2857496"/>
              <a:ext cx="5596187" cy="252892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5519728" y="2470658"/>
              <a:ext cx="18557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i="1" dirty="0" smtClean="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</a:rPr>
                <a:t>двухсторонняя парковка</a:t>
              </a:r>
              <a:r>
                <a:rPr lang="ru-RU" sz="1600" b="1" i="1" dirty="0" smtClean="0">
                  <a:solidFill>
                    <a:srgbClr val="002060"/>
                  </a:solidFill>
                  <a:latin typeface="Times New Roman"/>
                  <a:ea typeface="Adobe Gothic Std B"/>
                  <a:cs typeface="Times New Roman"/>
                </a:rPr>
                <a:t> 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49" y="10291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Размеры парковочных мест расчетных транспортных средств при продольном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размещении транспортных средств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grpSp>
        <p:nvGrpSpPr>
          <p:cNvPr id="7" name="Группа 10"/>
          <p:cNvGrpSpPr/>
          <p:nvPr/>
        </p:nvGrpSpPr>
        <p:grpSpPr>
          <a:xfrm>
            <a:off x="585627" y="791056"/>
            <a:ext cx="4287680" cy="1216152"/>
            <a:chOff x="50538" y="1399453"/>
            <a:chExt cx="3348071" cy="1216152"/>
          </a:xfrm>
        </p:grpSpPr>
        <p:pic>
          <p:nvPicPr>
            <p:cNvPr id="4" name="Рисунок 3" descr="C:\Users\Жамшид\Documents\рис. парал парковки\лешководля Б.А-Model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64" y="1399453"/>
              <a:ext cx="3096345" cy="12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0538" y="1683917"/>
              <a:ext cx="247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</a:t>
              </a:r>
              <a:endParaRPr lang="ru-RU" dirty="0"/>
            </a:p>
          </p:txBody>
        </p:sp>
      </p:grpSp>
      <p:grpSp>
        <p:nvGrpSpPr>
          <p:cNvPr id="8" name="Группа 12"/>
          <p:cNvGrpSpPr/>
          <p:nvPr/>
        </p:nvGrpSpPr>
        <p:grpSpPr>
          <a:xfrm>
            <a:off x="5486335" y="791056"/>
            <a:ext cx="5982476" cy="1307592"/>
            <a:chOff x="1551644" y="2564904"/>
            <a:chExt cx="4699896" cy="1307592"/>
          </a:xfrm>
        </p:grpSpPr>
        <p:pic>
          <p:nvPicPr>
            <p:cNvPr id="5" name="Рисунок 4" descr="C:\Users\Жамшид\Documents\рис. парал парковки\грузовик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564904"/>
              <a:ext cx="4415844" cy="1307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1551644" y="2878425"/>
              <a:ext cx="213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</a:t>
              </a:r>
              <a:endParaRPr lang="ru-RU" dirty="0"/>
            </a:p>
          </p:txBody>
        </p:sp>
      </p:grpSp>
      <p:grpSp>
        <p:nvGrpSpPr>
          <p:cNvPr id="11" name="Группа 18"/>
          <p:cNvGrpSpPr/>
          <p:nvPr/>
        </p:nvGrpSpPr>
        <p:grpSpPr>
          <a:xfrm>
            <a:off x="508415" y="2428872"/>
            <a:ext cx="6781385" cy="1216152"/>
            <a:chOff x="411862" y="3604374"/>
            <a:chExt cx="5213230" cy="1216152"/>
          </a:xfrm>
        </p:grpSpPr>
        <p:pic>
          <p:nvPicPr>
            <p:cNvPr id="6" name="Рисунок 5" descr="C:\Users\Жамшид\Documents\рис. парал парковки\пригород автобус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5" y="3604374"/>
              <a:ext cx="4959667" cy="12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411862" y="4027049"/>
              <a:ext cx="243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</a:t>
              </a:r>
              <a:endParaRPr lang="ru-RU" dirty="0"/>
            </a:p>
          </p:txBody>
        </p:sp>
      </p:grpSp>
      <p:grpSp>
        <p:nvGrpSpPr>
          <p:cNvPr id="13" name="Группа 16"/>
          <p:cNvGrpSpPr/>
          <p:nvPr/>
        </p:nvGrpSpPr>
        <p:grpSpPr>
          <a:xfrm>
            <a:off x="239351" y="4005065"/>
            <a:ext cx="7723550" cy="1078101"/>
            <a:chOff x="4917857" y="929107"/>
            <a:chExt cx="6136805" cy="1078101"/>
          </a:xfrm>
        </p:grpSpPr>
        <p:pic>
          <p:nvPicPr>
            <p:cNvPr id="9" name="Рисунок 8" descr="C:\Users\Жамшид\Documents\рис. парал парковки\Маневр А16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929107"/>
              <a:ext cx="5546558" cy="107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4917857" y="1276957"/>
              <a:ext cx="418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А16</a:t>
              </a:r>
              <a:endParaRPr lang="ru-RU" dirty="0"/>
            </a:p>
          </p:txBody>
        </p:sp>
      </p:grpSp>
      <p:grpSp>
        <p:nvGrpSpPr>
          <p:cNvPr id="17" name="Группа 17"/>
          <p:cNvGrpSpPr/>
          <p:nvPr/>
        </p:nvGrpSpPr>
        <p:grpSpPr>
          <a:xfrm>
            <a:off x="230854" y="5426209"/>
            <a:ext cx="8062246" cy="1043521"/>
            <a:chOff x="2574678" y="5551811"/>
            <a:chExt cx="6405513" cy="1043521"/>
          </a:xfrm>
        </p:grpSpPr>
        <p:pic>
          <p:nvPicPr>
            <p:cNvPr id="10" name="Рисунок 9" descr="C:\Users\Жамшид\Documents\рис. парал парковки\А20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844" y="5551811"/>
              <a:ext cx="5847347" cy="1043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2574678" y="5888905"/>
              <a:ext cx="418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А20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567" y="708467"/>
            <a:ext cx="2377176" cy="30268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41" y="22485"/>
            <a:ext cx="9620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Парковочные места для инвалидов - колясочников</a:t>
            </a:r>
          </a:p>
        </p:txBody>
      </p:sp>
      <p:grpSp>
        <p:nvGrpSpPr>
          <p:cNvPr id="2" name="Группа 74"/>
          <p:cNvGrpSpPr/>
          <p:nvPr/>
        </p:nvGrpSpPr>
        <p:grpSpPr>
          <a:xfrm>
            <a:off x="6643089" y="598408"/>
            <a:ext cx="4939312" cy="2658866"/>
            <a:chOff x="964381" y="3915955"/>
            <a:chExt cx="3990971" cy="2658866"/>
          </a:xfrm>
        </p:grpSpPr>
        <p:grpSp>
          <p:nvGrpSpPr>
            <p:cNvPr id="4" name="Группа 28"/>
            <p:cNvGrpSpPr/>
            <p:nvPr/>
          </p:nvGrpSpPr>
          <p:grpSpPr>
            <a:xfrm>
              <a:off x="964381" y="4620915"/>
              <a:ext cx="3990971" cy="1953906"/>
              <a:chOff x="1310048" y="4675461"/>
              <a:chExt cx="3990971" cy="1953906"/>
            </a:xfrm>
          </p:grpSpPr>
          <p:grpSp>
            <p:nvGrpSpPr>
              <p:cNvPr id="13" name="Группа 15"/>
              <p:cNvGrpSpPr/>
              <p:nvPr/>
            </p:nvGrpSpPr>
            <p:grpSpPr>
              <a:xfrm>
                <a:off x="1310048" y="4675461"/>
                <a:ext cx="3990971" cy="1953906"/>
                <a:chOff x="3520719" y="3714752"/>
                <a:chExt cx="4562475" cy="2228850"/>
              </a:xfrm>
            </p:grpSpPr>
            <p:pic>
              <p:nvPicPr>
                <p:cNvPr id="17" name="Рисунок 7211" descr="Парковки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49805" b="9677"/>
                <a:stretch>
                  <a:fillRect/>
                </a:stretch>
              </p:blipFill>
              <p:spPr bwMode="auto">
                <a:xfrm>
                  <a:off x="3520719" y="3714752"/>
                  <a:ext cx="4562475" cy="2228850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</p:pic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5550349" y="3888596"/>
                  <a:ext cx="214314" cy="28575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Скругленный прямоугольник 29"/>
                <p:cNvSpPr/>
                <p:nvPr/>
              </p:nvSpPr>
              <p:spPr>
                <a:xfrm>
                  <a:off x="6872839" y="3888596"/>
                  <a:ext cx="214314" cy="28575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23"/>
              <p:cNvGrpSpPr/>
              <p:nvPr/>
            </p:nvGrpSpPr>
            <p:grpSpPr>
              <a:xfrm>
                <a:off x="2123728" y="4953111"/>
                <a:ext cx="357190" cy="113805"/>
                <a:chOff x="4336415" y="1743535"/>
                <a:chExt cx="357190" cy="113805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336415" y="1857340"/>
                  <a:ext cx="35719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Овал 21"/>
                <p:cNvSpPr/>
                <p:nvPr/>
              </p:nvSpPr>
              <p:spPr>
                <a:xfrm>
                  <a:off x="4492150" y="1743535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32" name="Рисунок 223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0953" y="3915955"/>
              <a:ext cx="377825" cy="382588"/>
            </a:xfrm>
            <a:prstGeom prst="rect">
              <a:avLst/>
            </a:prstGeom>
            <a:noFill/>
          </p:spPr>
        </p:pic>
        <p:grpSp>
          <p:nvGrpSpPr>
            <p:cNvPr id="21" name="Группа 32"/>
            <p:cNvGrpSpPr/>
            <p:nvPr/>
          </p:nvGrpSpPr>
          <p:grpSpPr>
            <a:xfrm>
              <a:off x="3671011" y="3915955"/>
              <a:ext cx="390525" cy="569915"/>
              <a:chOff x="5786446" y="214290"/>
              <a:chExt cx="390525" cy="569915"/>
            </a:xfrm>
          </p:grpSpPr>
          <p:pic>
            <p:nvPicPr>
              <p:cNvPr id="34" name="Рисунок 223" descr="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86446" y="214290"/>
                <a:ext cx="377825" cy="382587"/>
              </a:xfrm>
              <a:prstGeom prst="rect">
                <a:avLst/>
              </a:prstGeom>
              <a:noFill/>
            </p:spPr>
          </p:pic>
          <p:pic>
            <p:nvPicPr>
              <p:cNvPr id="35" name="Рисунок 52" descr="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86446" y="571480"/>
                <a:ext cx="390525" cy="212725"/>
              </a:xfrm>
              <a:prstGeom prst="rect">
                <a:avLst/>
              </a:prstGeom>
              <a:noFill/>
            </p:spPr>
          </p:pic>
        </p:grpSp>
        <p:cxnSp>
          <p:nvCxnSpPr>
            <p:cNvPr id="60" name="Прямая соединительная линия 59"/>
            <p:cNvCxnSpPr>
              <a:stCxn id="32" idx="1"/>
              <a:endCxn id="22" idx="6"/>
            </p:cNvCxnSpPr>
            <p:nvPr/>
          </p:nvCxnSpPr>
          <p:spPr>
            <a:xfrm flipH="1">
              <a:off x="1979516" y="4107249"/>
              <a:ext cx="791437" cy="8141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stCxn id="34" idx="1"/>
            </p:cNvCxnSpPr>
            <p:nvPr/>
          </p:nvCxnSpPr>
          <p:spPr>
            <a:xfrm flipH="1">
              <a:off x="2564147" y="4107249"/>
              <a:ext cx="1106864" cy="8370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Группа 73"/>
          <p:cNvGrpSpPr/>
          <p:nvPr/>
        </p:nvGrpSpPr>
        <p:grpSpPr>
          <a:xfrm>
            <a:off x="3670743" y="3356993"/>
            <a:ext cx="4081631" cy="3402137"/>
            <a:chOff x="4948677" y="961479"/>
            <a:chExt cx="3352800" cy="3402137"/>
          </a:xfrm>
        </p:grpSpPr>
        <p:grpSp>
          <p:nvGrpSpPr>
            <p:cNvPr id="24" name="Группа 12"/>
            <p:cNvGrpSpPr/>
            <p:nvPr/>
          </p:nvGrpSpPr>
          <p:grpSpPr>
            <a:xfrm>
              <a:off x="7709867" y="986877"/>
              <a:ext cx="390525" cy="569915"/>
              <a:chOff x="5786446" y="214290"/>
              <a:chExt cx="390525" cy="569915"/>
            </a:xfrm>
          </p:grpSpPr>
          <p:pic>
            <p:nvPicPr>
              <p:cNvPr id="14" name="Рисунок 223" descr="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86446" y="214290"/>
                <a:ext cx="377825" cy="382587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52" descr="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86446" y="571480"/>
                <a:ext cx="390525" cy="212725"/>
              </a:xfrm>
              <a:prstGeom prst="rect">
                <a:avLst/>
              </a:prstGeom>
              <a:noFill/>
            </p:spPr>
          </p:pic>
        </p:grpSp>
        <p:pic>
          <p:nvPicPr>
            <p:cNvPr id="19" name="Рисунок 223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8391" y="961479"/>
              <a:ext cx="377825" cy="382588"/>
            </a:xfrm>
            <a:prstGeom prst="rect">
              <a:avLst/>
            </a:prstGeom>
            <a:noFill/>
          </p:spPr>
        </p:pic>
        <p:grpSp>
          <p:nvGrpSpPr>
            <p:cNvPr id="25" name="Группа 24"/>
            <p:cNvGrpSpPr/>
            <p:nvPr/>
          </p:nvGrpSpPr>
          <p:grpSpPr>
            <a:xfrm>
              <a:off x="4948677" y="1772816"/>
              <a:ext cx="3352800" cy="2590800"/>
              <a:chOff x="3943975" y="1334286"/>
              <a:chExt cx="3352800" cy="2590800"/>
            </a:xfrm>
          </p:grpSpPr>
          <p:grpSp>
            <p:nvGrpSpPr>
              <p:cNvPr id="26" name="Группа 3"/>
              <p:cNvGrpSpPr/>
              <p:nvPr/>
            </p:nvGrpSpPr>
            <p:grpSpPr>
              <a:xfrm>
                <a:off x="3943975" y="1334286"/>
                <a:ext cx="3352800" cy="2590800"/>
                <a:chOff x="1428728" y="785794"/>
                <a:chExt cx="3352800" cy="2590800"/>
              </a:xfrm>
            </p:grpSpPr>
            <p:pic>
              <p:nvPicPr>
                <p:cNvPr id="5" name="Рисунок 7179" descr="Парковки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7474"/>
                <a:stretch>
                  <a:fillRect/>
                </a:stretch>
              </p:blipFill>
              <p:spPr bwMode="auto">
                <a:xfrm>
                  <a:off x="1428728" y="785794"/>
                  <a:ext cx="3352800" cy="2590800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</p:pic>
            <p:sp>
              <p:nvSpPr>
                <p:cNvPr id="6" name="Прямоугольник 7169"/>
                <p:cNvSpPr>
                  <a:spLocks noChangeArrowheads="1"/>
                </p:cNvSpPr>
                <p:nvPr/>
              </p:nvSpPr>
              <p:spPr bwMode="auto">
                <a:xfrm>
                  <a:off x="3071802" y="2857496"/>
                  <a:ext cx="481013" cy="28575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" name="Прямоугольник 7186"/>
                <p:cNvSpPr>
                  <a:spLocks noChangeArrowheads="1"/>
                </p:cNvSpPr>
                <p:nvPr/>
              </p:nvSpPr>
              <p:spPr bwMode="auto">
                <a:xfrm>
                  <a:off x="3428992" y="2662234"/>
                  <a:ext cx="152400" cy="195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" name="Прямая соединительная линия 195"/>
                <p:cNvSpPr>
                  <a:spLocks noChangeShapeType="1"/>
                </p:cNvSpPr>
                <p:nvPr/>
              </p:nvSpPr>
              <p:spPr bwMode="auto">
                <a:xfrm>
                  <a:off x="3357554" y="2786058"/>
                  <a:ext cx="0" cy="28575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" name="Прямая соединительная линия 197"/>
                <p:cNvSpPr>
                  <a:spLocks noChangeShapeType="1"/>
                </p:cNvSpPr>
                <p:nvPr/>
              </p:nvSpPr>
              <p:spPr bwMode="auto">
                <a:xfrm>
                  <a:off x="3214678" y="3071810"/>
                  <a:ext cx="22225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Прямоугольник 7186"/>
                <p:cNvSpPr>
                  <a:spLocks noChangeArrowheads="1"/>
                </p:cNvSpPr>
                <p:nvPr/>
              </p:nvSpPr>
              <p:spPr bwMode="auto">
                <a:xfrm>
                  <a:off x="4071934" y="1071545"/>
                  <a:ext cx="214314" cy="2352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Прямоугольник 7186"/>
                <p:cNvSpPr>
                  <a:spLocks noChangeArrowheads="1"/>
                </p:cNvSpPr>
                <p:nvPr/>
              </p:nvSpPr>
              <p:spPr bwMode="auto">
                <a:xfrm>
                  <a:off x="2857488" y="1071546"/>
                  <a:ext cx="152400" cy="21431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Прямоугольник 7186"/>
                <p:cNvSpPr>
                  <a:spLocks noChangeArrowheads="1"/>
                </p:cNvSpPr>
                <p:nvPr/>
              </p:nvSpPr>
              <p:spPr bwMode="auto">
                <a:xfrm>
                  <a:off x="2857488" y="1000108"/>
                  <a:ext cx="152400" cy="21431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9" name="Группа 25"/>
              <p:cNvGrpSpPr/>
              <p:nvPr/>
            </p:nvGrpSpPr>
            <p:grpSpPr>
              <a:xfrm>
                <a:off x="4356432" y="1737649"/>
                <a:ext cx="357190" cy="113805"/>
                <a:chOff x="4336415" y="1743535"/>
                <a:chExt cx="357190" cy="113805"/>
              </a:xfrm>
            </p:grpSpPr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4336415" y="1857340"/>
                  <a:ext cx="35719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Овал 27"/>
                <p:cNvSpPr/>
                <p:nvPr/>
              </p:nvSpPr>
              <p:spPr>
                <a:xfrm>
                  <a:off x="4492150" y="1743535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cxnSp>
          <p:nvCxnSpPr>
            <p:cNvPr id="36" name="Прямая соединительная линия 35"/>
            <p:cNvCxnSpPr>
              <a:stCxn id="14" idx="1"/>
            </p:cNvCxnSpPr>
            <p:nvPr/>
          </p:nvCxnSpPr>
          <p:spPr>
            <a:xfrm flipH="1">
              <a:off x="7524329" y="1178171"/>
              <a:ext cx="185538" cy="10947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14" idx="1"/>
            </p:cNvCxnSpPr>
            <p:nvPr/>
          </p:nvCxnSpPr>
          <p:spPr>
            <a:xfrm flipH="1">
              <a:off x="6300193" y="1178171"/>
              <a:ext cx="1409674" cy="10947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19" idx="1"/>
              <a:endCxn id="28" idx="3"/>
            </p:cNvCxnSpPr>
            <p:nvPr/>
          </p:nvCxnSpPr>
          <p:spPr>
            <a:xfrm flipH="1">
              <a:off x="5523565" y="1152773"/>
              <a:ext cx="614826" cy="10624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__ЗАО_3_осень\ПИ_13_03_09\_HB_13_03_scan\_spt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0" y="1567544"/>
            <a:ext cx="4138354" cy="47602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Отделка участка между ограждением и </a:t>
            </a:r>
            <a:r>
              <a:rPr lang="ru-RU" sz="3600" b="1" dirty="0" err="1" smtClean="0">
                <a:solidFill>
                  <a:srgbClr val="0000FF"/>
                </a:solidFill>
              </a:rPr>
              <a:t>шумозащитным</a:t>
            </a:r>
            <a:r>
              <a:rPr lang="ru-RU" sz="3600" b="1" dirty="0" smtClean="0">
                <a:solidFill>
                  <a:srgbClr val="0000FF"/>
                </a:solidFill>
              </a:rPr>
              <a:t> экраном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43277"/>
              </p:ext>
            </p:extLst>
          </p:nvPr>
        </p:nvGraphicFramePr>
        <p:xfrm>
          <a:off x="5625942" y="2842042"/>
          <a:ext cx="6192008" cy="3399663"/>
        </p:xfrm>
        <a:graphic>
          <a:graphicData uri="http://schemas.openxmlformats.org/drawingml/2006/table">
            <a:tbl>
              <a:tblPr/>
              <a:tblGrid>
                <a:gridCol w="1926953"/>
                <a:gridCol w="1926953"/>
                <a:gridCol w="1322613"/>
                <a:gridCol w="1015489"/>
              </a:tblGrid>
              <a:tr h="170330">
                <a:tc rowSpan="3"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Расчетное транспортное средство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Расчетное значение </a:t>
                      </a:r>
                      <a:r>
                        <a:rPr lang="en-US" sz="1000" b="1" i="1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t</a:t>
                      </a:r>
                      <a:r>
                        <a:rPr lang="ru-RU" sz="1000" b="1" i="1" baseline="-25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м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, сек, 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при установке знака 2.4 «Уступите дорогу», рисунок 5.55, а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в случае обязательной остановки перед въездом (установка знака 2.5 «Движение без остановки запрещено»), рисунок 5.55, б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при выполнении левого и правого поворотов 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при выполнении левогоповорота 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при выполнении правогоповорота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94"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Легковой автомобиль (Л)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8,0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7,5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6,5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7"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Грузовой автомобиль (Г, А)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10,0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9,5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8,5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94"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Автопоезд (А16, А20)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12,0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11,5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10,5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762">
                <a:tc gridSpan="4">
                  <a:txBody>
                    <a:bodyPr/>
                    <a:lstStyle/>
                    <a:p>
                      <a:pPr marR="1460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Примечания.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1460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При расположении участка въезда на подъеме свыше 3 % добавлять по 0,2 сек на каждый процент увеличения уклона.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1460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Gulim"/>
                          <a:cs typeface="Times New Roman"/>
                        </a:rPr>
                        <a:t>Для левого поворота на многополосную дорогу на каждую пересекаемую полосу при волнении левого поворота следует добавлять 0,5 сек для легкового автомобиля и 0,7 сек для грузового автомобиля.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4" marR="75124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Рисунок 7197" descr="в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96" y="1135262"/>
            <a:ext cx="4589004" cy="5151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6869" y="98934"/>
            <a:ext cx="9025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видимости на участке выезда с территории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ОДС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переходно-скоростных полос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5947" y="241115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выполнения маневра водителями, въезжающими на автомобильную дорогу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52120" y="840919"/>
                <a:ext cx="1406603" cy="588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в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 р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м</m:t>
                              </m:r>
                            </m:sub>
                          </m:sSub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3,6</m:t>
                          </m:r>
                        </m:den>
                      </m:f>
                      <m:r>
                        <a:rPr lang="ru-RU" sz="16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1" y="840920"/>
                <a:ext cx="1875471" cy="5886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81150"/>
              </p:ext>
            </p:extLst>
          </p:nvPr>
        </p:nvGraphicFramePr>
        <p:xfrm>
          <a:off x="5204553" y="1429606"/>
          <a:ext cx="6720746" cy="633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360"/>
                <a:gridCol w="324233"/>
                <a:gridCol w="5718153"/>
              </a:tblGrid>
              <a:tr h="2635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V</a:t>
                      </a:r>
                      <a:r>
                        <a:rPr lang="ru-RU" sz="1100" b="1" i="1" baseline="-25000" dirty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</a:t>
                      </a:r>
                      <a:r>
                        <a:rPr lang="ru-RU" sz="1100" b="1" i="1" dirty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Times New Roman CYR" panose="02020603050405020304" pitchFamily="18" charset="0"/>
                        <a:ea typeface="Calibri"/>
                        <a:cs typeface="Times New Roman CYR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 CYR" panose="02020603050405020304" pitchFamily="18" charset="0"/>
                        <a:ea typeface="Calibri"/>
                        <a:cs typeface="Times New Roman CYR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расчетная скорость движения автомобиля автомобильной дороги, км/ч;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 CYR" panose="02020603050405020304" pitchFamily="18" charset="0"/>
                        <a:ea typeface="Calibri"/>
                        <a:cs typeface="Times New Roman CYR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t</a:t>
                      </a:r>
                      <a:r>
                        <a:rPr lang="ru-RU" sz="1100" b="1" i="1" baseline="-25000" dirty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Times New Roman CYR" panose="02020603050405020304" pitchFamily="18" charset="0"/>
                        <a:ea typeface="Calibri"/>
                        <a:cs typeface="Times New Roman CYR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endParaRPr lang="ru-RU" sz="1000" b="0">
                        <a:solidFill>
                          <a:srgbClr val="002060"/>
                        </a:solidFill>
                        <a:effectLst/>
                        <a:latin typeface="Times New Roman CYR" panose="02020603050405020304" pitchFamily="18" charset="0"/>
                        <a:ea typeface="Calibri"/>
                        <a:cs typeface="Times New Roman CYR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продолжительность выполнения маневра водителями, въезжающими на автомобильную дорогу, сек. 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 CYR" panose="02020603050405020304" pitchFamily="18" charset="0"/>
                        <a:ea typeface="Calibri"/>
                        <a:cs typeface="Times New Roman CYR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780" y="153466"/>
            <a:ext cx="660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Успокоение движения на территории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ОДС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43339" y="940082"/>
            <a:ext cx="1190532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PSMT"/>
                <a:cs typeface="Times New Roman" pitchFamily="18" charset="0"/>
              </a:rPr>
              <a:t>выделение полос движения для легковых и грузовых транспортных средств,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включение в трассу внутренних проездов кривых в плане с радиусами кривых в плане 35 – 40 м, при которых скорость движения не превышает 30 км/час;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PSMT"/>
                <a:cs typeface="Times New Roman" pitchFamily="18" charset="0"/>
              </a:rPr>
              <a:t>отклонение траектории движения автомобилей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сужение проезжей части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PSMT"/>
                <a:cs typeface="Times New Roman" pitchFamily="18" charset="0"/>
              </a:rPr>
              <a:t>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внутренних проездах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PSMT"/>
                <a:cs typeface="Times New Roman" pitchFamily="18" charset="0"/>
              </a:rPr>
              <a:t>перед их взаимном пересечении;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Устройство парковочной полосы перед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пешеходными переходами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и перед пересечением проездов;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PSMT"/>
                <a:cs typeface="Times New Roman" pitchFamily="18" charset="0"/>
              </a:rPr>
              <a:t>устройство кольцевых и мини-кольцевых пересечений с диаметром центрального островка 4,0 – 6,0 м переезжаемом крупногабаритными транспортными средствами;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устройство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искусственных дорожных неровностей, предусмотренных СП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59.13330-2012;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PSMT"/>
                <a:cs typeface="Times New Roman" pitchFamily="18" charset="0"/>
              </a:rPr>
              <a:t>устройство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ymbolMT"/>
                <a:cs typeface="Times New Roman" pitchFamily="18" charset="0"/>
              </a:rPr>
              <a:t>возвышений на проезжей части внутренних проездов 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PSMT"/>
                <a:cs typeface="Times New Roman" pitchFamily="18" charset="0"/>
              </a:rPr>
              <a:t>устройство возвышения дорожного покрытия с изменением текстуры на внутренних проездах и при их взаимном пересечении.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8900" y="-22400"/>
            <a:ext cx="12103100" cy="2232200"/>
            <a:chOff x="456537" y="112584"/>
            <a:chExt cx="8086197" cy="1732240"/>
          </a:xfrm>
        </p:grpSpPr>
        <p:pic>
          <p:nvPicPr>
            <p:cNvPr id="5" name="Рисунок 3" descr="Описание: C:\Users\BA\Downloads\header_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37" y="112584"/>
              <a:ext cx="8086197" cy="17322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Прямоугольник 5"/>
            <p:cNvSpPr/>
            <p:nvPr/>
          </p:nvSpPr>
          <p:spPr>
            <a:xfrm>
              <a:off x="954172" y="1208349"/>
              <a:ext cx="5184576" cy="549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Кафедра Изысканий и проектирования автомобильных дорог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79802" y="2509202"/>
            <a:ext cx="11279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</a:rPr>
              <a:t>Инновации в проектировании автомобильных дорог, обеспечивающие повышение безопасности движения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11770" y="4029434"/>
            <a:ext cx="8106065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</a:rPr>
              <a:t>докт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</a:rPr>
              <a:t>техн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</a:rPr>
              <a:t>. наук, профессор Поспелов П.И.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13953" y="52152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5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__ЗАО_3_осень\ПИ_13_03_09\DSC0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061" y="1586776"/>
            <a:ext cx="8246252" cy="463851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Полное отсутствие отделки поверхности между экраном и проезжей частью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80176" y="-747464"/>
            <a:ext cx="91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лондон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006582" y="487408"/>
            <a:ext cx="8322136" cy="6090240"/>
            <a:chOff x="539552" y="933665"/>
            <a:chExt cx="8322136" cy="609024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19548" t="9115" r="3547" b="3456"/>
            <a:stretch/>
          </p:blipFill>
          <p:spPr bwMode="auto">
            <a:xfrm>
              <a:off x="539552" y="933665"/>
              <a:ext cx="8322136" cy="60902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  <p:grpSp>
          <p:nvGrpSpPr>
            <p:cNvPr id="3" name="Группа 9"/>
            <p:cNvGrpSpPr/>
            <p:nvPr/>
          </p:nvGrpSpPr>
          <p:grpSpPr>
            <a:xfrm>
              <a:off x="2484545" y="1056117"/>
              <a:ext cx="1491796" cy="338554"/>
              <a:chOff x="4809537" y="1398498"/>
              <a:chExt cx="1591909" cy="38885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822281" y="1398498"/>
                <a:ext cx="791996" cy="388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bg1"/>
                    </a:solidFill>
                    <a:cs typeface="Aharoni" pitchFamily="2" charset="-79"/>
                  </a:rPr>
                  <a:t>1,0 км</a:t>
                </a:r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4809537" y="1647123"/>
                <a:ext cx="0" cy="10633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584582" y="1647123"/>
                <a:ext cx="0" cy="10633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6401446" y="1644403"/>
                <a:ext cx="0" cy="10633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818387" y="1747956"/>
                <a:ext cx="1583058" cy="55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Овал 10"/>
            <p:cNvSpPr/>
            <p:nvPr/>
          </p:nvSpPr>
          <p:spPr>
            <a:xfrm>
              <a:off x="2987823" y="270092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419872" y="256490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051720" y="227687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195736" y="299695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156931" y="328498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238676" y="371703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527705" y="357301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68507" y="342900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581621" y="299695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71369" y="217026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71600" y="367573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07974" y="228871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403648" y="294518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619672" y="331602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925818" y="3983197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137068" y="528933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006497" y="587727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25285" y="594629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619671" y="630932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38921" y="619517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114330" y="443711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401331" y="429309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679820" y="412179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22895" y="366090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679013" y="494116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522895" y="508518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40593" y="3931433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813587" y="490280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95656" y="472514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46509" y="454064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587453" y="433358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848851" y="419738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4067944" y="4097037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4603064" y="392119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6075285" y="443711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804248" y="508518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6184109" y="499293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436096" y="519956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292080" y="467363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436096" y="5392864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81946" y="558924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4591567" y="634276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640729" y="592903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575214" y="574164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525136" y="518871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4028276" y="483640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12070" y="566124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952580" y="674777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42313" y="669601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6502219" y="624709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5652508" y="331602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412794" y="378691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4427984" y="3296125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461312" y="353252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4535817" y="372061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902767" y="232863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3626188" y="177281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716016" y="162880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776001" y="228871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136109" y="261454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437022" y="141277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572486" y="141277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3848850" y="5967200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3539714" y="6380828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353479" y="5668032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175777" y="564997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rot="1454858">
              <a:off x="5789751" y="2779134"/>
              <a:ext cx="218755" cy="391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 rot="3119432">
              <a:off x="1686426" y="4477936"/>
              <a:ext cx="218755" cy="391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3848851" y="6747776"/>
              <a:ext cx="107833" cy="1035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2141698" y="14465"/>
            <a:ext cx="80648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Пригород Лондона - 78 КП</a:t>
            </a:r>
          </a:p>
        </p:txBody>
      </p:sp>
    </p:spTree>
    <p:extLst>
      <p:ext uri="{BB962C8B-B14F-4D97-AF65-F5344CB8AC3E}">
        <p14:creationId xmlns:p14="http://schemas.microsoft.com/office/powerpoint/2010/main" val="16573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0935">
            <a:off x="4872666" y="1412976"/>
            <a:ext cx="2446666" cy="3124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13" y="1593582"/>
            <a:ext cx="2759879" cy="3272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406" y="2944526"/>
            <a:ext cx="2593594" cy="314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765722" y="2039482"/>
            <a:ext cx="2666848" cy="3416899"/>
            <a:chOff x="355341" y="822932"/>
            <a:chExt cx="2666848" cy="3416899"/>
          </a:xfrm>
        </p:grpSpPr>
        <p:pic>
          <p:nvPicPr>
            <p:cNvPr id="9728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41" y="822932"/>
              <a:ext cx="2666848" cy="34168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043608" y="3618083"/>
              <a:ext cx="1296144" cy="2784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78" y="3075986"/>
            <a:ext cx="2350645" cy="35674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09464" y="845055"/>
            <a:ext cx="1998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6422" y="793364"/>
            <a:ext cx="43217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Указания по организации и обеспечению безопасности движения на автомобильных дорогах (</a:t>
            </a:r>
            <a:r>
              <a:rPr lang="ru-RU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ВСН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25-7</a:t>
            </a:r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35606" y="845055"/>
            <a:ext cx="0" cy="5392257"/>
          </a:xfrm>
          <a:prstGeom prst="line">
            <a:avLst/>
          </a:prstGeom>
          <a:ln w="76200"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41698" y="14465"/>
            <a:ext cx="80648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Нормативно-методическое обеспечение проектирования кольцевых пересечений</a:t>
            </a:r>
            <a:endParaRPr lang="ru-RU" sz="2400" b="1" i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98" y="3429001"/>
            <a:ext cx="2133314" cy="2976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11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587" y="2682536"/>
            <a:ext cx="245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Разброс скоростей движения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7948" y="3344762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2,0-2,5 раза</a:t>
            </a:r>
          </a:p>
        </p:txBody>
      </p:sp>
      <p:pic>
        <p:nvPicPr>
          <p:cNvPr id="4102" name="Picture 6" descr="C:\Users\BA\Desktop\_РИС\3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05" y="1172219"/>
            <a:ext cx="6173690" cy="48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1698" y="14465"/>
            <a:ext cx="80648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Транспортно-эксплуатационные качества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АВАРИЙНОСТЬ</a:t>
            </a:r>
          </a:p>
        </p:txBody>
      </p:sp>
    </p:spTree>
    <p:extLst>
      <p:ext uri="{BB962C8B-B14F-4D97-AF65-F5344CB8AC3E}">
        <p14:creationId xmlns:p14="http://schemas.microsoft.com/office/powerpoint/2010/main" val="1139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1698" y="14465"/>
            <a:ext cx="80648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Транспортно-эксплуатационные качества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u="sng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ПРОПУСКНАЯ </a:t>
            </a:r>
            <a:r>
              <a:rPr lang="ru-RU" sz="2400" b="1" i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85800" y="1357784"/>
          <a:ext cx="10718800" cy="40077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235164"/>
                <a:gridCol w="3483636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 кольцевого пересечения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Интенсивность движения, авт./сутки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Городские однополосные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более 25000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Городские многополосные (2 полосы на въезде)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25000 - 55000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Городские многополосные (4 - полосы на въезде)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55000 -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80000</a:t>
                      </a:r>
                      <a:endParaRPr lang="ru-RU" sz="2000" b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Загородные однополосные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более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25000</a:t>
                      </a:r>
                      <a:endParaRPr lang="ru-RU" sz="2000" b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Загородные многополосные (2 - полосы на въезде)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25000 - 55000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Загородные многополосные (3 - полосы на въезде)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55000 -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70000</a:t>
                      </a:r>
                      <a:endParaRPr lang="ru-RU" sz="2000" b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Примечание - Приведенные </a:t>
                      </a:r>
                      <a:r>
                        <a:rPr lang="ru-RU" sz="1800" dirty="0" smtClean="0">
                          <a:effectLst/>
                        </a:rPr>
                        <a:t>интервалы </a:t>
                      </a:r>
                      <a:r>
                        <a:rPr lang="ru-RU" sz="1800" dirty="0">
                          <a:effectLst/>
                        </a:rPr>
                        <a:t>интенсивностей движения связаны с долей поворачивающих и въезжающих автомобилей.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1698" y="14465"/>
            <a:ext cx="80648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Транспортно-эксплуатационные качества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u="sng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ВОЗДЕЙСТВИЕ </a:t>
            </a:r>
            <a:r>
              <a:rPr lang="ru-RU" sz="2400" b="1" i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ОКРУЖАЮЩУЮ СРЕДУ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054089" y="3745435"/>
            <a:ext cx="4083819" cy="2296910"/>
            <a:chOff x="2335302" y="3438451"/>
            <a:chExt cx="4567238" cy="2701925"/>
          </a:xfrm>
        </p:grpSpPr>
        <p:graphicFrame>
          <p:nvGraphicFramePr>
            <p:cNvPr id="4" name="Диаграмма 3"/>
            <p:cNvGraphicFramePr/>
            <p:nvPr>
              <p:extLst/>
            </p:nvPr>
          </p:nvGraphicFramePr>
          <p:xfrm>
            <a:off x="2335302" y="3438451"/>
            <a:ext cx="4567238" cy="2701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Поле 35"/>
            <p:cNvSpPr txBox="1"/>
            <p:nvPr/>
          </p:nvSpPr>
          <p:spPr>
            <a:xfrm rot="16200000">
              <a:off x="2227617" y="4351263"/>
              <a:ext cx="568325" cy="307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1200" dirty="0">
                  <a:latin typeface="Arial"/>
                  <a:ea typeface="Calibri"/>
                </a:rPr>
                <a:t>л/час</a:t>
              </a:r>
              <a:endParaRPr lang="ru-RU" sz="1400" dirty="0">
                <a:latin typeface="Times New Roman"/>
                <a:ea typeface="Calibri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09961" y="3099104"/>
            <a:ext cx="8172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 горючего при светофорном регулировании и кольцевой организации движении</a:t>
            </a:r>
            <a:endParaRPr lang="ru-RU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20334"/>
              </p:ext>
            </p:extLst>
          </p:nvPr>
        </p:nvGraphicFramePr>
        <p:xfrm>
          <a:off x="1952439" y="1605584"/>
          <a:ext cx="8229598" cy="14935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64817"/>
                <a:gridCol w="1864817"/>
                <a:gridCol w="2249982"/>
                <a:gridCol w="2249982"/>
              </a:tblGrid>
              <a:tr h="18288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Пересечение со светофорным регулированием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Кольцевое пересечение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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Средние задержки на 1 автомобиль, сек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37,9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раза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Общие задержки, </a:t>
                      </a:r>
                      <a:r>
                        <a:rPr lang="ru-RU" sz="14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авт.час</a:t>
                      </a:r>
                      <a:r>
                        <a:rPr lang="ru-RU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/час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38,28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6,85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- 5,6 раз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9745" y="1198665"/>
            <a:ext cx="10368801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Задержки движения при светофорном регулировании и кольцевой организации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5459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A\Desktop\666666666666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5" y="377370"/>
            <a:ext cx="5039788" cy="261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BA\Desktop\11111.e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5" y="3842730"/>
            <a:ext cx="5092964" cy="1983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327087" y="61668"/>
            <a:ext cx="529048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Снижение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скорости перед въездом на кольцевую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проезжую часть планировочными мероприятиями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51785" y="2672862"/>
            <a:ext cx="4665783" cy="3876437"/>
            <a:chOff x="1500164" y="1928802"/>
            <a:chExt cx="5636688" cy="3605209"/>
          </a:xfrm>
        </p:grpSpPr>
        <p:pic>
          <p:nvPicPr>
            <p:cNvPr id="6" name="Picture 2" descr="Rotokauri Roundabou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500166" y="1928802"/>
              <a:ext cx="5391150" cy="3590926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1500164" y="5224195"/>
              <a:ext cx="5636688" cy="309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dirty="0">
                  <a:hlinkClick r:id="rId5"/>
                </a:rPr>
                <a:t>20071121‑Rotokauri Roundabout_Nov 07.jpg</a:t>
              </a:r>
              <a:r>
                <a:rPr lang="ru-RU" sz="900" dirty="0"/>
                <a:t> </a:t>
              </a:r>
              <a:r>
                <a:rPr lang="fr-FR" sz="900" dirty="0"/>
                <a:t>nzta.govt.nz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856</Words>
  <Application>Microsoft Office PowerPoint</Application>
  <PresentationFormat>Произвольный</PresentationFormat>
  <Paragraphs>139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Отделка участка между ограждением и шумозащитным экраном</vt:lpstr>
      <vt:lpstr>Полное отсутствие отделки поверхности между экраном и проезжей частью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Щит</dc:creator>
  <cp:lastModifiedBy>Поспелов</cp:lastModifiedBy>
  <cp:revision>96</cp:revision>
  <cp:lastPrinted>2016-05-25T10:12:53Z</cp:lastPrinted>
  <dcterms:created xsi:type="dcterms:W3CDTF">2015-11-29T10:34:30Z</dcterms:created>
  <dcterms:modified xsi:type="dcterms:W3CDTF">2016-05-25T10:13:32Z</dcterms:modified>
</cp:coreProperties>
</file>