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60" r:id="rId5"/>
    <p:sldId id="261" r:id="rId6"/>
    <p:sldId id="263" r:id="rId7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tlana Danilova" initials="SD" lastIdx="0" clrIdx="0">
    <p:extLst>
      <p:ext uri="{19B8F6BF-5375-455C-9EA6-DF929625EA0E}">
        <p15:presenceInfo xmlns:p15="http://schemas.microsoft.com/office/powerpoint/2012/main" xmlns="" userId="a15483986799675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-10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ColorStyle" Target="colors4.xml"/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Relationship Id="rId4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ColorStyle" Target="colors5.xml"/><Relationship Id="rId2" Type="http://schemas.openxmlformats.org/officeDocument/2006/relationships/package" Target="../embeddings/_____Microsoft_Excel5.xlsx"/><Relationship Id="rId1" Type="http://schemas.openxmlformats.org/officeDocument/2006/relationships/themeOverride" Target="../theme/themeOverride5.xml"/><Relationship Id="rId4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openxmlformats.org/officeDocument/2006/relationships/package" Target="../embeddings/_____Microsoft_Excel6.xlsx"/><Relationship Id="rId1" Type="http://schemas.openxmlformats.org/officeDocument/2006/relationships/themeOverride" Target="../theme/themeOverride6.xml"/><Relationship Id="rId4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ColorStyle" Target="colors7.xml"/><Relationship Id="rId2" Type="http://schemas.openxmlformats.org/officeDocument/2006/relationships/package" Target="../embeddings/_____Microsoft_Excel7.xlsx"/><Relationship Id="rId1" Type="http://schemas.openxmlformats.org/officeDocument/2006/relationships/themeOverride" Target="../theme/themeOverride7.xml"/><Relationship Id="rId4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ColorStyle" Target="colors8.xml"/><Relationship Id="rId2" Type="http://schemas.openxmlformats.org/officeDocument/2006/relationships/package" Target="../embeddings/_____Microsoft_Excel8.xlsx"/><Relationship Id="rId1" Type="http://schemas.openxmlformats.org/officeDocument/2006/relationships/themeOverride" Target="../theme/themeOverride8.xml"/><Relationship Id="rId4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cat>
            <c:strRef>
              <c:f>Лист1!$B$9:$B$10</c:f>
              <c:strCache>
                <c:ptCount val="2"/>
                <c:pt idx="0">
                  <c:v>осведомлены </c:v>
                </c:pt>
                <c:pt idx="1">
                  <c:v>не осведомлены</c:v>
                </c:pt>
              </c:strCache>
            </c:strRef>
          </c:cat>
          <c:val>
            <c:numRef>
              <c:f>Лист1!$C$9:$C$10</c:f>
              <c:numCache>
                <c:formatCode>General</c:formatCode>
                <c:ptCount val="2"/>
                <c:pt idx="0">
                  <c:v>70.599999999999994</c:v>
                </c:pt>
                <c:pt idx="1">
                  <c:v>29.4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Лист1!$B$14:$B$16</c:f>
              <c:strCache>
                <c:ptCount val="3"/>
                <c:pt idx="0">
                  <c:v> достаточно полный</c:v>
                </c:pt>
                <c:pt idx="1">
                  <c:v>дополнить</c:v>
                </c:pt>
                <c:pt idx="2">
                  <c:v>неполный</c:v>
                </c:pt>
              </c:strCache>
            </c:strRef>
          </c:cat>
          <c:val>
            <c:numRef>
              <c:f>Лист1!$C$14:$C$16</c:f>
              <c:numCache>
                <c:formatCode>General</c:formatCode>
                <c:ptCount val="3"/>
                <c:pt idx="0">
                  <c:v>55.9</c:v>
                </c:pt>
                <c:pt idx="1">
                  <c:v>19.100000000000001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Лист2!$A$4:$A$5</c:f>
              <c:strCache>
                <c:ptCount val="2"/>
                <c:pt idx="0">
                  <c:v>требовал предоставления</c:v>
                </c:pt>
                <c:pt idx="1">
                  <c:v>не требовал</c:v>
                </c:pt>
              </c:strCache>
            </c:strRef>
          </c:cat>
          <c:val>
            <c:numRef>
              <c:f>Лист2!$B$4:$B$5</c:f>
              <c:numCache>
                <c:formatCode>General</c:formatCode>
                <c:ptCount val="2"/>
                <c:pt idx="0">
                  <c:v>64.7</c:v>
                </c:pt>
                <c:pt idx="1">
                  <c:v>35.299999999999997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Лист2!$A$7:$A$8</c:f>
              <c:strCache>
                <c:ptCount val="2"/>
                <c:pt idx="0">
                  <c:v>предоставлял</c:v>
                </c:pt>
                <c:pt idx="1">
                  <c:v>не предоставлял</c:v>
                </c:pt>
              </c:strCache>
            </c:strRef>
          </c:cat>
          <c:val>
            <c:numRef>
              <c:f>Лист2!$B$7:$B$8</c:f>
              <c:numCache>
                <c:formatCode>General</c:formatCode>
                <c:ptCount val="2"/>
                <c:pt idx="0">
                  <c:v>65.900000000000006</c:v>
                </c:pt>
                <c:pt idx="1">
                  <c:v>34.1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Лист2!$A$37:$A$38</c:f>
              <c:strCache>
                <c:ptCount val="2"/>
                <c:pt idx="0">
                  <c:v>не более 20 дней</c:v>
                </c:pt>
                <c:pt idx="1">
                  <c:v>более 20 дней</c:v>
                </c:pt>
              </c:strCache>
            </c:strRef>
          </c:cat>
          <c:val>
            <c:numRef>
              <c:f>Лист2!$B$37:$B$38</c:f>
              <c:numCache>
                <c:formatCode>General</c:formatCode>
                <c:ptCount val="2"/>
                <c:pt idx="0">
                  <c:v>83.6</c:v>
                </c:pt>
                <c:pt idx="1">
                  <c:v>16.399999999999999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Лист2!$A$54:$A$55</c:f>
              <c:strCache>
                <c:ptCount val="2"/>
                <c:pt idx="0">
                  <c:v>не более 30 дней</c:v>
                </c:pt>
                <c:pt idx="1">
                  <c:v>более 30 дней</c:v>
                </c:pt>
              </c:strCache>
            </c:strRef>
          </c:cat>
          <c:val>
            <c:numRef>
              <c:f>Лист2!$B$54:$B$55</c:f>
              <c:numCache>
                <c:formatCode>General</c:formatCode>
                <c:ptCount val="2"/>
                <c:pt idx="0">
                  <c:v>72.7</c:v>
                </c:pt>
                <c:pt idx="1">
                  <c:v>27.3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306622112589733"/>
          <c:y val="0.8643459805180832"/>
          <c:w val="0.78305719791228745"/>
          <c:h val="9.5881310002993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Лист2!$A$83:$A$84</c:f>
              <c:strCache>
                <c:ptCount val="2"/>
                <c:pt idx="0">
                  <c:v>информированы</c:v>
                </c:pt>
                <c:pt idx="1">
                  <c:v>не информированы</c:v>
                </c:pt>
              </c:strCache>
            </c:strRef>
          </c:cat>
          <c:val>
            <c:numRef>
              <c:f>Лист2!$B$83:$B$84</c:f>
              <c:numCache>
                <c:formatCode>General</c:formatCode>
                <c:ptCount val="2"/>
                <c:pt idx="0">
                  <c:v>46.6</c:v>
                </c:pt>
                <c:pt idx="1">
                  <c:v>53.4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Лист2!$A$85:$A$86</c:f>
              <c:strCache>
                <c:ptCount val="2"/>
                <c:pt idx="0">
                  <c:v>предоставилось авансирование</c:v>
                </c:pt>
                <c:pt idx="1">
                  <c:v>не предоставлялось авансирование</c:v>
                </c:pt>
              </c:strCache>
            </c:strRef>
          </c:cat>
          <c:val>
            <c:numRef>
              <c:f>Лист2!$B$85:$B$86</c:f>
              <c:numCache>
                <c:formatCode>General</c:formatCode>
                <c:ptCount val="2"/>
                <c:pt idx="0">
                  <c:v>21.2</c:v>
                </c:pt>
                <c:pt idx="1">
                  <c:v>78.8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43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02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829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4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19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855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10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67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4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95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4306A-0CCF-48DF-8B5A-9195A11C3ED4}" type="datetimeFigureOut">
              <a:rPr lang="ru-RU" smtClean="0"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42BC4-4BFD-404D-A497-A9E4750D8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14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5691" y="992777"/>
            <a:ext cx="10136778" cy="4963886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Дорожная </a:t>
            </a:r>
            <a:r>
              <a:rPr lang="ru-RU" sz="4400" b="1" dirty="0"/>
              <a:t>карта «Расширение доступа субъектов малого и среднего предпринимательства к закупкам инфраструктурных монополий и компаний с государственным участием»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5057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83812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952316" y="3383708"/>
            <a:ext cx="8986982" cy="2425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55,9 %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опрашиваемых считают, что Перечни достаточно полные и не требуют расширения другими позициями.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19,1 %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считают, что Перечни можно дополнить небольшим количеством позиций.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25 %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считают, что Перечни небольшие и требуют значительного увеличения другими позициями товаров, работ и услуг, которые можно закупить у субъектов МСП.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4281" y="10472"/>
            <a:ext cx="11252289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3.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Установление для заказчиков требований по разработке и утверждению перечня товаров (работ или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услуг).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20437" y="5949112"/>
            <a:ext cx="106333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ожидаемый результат не достигнут. Целесообразно продолжить оценку эффекта от реализации данного пункта.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4460254"/>
              </p:ext>
            </p:extLst>
          </p:nvPr>
        </p:nvGraphicFramePr>
        <p:xfrm>
          <a:off x="252339" y="1214709"/>
          <a:ext cx="2697019" cy="2002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Объект 3"/>
          <p:cNvSpPr txBox="1">
            <a:spLocks/>
          </p:cNvSpPr>
          <p:nvPr/>
        </p:nvSpPr>
        <p:spPr>
          <a:xfrm>
            <a:off x="3029528" y="1519801"/>
            <a:ext cx="9180945" cy="1942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70,6 %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осведомлены, что заказчик обязан утвердить перечень товаров, работ, услуг, закупки которых осуществляются только у субъектов МСП.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29,4 %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осведомлены о такой обязанности заказчика.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4587825"/>
              </p:ext>
            </p:extLst>
          </p:nvPr>
        </p:nvGraphicFramePr>
        <p:xfrm>
          <a:off x="98280" y="3665266"/>
          <a:ext cx="3005138" cy="2005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9724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2582" y="249383"/>
            <a:ext cx="11499272" cy="1306656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24.</a:t>
            </a:r>
            <a:b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обязательства заказчиков предоставлять субъектам малого и среднего предпринимательства возможность выбора условий обеспечения заявки между банковской гарантией и денежным обеспечением.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464737"/>
              </p:ext>
            </p:extLst>
          </p:nvPr>
        </p:nvGraphicFramePr>
        <p:xfrm>
          <a:off x="551874" y="1606607"/>
          <a:ext cx="2523836" cy="1755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97382" y="1825624"/>
            <a:ext cx="8266546" cy="3483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64,7 %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опрашиваемых сообщили, что при участии в закупках заказчика, осуществляемых только у субъектов МСП, в период с 1 июля 2015 года по настоящее время, заказчик требовал предоставления обеспечения заявки на участие в закупке.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35,3%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ответили, что заказчик не требовал обеспечения.</a:t>
            </a:r>
          </a:p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65,9%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сообщили, что заказчик всегда предоставлял право выбора способа обеспечения.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34,1 %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такого выбора заказчик не предоставлял.</a:t>
            </a:r>
          </a:p>
          <a:p>
            <a:pPr marL="342900" indent="-342900">
              <a:buAutoNum type="arabicParenR"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201" y="5579052"/>
            <a:ext cx="106426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7382" y="5492568"/>
            <a:ext cx="1080654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Вывод: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ожидаемый результат не достигнут. Целесообразно продолжить оценку эффекта от реализации данного пункта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3118233"/>
              </p:ext>
            </p:extLst>
          </p:nvPr>
        </p:nvGraphicFramePr>
        <p:xfrm>
          <a:off x="757382" y="3676074"/>
          <a:ext cx="2176463" cy="17659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3556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981" y="365125"/>
            <a:ext cx="11600873" cy="85407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</a:t>
            </a: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26.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Создание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обязательства заказчиков по ограничению срока от даты подведения итогов закупок до подписания договора с субъектами малого и среднего предпринимательства - не более 20 рабочих дней.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3490"/>
              </p:ext>
            </p:extLst>
          </p:nvPr>
        </p:nvGraphicFramePr>
        <p:xfrm>
          <a:off x="674255" y="1856509"/>
          <a:ext cx="3084945" cy="298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06983" y="2448869"/>
            <a:ext cx="680719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83,6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заказчиков при участии в закупках только среди субъектов МСП и при победе в таких закупках заключили с заказчиком договор в срок не более 20 рабочих дней с даты принятия заказчиком решения о заключении такого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договора.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16,4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сообщили, что срок был более 20 рабочих дней  (средний срок заключения договора  - от 25 дней до 2 месяцев).</a:t>
            </a:r>
          </a:p>
          <a:p>
            <a:pPr marL="342900" indent="-342900">
              <a:buAutoNum type="arabicParenR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201" y="5579052"/>
            <a:ext cx="106426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055" y="5786796"/>
            <a:ext cx="114807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Вывод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ожидаемый результат достигнут.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220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981" y="365125"/>
            <a:ext cx="11600873" cy="854075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</a:t>
            </a: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27.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Создание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обязательства заказчиков по установлению максимального срока оплаты выполненных работ после подписания закрывающих документов для </a:t>
            </a: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договоров.</a:t>
            </a:r>
            <a:endParaRPr lang="ru-RU" sz="1800" b="1" dirty="0"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7584761"/>
              </p:ext>
            </p:extLst>
          </p:nvPr>
        </p:nvGraphicFramePr>
        <p:xfrm>
          <a:off x="367146" y="2122379"/>
          <a:ext cx="2763982" cy="249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685310" y="2523894"/>
            <a:ext cx="680719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72,7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опрашиваемых при заключении договора с заказчиком и исполнении обязательства по такому договору (отдельному этапу договора) заказчик осуществил оплату поставленных товаров (выполненных работ, оказанных услуг) в срок не более 30 календарных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27,3 %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указали, что срок в большинстве случаев нарушался. </a:t>
            </a:r>
          </a:p>
          <a:p>
            <a:pPr marL="342900" indent="-342900">
              <a:buAutoNum type="arabicParenR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201" y="5579052"/>
            <a:ext cx="106426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055" y="5786796"/>
            <a:ext cx="1148079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Вывод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ожидаемый результат достигнут.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124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981" y="365125"/>
            <a:ext cx="11600873" cy="98338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Пункт </a:t>
            </a: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14.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Введение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в рамках реализации программ партнерства обязательного авансирования на исполнение прямых контрактов заказчиков с субъектами малого и среднего предпринимательства в размере не менее 30 процентов суммы договора.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68458"/>
              </p:ext>
            </p:extLst>
          </p:nvPr>
        </p:nvGraphicFramePr>
        <p:xfrm>
          <a:off x="350981" y="1533237"/>
          <a:ext cx="2299856" cy="1796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86363" y="1693368"/>
            <a:ext cx="7329056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46,6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опрашиваемых осведомлены, что при участии в закупке только среди субъектов МСП и при заключении договора программы партнерства с заказчиком, заказчик вправе предоставить авансирование в размере не менее 30 % от суммы договора.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53,4 %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информированы о такой возможности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 smtClean="0"/>
          </a:p>
          <a:p>
            <a:endParaRPr lang="ru-RU" sz="1400" dirty="0"/>
          </a:p>
          <a:p>
            <a:r>
              <a:rPr lang="ru-RU" sz="2800" b="1" dirty="0" smtClean="0"/>
              <a:t>21,2 </a:t>
            </a:r>
            <a:r>
              <a:rPr lang="ru-RU" sz="2800" b="1" dirty="0"/>
              <a:t>%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опрашиваемых ответили, что при участии в таких закупках при условии  заключенного договора партнерства, предоставлялось авансирование в размере не менее 30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77,8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ответили, что авансирование не предоставлялось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400" dirty="0"/>
          </a:p>
          <a:p>
            <a:r>
              <a:rPr lang="ru-RU" sz="1400" dirty="0"/>
              <a:t> </a:t>
            </a:r>
          </a:p>
          <a:p>
            <a:pPr marL="342900" indent="-342900">
              <a:buAutoNum type="arabicParenR"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838201" y="5579052"/>
            <a:ext cx="10642600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1055" y="5786796"/>
            <a:ext cx="114807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Вывод: ожидаемый результат не достигнут. Целесообразно продолжить оценку эффекта от реализации данного пункта.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8109160"/>
              </p:ext>
            </p:extLst>
          </p:nvPr>
        </p:nvGraphicFramePr>
        <p:xfrm>
          <a:off x="471055" y="3435711"/>
          <a:ext cx="2179782" cy="2037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48568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458</Words>
  <Application>Microsoft Office PowerPoint</Application>
  <PresentationFormat>Произвольный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Дорожная карта «Расширение доступа субъектов малого и среднего предпринимательства к закупкам инфраструктурных монополий и компаний с государственным участием» </vt:lpstr>
      <vt:lpstr> </vt:lpstr>
      <vt:lpstr>Пункт 24.  Создание обязательства заказчиков предоставлять субъектам малого и среднего предпринимательства возможность выбора условий обеспечения заявки между банковской гарантией и денежным обеспечением.</vt:lpstr>
      <vt:lpstr>Пункт 26. Создание обязательства заказчиков по ограничению срока от даты подведения итогов закупок до подписания договора с субъектами малого и среднего предпринимательства - не более 20 рабочих дней.</vt:lpstr>
      <vt:lpstr>Пункт 27. Создание обязательства заказчиков по установлению максимального срока оплаты выполненных работ после подписания закрывающих документов для договоров.</vt:lpstr>
      <vt:lpstr>Пункт 14. Введение в рамках реализации программ партнерства обязательного авансирования на исполнение прямых контрактов заказчиков с субъектами малого и среднего предпринимательства в размере не менее 30 процентов суммы договора.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Дорожная карта «Расширение доступа субъектов малого и среднего предпринимательства к закупкам инфраструктурных монополий и компаний с государственным участием» </dc:title>
  <dc:creator>Svetlana Danilova</dc:creator>
  <cp:lastModifiedBy>ASTT_LenovoB50</cp:lastModifiedBy>
  <cp:revision>31</cp:revision>
  <cp:lastPrinted>2016-05-24T18:36:40Z</cp:lastPrinted>
  <dcterms:created xsi:type="dcterms:W3CDTF">2016-05-24T11:53:11Z</dcterms:created>
  <dcterms:modified xsi:type="dcterms:W3CDTF">2016-05-26T11:26:54Z</dcterms:modified>
</cp:coreProperties>
</file>