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3384" autoAdjust="0"/>
  </p:normalViewPr>
  <p:slideViewPr>
    <p:cSldViewPr>
      <p:cViewPr>
        <p:scale>
          <a:sx n="103" d="100"/>
          <a:sy n="103" d="100"/>
        </p:scale>
        <p:origin x="480" y="14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2B345-4BDF-4D70-B30A-BE48BE361AF4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26FE0-6D1D-4E9D-BC68-9056C3656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507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26FE0-6D1D-4E9D-BC68-9056C3656FD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26FE0-6D1D-4E9D-BC68-9056C3656FD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шпилька из нержавеющей стали; 2, 3, 4, 5 – арматурные стержни;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– мастика; 7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резино-металлическая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пластина; 8 – колесо.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Рисунок 1.  Деформационный шов КРМ-120 (получен патент № 10373 на полезную модель в РБ)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26FE0-6D1D-4E9D-BC68-9056C3656FD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Заключение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Приведенный выше расчет усилий и напряжений свидетельствует о необходимости применения в узле крепления резинометаллического компенсатора шпильки и гайки М16 из нержавеющей стали А2 ( с классом прочности 80), а также бетона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омоноличивания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шва с прочностью на сжатие не менее 70–80 МПа. Важнейшим фактором, определяющим работоспособность узла крепления резинометаллического компенсатора, является наличие требуемого усилия затяжки в шпильке (более 84,4 Н·м). Это усилие в узле крепления необходимо обеспечивать на протяжении всего жизненного цикла ДШ.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26FE0-6D1D-4E9D-BC68-9056C3656FD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Смесь имела следующие показатели: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Отношение В/Ц				0,246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Осадка конуса				16-20 см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Результаты механических испытаний ВБ на сжатие показали, что в нем наблюдается активный прирост прочности, что подтверждает теоретические предпосылки об эффективности введения активных мелкодисперсных наполнителей, активированного щебня и армирующей фибры (рисунок 5).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26FE0-6D1D-4E9D-BC68-9056C3656FD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Рисунок 4 . Состояние шва после 8 лет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эксплуатации-а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сразу после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устройства-б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26FE0-6D1D-4E9D-BC68-9056C3656FD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200" b="1" i="1" dirty="0" smtClean="0"/>
              <a:t>Для долгосрочной службы транспортных сооружений необходимо добиться</a:t>
            </a:r>
            <a:r>
              <a:rPr lang="ru-RU" sz="2200" b="1" i="1" baseline="0" dirty="0" smtClean="0"/>
              <a:t> отсутствия пластических деформаций при всех видах воздействия на сооружение ( ТКВ и ТН). Быстротвердеющие составы нужны для аварийных ремонтов.</a:t>
            </a:r>
            <a:endParaRPr lang="ru-RU" sz="2200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26FE0-6D1D-4E9D-BC68-9056C3656FD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ru-RU" dirty="0" smtClean="0"/>
              <a:t>Окаймления ДШ</a:t>
            </a:r>
          </a:p>
          <a:p>
            <a:pPr marL="228600" indent="-228600">
              <a:buAutoNum type="arabicPeriod"/>
            </a:pPr>
            <a:r>
              <a:rPr lang="ru-RU" dirty="0" smtClean="0"/>
              <a:t>Особо нагруженные конструктивные</a:t>
            </a:r>
            <a:r>
              <a:rPr lang="ru-RU" baseline="0" dirty="0" smtClean="0"/>
              <a:t> элементы дорог и мостов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Участки дорог и мостов подвергающиеся агрессивному воздействию во время эксплуатации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26FE0-6D1D-4E9D-BC68-9056C3656FD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ru-RU" dirty="0" smtClean="0"/>
              <a:t>Изготовление на бетонном заводе</a:t>
            </a:r>
          </a:p>
          <a:p>
            <a:pPr marL="228600" indent="-228600">
              <a:buAutoNum type="arabicPeriod"/>
            </a:pPr>
            <a:r>
              <a:rPr lang="ru-RU" dirty="0" smtClean="0"/>
              <a:t>Транспортировка сухих смесей к месту от бетонного завода</a:t>
            </a:r>
          </a:p>
          <a:p>
            <a:pPr marL="228600" indent="-228600">
              <a:buAutoNum type="arabicPeriod"/>
            </a:pPr>
            <a:r>
              <a:rPr lang="ru-RU" dirty="0" smtClean="0"/>
              <a:t>Приготовление на месте</a:t>
            </a:r>
          </a:p>
          <a:p>
            <a:pPr marL="228600" indent="-228600">
              <a:buAutoNum type="arabicPeriod"/>
            </a:pPr>
            <a:r>
              <a:rPr lang="ru-RU" dirty="0" smtClean="0"/>
              <a:t>Изготовление сухих смесей и использование их на месте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26FE0-6D1D-4E9D-BC68-9056C3656FD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Протоколы на</a:t>
            </a:r>
            <a:r>
              <a:rPr lang="ru-RU" baseline="0" dirty="0" smtClean="0"/>
              <a:t> бетон В115 – 138,2 МПа; сухие бетонные смеси – В 70 – 88,8 МПа; морозостойкость по второму базовому методу </a:t>
            </a:r>
            <a:r>
              <a:rPr lang="en-US" baseline="0" dirty="0" smtClean="0"/>
              <a:t>F300*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26FE0-6D1D-4E9D-BC68-9056C3656FD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DACA7-899E-47F5-AA49-9C1F853F51A2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54B-06BC-4208-8EDB-A950C52F59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DACA7-899E-47F5-AA49-9C1F853F51A2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54B-06BC-4208-8EDB-A950C52F5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DACA7-899E-47F5-AA49-9C1F853F51A2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54B-06BC-4208-8EDB-A950C52F5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DACA7-899E-47F5-AA49-9C1F853F51A2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54B-06BC-4208-8EDB-A950C52F5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DACA7-899E-47F5-AA49-9C1F853F51A2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C6E954B-06BC-4208-8EDB-A950C52F5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DACA7-899E-47F5-AA49-9C1F853F51A2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54B-06BC-4208-8EDB-A950C52F5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DACA7-899E-47F5-AA49-9C1F853F51A2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54B-06BC-4208-8EDB-A950C52F5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DACA7-899E-47F5-AA49-9C1F853F51A2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54B-06BC-4208-8EDB-A950C52F5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DACA7-899E-47F5-AA49-9C1F853F51A2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54B-06BC-4208-8EDB-A950C52F5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DACA7-899E-47F5-AA49-9C1F853F51A2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54B-06BC-4208-8EDB-A950C52F5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DACA7-899E-47F5-AA49-9C1F853F51A2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54B-06BC-4208-8EDB-A950C52F5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68DACA7-899E-47F5-AA49-9C1F853F51A2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C6E954B-06BC-4208-8EDB-A950C52F5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534354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"Надежные деформационные швы (ДШ) больших перемещений мостов. Опыт применения высокопрочного и быстротвердеющего бетона в транспортном строительстве".</a:t>
            </a:r>
            <a:br>
              <a:rPr lang="ru-RU" b="1" i="1" dirty="0" smtClean="0"/>
            </a:br>
            <a:endParaRPr lang="ru-RU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Транспортные конструкции где это используется ( опыт применения)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551837"/>
            <a:ext cx="85011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ru-RU" sz="3200" b="1" i="1" dirty="0" smtClean="0"/>
              <a:t>Окаймления ДШ</a:t>
            </a:r>
          </a:p>
          <a:p>
            <a:pPr marL="228600" indent="-228600">
              <a:buAutoNum type="arabicPeriod"/>
            </a:pPr>
            <a:r>
              <a:rPr lang="ru-RU" sz="3200" b="1" i="1" dirty="0" smtClean="0"/>
              <a:t>Особо нагруженные конструктивные элементы дорог и мостов</a:t>
            </a:r>
          </a:p>
          <a:p>
            <a:pPr marL="228600" indent="-228600">
              <a:buAutoNum type="arabicPeriod"/>
            </a:pPr>
            <a:r>
              <a:rPr lang="ru-RU" sz="3200" b="1" i="1" dirty="0" smtClean="0"/>
              <a:t>Участки дорог и мостов подвергающиеся агрессивному воздействию во время эксплуатации</a:t>
            </a:r>
            <a:endParaRPr lang="ru-RU" sz="3200" b="1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Способы получения и транспортировки ВПБ и БТБ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551837"/>
            <a:ext cx="85011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ru-RU" sz="3200" b="1" i="1" dirty="0" smtClean="0"/>
              <a:t>Изготовление на бетонном заводе</a:t>
            </a:r>
          </a:p>
          <a:p>
            <a:pPr marL="228600" indent="-228600">
              <a:buAutoNum type="arabicPeriod"/>
            </a:pPr>
            <a:r>
              <a:rPr lang="ru-RU" sz="3200" b="1" i="1" dirty="0" smtClean="0"/>
              <a:t>Транспортировка сухих смесей к месту от бетонного завода</a:t>
            </a:r>
          </a:p>
          <a:p>
            <a:pPr marL="228600" indent="-228600">
              <a:buAutoNum type="arabicPeriod"/>
            </a:pPr>
            <a:r>
              <a:rPr lang="ru-RU" sz="3200" b="1" i="1" dirty="0" smtClean="0"/>
              <a:t>Приготовление на месте</a:t>
            </a:r>
          </a:p>
          <a:p>
            <a:pPr marL="228600" indent="-228600">
              <a:buAutoNum type="arabicPeriod"/>
            </a:pPr>
            <a:r>
              <a:rPr lang="ru-RU" sz="3200" b="1" i="1" dirty="0" smtClean="0"/>
              <a:t>Изготовление сухих смесей и использование их на месте</a:t>
            </a:r>
            <a:endParaRPr lang="ru-RU" sz="3200" b="1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Полученные результаты  (протоколы)</a:t>
            </a:r>
            <a:endParaRPr lang="ru-RU" dirty="0"/>
          </a:p>
        </p:txBody>
      </p:sp>
      <p:pic>
        <p:nvPicPr>
          <p:cNvPr id="27655" name="Picture 7" descr="C:\Users\User\Desktop\2016-02-29 сухие смеси\сухие смеси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1000132" cy="1643074"/>
          </a:xfrm>
          <a:prstGeom prst="rect">
            <a:avLst/>
          </a:prstGeom>
          <a:noFill/>
        </p:spPr>
      </p:pic>
      <p:pic>
        <p:nvPicPr>
          <p:cNvPr id="27656" name="Picture 8" descr="C:\Users\User\Desktop\2016-02-29 сухие смеси\сухие смеси 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1571612"/>
            <a:ext cx="985790" cy="1643074"/>
          </a:xfrm>
          <a:prstGeom prst="rect">
            <a:avLst/>
          </a:prstGeom>
          <a:noFill/>
        </p:spPr>
      </p:pic>
      <p:pic>
        <p:nvPicPr>
          <p:cNvPr id="27657" name="Picture 9" descr="C:\Users\User\Desktop\2016-02-29 сухие смеси\сухие смеси 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1571612"/>
            <a:ext cx="928694" cy="1643074"/>
          </a:xfrm>
          <a:prstGeom prst="rect">
            <a:avLst/>
          </a:prstGeom>
          <a:noFill/>
        </p:spPr>
      </p:pic>
      <p:pic>
        <p:nvPicPr>
          <p:cNvPr id="27658" name="Picture 10" descr="C:\Users\User\Desktop\2016-02-29 сухие смеси\сухие смеси 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1643050"/>
            <a:ext cx="928694" cy="1571636"/>
          </a:xfrm>
          <a:prstGeom prst="rect">
            <a:avLst/>
          </a:prstGeom>
          <a:noFill/>
        </p:spPr>
      </p:pic>
      <p:pic>
        <p:nvPicPr>
          <p:cNvPr id="27659" name="Picture 11" descr="C:\Users\User\Desktop\2016-02-29 сухие смеси\сухие смеси 0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1643050"/>
            <a:ext cx="885804" cy="1571636"/>
          </a:xfrm>
          <a:prstGeom prst="rect">
            <a:avLst/>
          </a:prstGeom>
          <a:noFill/>
        </p:spPr>
      </p:pic>
      <p:pic>
        <p:nvPicPr>
          <p:cNvPr id="27660" name="Picture 12" descr="C:\Users\User\Desktop\2016-04-17 морозостойкость\морозостойкость 0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1643050"/>
            <a:ext cx="1071570" cy="1571636"/>
          </a:xfrm>
          <a:prstGeom prst="rect">
            <a:avLst/>
          </a:prstGeom>
          <a:noFill/>
        </p:spPr>
      </p:pic>
      <p:pic>
        <p:nvPicPr>
          <p:cNvPr id="27661" name="Picture 13" descr="C:\Users\User\Desktop\2016-04-17 морозостойкость\морозостойкость 0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01024" y="1643050"/>
            <a:ext cx="814366" cy="1571636"/>
          </a:xfrm>
          <a:prstGeom prst="rect">
            <a:avLst/>
          </a:prstGeom>
          <a:noFill/>
        </p:spPr>
      </p:pic>
      <p:pic>
        <p:nvPicPr>
          <p:cNvPr id="27662" name="Picture 14" descr="C:\Users\User\Desktop\2016-05-04 паспорт на В115\паспорт на В115 00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14546" y="3500438"/>
            <a:ext cx="1028680" cy="1428760"/>
          </a:xfrm>
          <a:prstGeom prst="rect">
            <a:avLst/>
          </a:prstGeom>
          <a:noFill/>
        </p:spPr>
      </p:pic>
      <p:pic>
        <p:nvPicPr>
          <p:cNvPr id="27663" name="Picture 15" descr="C:\Users\User\Desktop\2016-05-04 паспорт на В115\паспорт на В115 00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43306" y="3500438"/>
            <a:ext cx="928694" cy="1428760"/>
          </a:xfrm>
          <a:prstGeom prst="rect">
            <a:avLst/>
          </a:prstGeom>
          <a:noFill/>
        </p:spPr>
      </p:pic>
      <p:pic>
        <p:nvPicPr>
          <p:cNvPr id="27664" name="Picture 16" descr="C:\Users\User\Desktop\2016-05-04 паспорт на В115\паспорт на В115 00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0628" y="3500438"/>
            <a:ext cx="957242" cy="142876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285720" y="5214950"/>
            <a:ext cx="8858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prstClr val="white"/>
                </a:solidFill>
              </a:rPr>
              <a:t>Протоколы на бетон В115 – 138,2 МПа; сухие бетонные смеси – В 70 – 88,8 МПа; морозостойкость по второму базовому методу </a:t>
            </a:r>
            <a:r>
              <a:rPr lang="en-US" sz="2800" b="1" i="1" dirty="0" smtClean="0">
                <a:solidFill>
                  <a:prstClr val="white"/>
                </a:solidFill>
              </a:rPr>
              <a:t>F300*</a:t>
            </a:r>
            <a:endParaRPr lang="ru-RU" sz="2800" b="1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Предложения по реализации представленных технологий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714488"/>
            <a:ext cx="74295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3200" b="1" i="1" dirty="0" smtClean="0"/>
              <a:t>По устройству ДШ</a:t>
            </a:r>
            <a:endParaRPr lang="en-US" sz="3200" b="1" i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3200" b="1" i="1" dirty="0" smtClean="0"/>
              <a:t>Монтаж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b="1" i="1" dirty="0" err="1" smtClean="0"/>
              <a:t>Шеф-монтаж</a:t>
            </a:r>
            <a:endParaRPr lang="ru-RU" sz="3200" b="1" i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3200" b="1" i="1" dirty="0" smtClean="0"/>
              <a:t>Поставка элементов конструкций и ВПБ, БТБ</a:t>
            </a:r>
          </a:p>
          <a:p>
            <a:pPr marL="342900" indent="-342900"/>
            <a:r>
              <a:rPr lang="ru-RU" sz="3200" b="1" i="1" dirty="0" smtClean="0"/>
              <a:t>2. Применение ВПБ и БТБ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b="1" i="1" dirty="0" smtClean="0"/>
              <a:t>Изготовление смесей на заводе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b="1" i="1" dirty="0" smtClean="0"/>
              <a:t>Изготовление на объекте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b="1" i="1" dirty="0" smtClean="0"/>
              <a:t>Изготовление сухих смесей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/>
              </a:rPr>
              <a:t>Конструкция ДШ КРМ-120</a:t>
            </a:r>
            <a:endParaRPr lang="ru-RU" i="1" dirty="0">
              <a:effectLst/>
            </a:endParaRPr>
          </a:p>
        </p:txBody>
      </p:sp>
      <p:pic>
        <p:nvPicPr>
          <p:cNvPr id="5" name="Содержимое 4" descr="Чертеж2 Model (1)-1(3)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84463" y="1600200"/>
            <a:ext cx="677507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Физическая модель</a:t>
            </a:r>
            <a:endParaRPr lang="ru-RU" dirty="0"/>
          </a:p>
        </p:txBody>
      </p:sp>
      <p:pic>
        <p:nvPicPr>
          <p:cNvPr id="1026" name="Picture 2" descr="Чертеж2 Model (1)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000240"/>
            <a:ext cx="593725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Расчетная модель</a:t>
            </a:r>
            <a:endParaRPr lang="ru-RU" dirty="0"/>
          </a:p>
        </p:txBody>
      </p:sp>
      <p:pic>
        <p:nvPicPr>
          <p:cNvPr id="2050" name="Picture 2" descr="Чертеж2 Model (1)-1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720850"/>
            <a:ext cx="593725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расчета</a:t>
            </a:r>
            <a:endParaRPr lang="ru-RU" dirty="0"/>
          </a:p>
        </p:txBody>
      </p:sp>
      <p:pic>
        <p:nvPicPr>
          <p:cNvPr id="3074" name="Picture 2" descr="6_99__28_125kN_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857232"/>
            <a:ext cx="567055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10_8k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500438"/>
            <a:ext cx="5700712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Технология получения ВПБ и БТБ в условиях строительной площадки</a:t>
            </a:r>
            <a:endParaRPr lang="ru-RU" sz="3600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928662" y="1428736"/>
          <a:ext cx="7143800" cy="3286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Диаграмма" r:id="rId4" imgW="4086180" imgH="2305140" progId="MSGraph.Chart.8">
                  <p:embed/>
                </p:oleObj>
              </mc:Choice>
              <mc:Fallback>
                <p:oleObj name="Диаграмма" r:id="rId4" imgW="4086180" imgH="2305140" progId="MSGraph.Char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1428736"/>
                        <a:ext cx="7143800" cy="32861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71472" y="4429132"/>
            <a:ext cx="80724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Смесь имела следующие показатели:</a:t>
            </a:r>
          </a:p>
          <a:p>
            <a:r>
              <a:rPr lang="ru-RU" dirty="0" smtClean="0"/>
              <a:t>Отношение В/Ц				0,246</a:t>
            </a:r>
          </a:p>
          <a:p>
            <a:r>
              <a:rPr lang="ru-RU" dirty="0" smtClean="0"/>
              <a:t>Осадка конуса				16-20 см</a:t>
            </a:r>
          </a:p>
          <a:p>
            <a:r>
              <a:rPr lang="ru-RU" dirty="0" smtClean="0"/>
              <a:t>Результаты механических испытаний ВБ на сжатие показали, что в нем наблюдается активный прирост прочности, что подтверждает теоретические предпосылки об эффективности введения активных мелкодисперсных наполнителей, активированного щебня и армирующей фибры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Технология устройства ДШ типа КРГ-75 и КРМ-120</a:t>
            </a:r>
            <a:endParaRPr lang="ru-RU" sz="2800" dirty="0"/>
          </a:p>
        </p:txBody>
      </p:sp>
      <p:pic>
        <p:nvPicPr>
          <p:cNvPr id="23554" name="Picture 2" descr="IMG_04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22574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IMG_04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857364"/>
            <a:ext cx="23431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филимонова\IMAG04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857364"/>
            <a:ext cx="224849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Устроенные ДШ</a:t>
            </a:r>
            <a:endParaRPr lang="ru-RU" dirty="0"/>
          </a:p>
        </p:txBody>
      </p:sp>
      <p:pic>
        <p:nvPicPr>
          <p:cNvPr id="3" name="Рисунок 2" descr="4 Минская кольцевая 8 км 2008-2015 инт движ 100тыс авт в сутк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142984"/>
            <a:ext cx="20288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IMAG046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214423"/>
            <a:ext cx="22098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141120121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000504"/>
            <a:ext cx="3857620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C:\Users\User\Desktop\P1010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214818"/>
            <a:ext cx="4067178" cy="2428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/>
              <a:t>Опыт применения высокопрочного и быстротвердеющего бетона в транспортном строительстве". Для чего это нужно?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551836"/>
            <a:ext cx="85725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Для долгосрочной службы транспортных сооружений необходимо добиться отсутствия </a:t>
            </a:r>
            <a:r>
              <a:rPr lang="ru-RU" sz="3200" b="1" u="sng" dirty="0" smtClean="0"/>
              <a:t>пластических</a:t>
            </a:r>
            <a:r>
              <a:rPr lang="ru-RU" sz="3200" b="1" i="1" dirty="0" smtClean="0"/>
              <a:t> </a:t>
            </a:r>
            <a:r>
              <a:rPr lang="ru-RU" sz="3200" b="1" i="1" u="sng" dirty="0" smtClean="0"/>
              <a:t>деформаций при всех видах воздействия на сооружение </a:t>
            </a:r>
            <a:r>
              <a:rPr lang="ru-RU" sz="3200" b="1" i="1" dirty="0" smtClean="0"/>
              <a:t>( ТКВ и ТН). </a:t>
            </a:r>
          </a:p>
          <a:p>
            <a:r>
              <a:rPr lang="ru-RU" sz="3200" b="1" i="1" dirty="0" smtClean="0"/>
              <a:t>Быстротвердеющие составы нужны для аварийных ремонтов.</a:t>
            </a:r>
            <a:endParaRPr lang="ru-RU" sz="3200" b="1" i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2267</TotalTime>
  <Words>472</Words>
  <Application>Microsoft Office PowerPoint</Application>
  <PresentationFormat>Экран (4:3)</PresentationFormat>
  <Paragraphs>65</Paragraphs>
  <Slides>13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Апекс</vt:lpstr>
      <vt:lpstr>Диаграмма</vt:lpstr>
      <vt:lpstr>"Надежные деформационные швы (ДШ) больших перемещений мостов. Опыт применения высокопрочного и быстротвердеющего бетона в транспортном строительстве". </vt:lpstr>
      <vt:lpstr>Конструкция ДШ КРМ-120</vt:lpstr>
      <vt:lpstr>Физическая модель</vt:lpstr>
      <vt:lpstr>Расчетная модель</vt:lpstr>
      <vt:lpstr>Результаты расчета</vt:lpstr>
      <vt:lpstr>Технология получения ВПБ и БТБ в условиях строительной площадки</vt:lpstr>
      <vt:lpstr>Технология устройства ДШ типа КРГ-75 и КРМ-120</vt:lpstr>
      <vt:lpstr>Устроенные ДШ</vt:lpstr>
      <vt:lpstr>Опыт применения высокопрочного и быстротвердеющего бетона в транспортном строительстве". Для чего это нужно?</vt:lpstr>
      <vt:lpstr>Транспортные конструкции где это используется ( опыт применения)</vt:lpstr>
      <vt:lpstr>Способы получения и транспортировки ВПБ и БТБ</vt:lpstr>
      <vt:lpstr>Полученные результаты  (протоколы)</vt:lpstr>
      <vt:lpstr>Предложения по реализации представленных технологий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"Надежные деформационные швы (ДШ) больших перемещений мостов. Опыт применения высокопрочного и быстротвердеющего бетона в транспортном строительстве".</dc:title>
  <dc:creator>User</dc:creator>
  <cp:lastModifiedBy>ASTT_LenovoB50</cp:lastModifiedBy>
  <cp:revision>5</cp:revision>
  <dcterms:created xsi:type="dcterms:W3CDTF">2016-05-21T06:40:28Z</dcterms:created>
  <dcterms:modified xsi:type="dcterms:W3CDTF">2016-05-26T09:22:13Z</dcterms:modified>
</cp:coreProperties>
</file>