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42" r:id="rId2"/>
    <p:sldId id="343" r:id="rId3"/>
    <p:sldId id="344" r:id="rId4"/>
    <p:sldId id="338" r:id="rId5"/>
    <p:sldId id="341" r:id="rId6"/>
    <p:sldId id="306" r:id="rId7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2" userDrawn="1">
          <p15:clr>
            <a:srgbClr val="A4A3A4"/>
          </p15:clr>
        </p15:guide>
        <p15:guide id="2" pos="3969" userDrawn="1">
          <p15:clr>
            <a:srgbClr val="A4A3A4"/>
          </p15:clr>
        </p15:guide>
        <p15:guide id="3" orient="horz" pos="5218">
          <p15:clr>
            <a:srgbClr val="A4A3A4"/>
          </p15:clr>
        </p15:guide>
        <p15:guide id="4" orient="horz" pos="1040">
          <p15:clr>
            <a:srgbClr val="A4A3A4"/>
          </p15:clr>
        </p15:guide>
        <p15:guide id="5" orient="horz" pos="548">
          <p15:clr>
            <a:srgbClr val="A4A3A4"/>
          </p15:clr>
        </p15:guide>
        <p15:guide id="6" pos="7760">
          <p15:clr>
            <a:srgbClr val="A4A3A4"/>
          </p15:clr>
        </p15:guide>
        <p15:guide id="7" pos="1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9F4"/>
    <a:srgbClr val="E7F5FE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7292" autoAdjust="0"/>
  </p:normalViewPr>
  <p:slideViewPr>
    <p:cSldViewPr snapToGrid="0">
      <p:cViewPr varScale="1">
        <p:scale>
          <a:sx n="58" d="100"/>
          <a:sy n="58" d="100"/>
        </p:scale>
        <p:origin x="-1062" y="-102"/>
      </p:cViewPr>
      <p:guideLst>
        <p:guide orient="horz" pos="2722"/>
        <p:guide orient="horz" pos="5218"/>
        <p:guide orient="horz" pos="1040"/>
        <p:guide orient="horz" pos="548"/>
        <p:guide pos="3969"/>
        <p:guide pos="7760"/>
        <p:guide pos="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IBobrovskaya\AppData\Local\Microsoft\Windows\Temporary%20Internet%20Files\Content.Outlook\LHDTWVP8\&#1058;&#1077;&#1082;&#1091;&#1097;&#1080;&#1077;%20&#1076;&#1072;&#1085;&#1085;&#1099;&#1077;%20(23.05.2016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0">
          <a:solidFill>
            <a:schemeClr val="tx1">
              <a:lumMod val="15000"/>
              <a:lumOff val="85000"/>
            </a:schemeClr>
          </a:solidFill>
        </a:ln>
        <a:effectLst/>
        <a:sp3d>
          <a:contourClr>
            <a:schemeClr val="tx1">
              <a:lumMod val="15000"/>
              <a:lumOff val="85000"/>
            </a:schemeClr>
          </a:contourClr>
        </a:sp3d>
      </c:spPr>
    </c:sideWall>
    <c:backWall>
      <c:thickness val="0"/>
      <c:spPr>
        <a:noFill/>
        <a:ln w="0">
          <a:solidFill>
            <a:schemeClr val="tx1">
              <a:lumMod val="15000"/>
              <a:lumOff val="85000"/>
            </a:schemeClr>
          </a:solidFill>
        </a:ln>
        <a:effectLst/>
        <a:sp3d>
          <a:contourClr>
            <a:schemeClr val="tx1">
              <a:lumMod val="15000"/>
              <a:lumOff val="8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1.6574802671753782E-3"/>
          <c:y val="0.10928578848344148"/>
          <c:w val="0.9817677170610708"/>
          <c:h val="0.70217102549776345"/>
        </c:manualLayout>
      </c:layout>
      <c:bar3DChart>
        <c:barDir val="col"/>
        <c:grouping val="clustered"/>
        <c:varyColors val="1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3C-47CB-B2AE-CC3D1AAAAA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3C-47CB-B2AE-CC3D1AAAAAB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3C-47CB-B2AE-CC3D1AAAAAB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3C-47CB-B2AE-CC3D1AAAAAB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63C-47CB-B2AE-CC3D1AAAAAB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63C-47CB-B2AE-CC3D1AAAAAB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63C-47CB-B2AE-CC3D1AAAAAB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63C-47CB-B2AE-CC3D1AAAAAB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63C-47CB-B2AE-CC3D1AAAAAB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63C-47CB-B2AE-CC3D1AAAAAB9}"/>
              </c:ext>
            </c:extLst>
          </c:dPt>
          <c:dLbls>
            <c:dLbl>
              <c:idx val="0"/>
              <c:layout>
                <c:manualLayout>
                  <c:x val="2.3163015256584429E-2"/>
                  <c:y val="-4.2566544790604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3C-47CB-B2AE-CC3D1AAAAAB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460377304413872E-2"/>
                  <c:y val="-4.2566544790604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63C-47CB-B2AE-CC3D1AAAAAB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68126362195041E-2"/>
                  <c:y val="-4.2566544790604857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261277"/>
                        <a:gd name="adj4" fmla="val -64356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layout>
                <c:manualLayout>
                  <c:x val="2.0598323336192416E-2"/>
                  <c:y val="-3.721317442345209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212604"/>
                        <a:gd name="adj4" fmla="val -60951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layout>
                <c:manualLayout>
                  <c:x val="1.956365060788464E-2"/>
                  <c:y val="-3.7256415778644615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203425"/>
                        <a:gd name="adj4" fmla="val -64066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layout>
                <c:manualLayout>
                  <c:x val="2.1238899346463246E-2"/>
                  <c:y val="-3.732190753990704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194275"/>
                        <a:gd name="adj4" fmla="val -61548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layout>
                <c:manualLayout>
                  <c:x val="1.7971376370084283E-2"/>
                  <c:y val="-4.2653608617036508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210591"/>
                        <a:gd name="adj4" fmla="val -86623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7"/>
              <c:layout>
                <c:manualLayout>
                  <c:x val="1.7971376370084283E-2"/>
                  <c:y val="-3.73219075399069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198518"/>
                        <a:gd name="adj4" fmla="val -81366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8"/>
              <c:layout>
                <c:manualLayout>
                  <c:x val="1.8788257114179023E-2"/>
                  <c:y val="-3.73219075399069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198893"/>
                        <a:gd name="adj4" fmla="val -77451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9"/>
              <c:layout>
                <c:manualLayout>
                  <c:x val="1.8788257114179023E-2"/>
                  <c:y val="-3.732190753990704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63C-47CB-B2AE-CC3D1AAAAAB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18750"/>
                        <a:gd name="adj2" fmla="val -8333"/>
                        <a:gd name="adj3" fmla="val 198524"/>
                        <a:gd name="adj4" fmla="val -81169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accentCallout1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'ТОП-10 (диаграмма)'!$B$6:$B$15</c:f>
              <c:strCache>
                <c:ptCount val="10"/>
                <c:pt idx="0">
                  <c:v>ОАО «РЖД»</c:v>
                </c:pt>
                <c:pt idx="1">
                  <c:v>ПАО «ФСК ЕЭС»</c:v>
                </c:pt>
                <c:pt idx="2">
                  <c:v>ПАО «Ростелеком»</c:v>
                </c:pt>
                <c:pt idx="3">
                  <c:v>ОАО «НК «Роснефть»</c:v>
                </c:pt>
                <c:pt idx="4">
                  <c:v>ПАО «Газпром»</c:v>
                </c:pt>
                <c:pt idx="5">
                  <c:v>АО «Концерн «Росэнергоатом»</c:v>
                </c:pt>
                <c:pt idx="6">
                  <c:v>ООО «Газпром комплектация»</c:v>
                </c:pt>
                <c:pt idx="7">
                  <c:v>ФГУП «Почта России»</c:v>
                </c:pt>
                <c:pt idx="8">
                  <c:v>АО «Научно-производственная корпорация «Уралвагонзавод»</c:v>
                </c:pt>
                <c:pt idx="9">
                  <c:v>ООО «Газпром центрремонт»</c:v>
                </c:pt>
              </c:strCache>
            </c:strRef>
          </c:cat>
          <c:val>
            <c:numRef>
              <c:f>'ТОП-10 (диаграмма)'!$C$6:$C$15</c:f>
              <c:numCache>
                <c:formatCode>0.0</c:formatCode>
                <c:ptCount val="10"/>
                <c:pt idx="0">
                  <c:v>53.916469902499998</c:v>
                </c:pt>
                <c:pt idx="1">
                  <c:v>36.032420415559997</c:v>
                </c:pt>
                <c:pt idx="2">
                  <c:v>27.031197998909999</c:v>
                </c:pt>
                <c:pt idx="3">
                  <c:v>20.613545774729999</c:v>
                </c:pt>
                <c:pt idx="4">
                  <c:v>20.556771386779999</c:v>
                </c:pt>
                <c:pt idx="5">
                  <c:v>16.32414465407</c:v>
                </c:pt>
                <c:pt idx="6">
                  <c:v>10.818617485280001</c:v>
                </c:pt>
                <c:pt idx="7">
                  <c:v>10.36032341127</c:v>
                </c:pt>
                <c:pt idx="8">
                  <c:v>9.8368769575499986</c:v>
                </c:pt>
                <c:pt idx="9">
                  <c:v>9.5918756962800007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63C-47CB-B2AE-CC3D1AAAA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142144"/>
        <c:axId val="103143680"/>
        <c:axId val="0"/>
      </c:bar3DChart>
      <c:catAx>
        <c:axId val="10314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43680"/>
        <c:crosses val="autoZero"/>
        <c:auto val="0"/>
        <c:lblAlgn val="ctr"/>
        <c:lblOffset val="100"/>
        <c:tickLblSkip val="1"/>
        <c:noMultiLvlLbl val="0"/>
      </c:catAx>
      <c:valAx>
        <c:axId val="103143680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03142144"/>
        <c:crosses val="autoZero"/>
        <c:crossBetween val="between"/>
        <c:majorUnit val="10"/>
        <c:min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A0281-2B20-4953-8A21-A3CA9F6309B4}" type="doc">
      <dgm:prSet loTypeId="urn:microsoft.com/office/officeart/2005/8/layout/hierarchy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4A2024B-0284-4358-9659-50F2DA614C49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pPr algn="ctr">
            <a:spcAft>
              <a:spcPts val="0"/>
            </a:spcAft>
          </a:pPr>
          <a:r>
            <a:rPr lang="ru-RU" sz="1800" b="1" baseline="0" dirty="0" smtClean="0"/>
            <a:t>ОБЩИЙ ОБЪЕМ </a:t>
          </a:r>
        </a:p>
        <a:p>
          <a:pPr algn="ctr">
            <a:spcAft>
              <a:spcPts val="0"/>
            </a:spcAft>
          </a:pPr>
          <a:r>
            <a:rPr lang="ru-RU" sz="1700" baseline="0" dirty="0" smtClean="0"/>
            <a:t>планируемых прямых закупок составляет  </a:t>
          </a:r>
          <a:r>
            <a:rPr lang="ru-RU" sz="2800" b="1" baseline="0" dirty="0" smtClean="0"/>
            <a:t>500,6 </a:t>
          </a:r>
          <a:r>
            <a:rPr lang="ru-RU" sz="1800" b="1" baseline="0" dirty="0" smtClean="0"/>
            <a:t>млрд руб</a:t>
          </a:r>
          <a:r>
            <a:rPr lang="ru-RU" sz="1800" b="0" baseline="0" dirty="0" smtClean="0"/>
            <a:t>. </a:t>
          </a:r>
        </a:p>
        <a:p>
          <a:pPr algn="ctr">
            <a:spcAft>
              <a:spcPts val="0"/>
            </a:spcAft>
          </a:pPr>
          <a:r>
            <a:rPr lang="ru-RU" sz="1400" b="0" baseline="0" dirty="0" smtClean="0"/>
            <a:t>(</a:t>
          </a:r>
          <a:r>
            <a:rPr lang="ru-RU" sz="1400" dirty="0" smtClean="0"/>
            <a:t>в </a:t>
          </a:r>
          <a:r>
            <a:rPr lang="ru-RU" sz="1400" dirty="0" err="1" smtClean="0"/>
            <a:t>т.ч</a:t>
          </a:r>
          <a:r>
            <a:rPr lang="ru-RU" sz="1400" dirty="0" smtClean="0"/>
            <a:t>. </a:t>
          </a:r>
          <a:r>
            <a:rPr lang="ru-RU" sz="1800" b="1" dirty="0" smtClean="0"/>
            <a:t>275,1</a:t>
          </a:r>
          <a:r>
            <a:rPr lang="ru-RU" sz="1400" b="1" baseline="0" dirty="0" smtClean="0"/>
            <a:t> </a:t>
          </a:r>
          <a:r>
            <a:rPr lang="ru-RU" sz="1400" b="1" dirty="0" smtClean="0"/>
            <a:t>млрд руб. </a:t>
          </a:r>
        </a:p>
        <a:p>
          <a:pPr algn="ctr">
            <a:spcAft>
              <a:spcPts val="0"/>
            </a:spcAft>
          </a:pPr>
          <a:r>
            <a:rPr lang="ru-RU" sz="1200" b="1" baseline="0" dirty="0" smtClean="0"/>
            <a:t>35</a:t>
          </a:r>
          <a:r>
            <a:rPr lang="ru-RU" sz="1200" dirty="0" smtClean="0"/>
            <a:t> конкретных заказчиков федерального уровня</a:t>
          </a:r>
          <a:r>
            <a:rPr lang="ru-RU" sz="1400" dirty="0" smtClean="0"/>
            <a:t>, </a:t>
          </a:r>
        </a:p>
        <a:p>
          <a:pPr algn="ctr">
            <a:spcAft>
              <a:spcPts val="0"/>
            </a:spcAft>
          </a:pPr>
          <a:r>
            <a:rPr lang="ru-RU" sz="1800" b="1" dirty="0" smtClean="0"/>
            <a:t>120,6 </a:t>
          </a:r>
          <a:r>
            <a:rPr lang="ru-RU" sz="1200" b="1" dirty="0" smtClean="0"/>
            <a:t>млрд руб. 56</a:t>
          </a:r>
          <a:r>
            <a:rPr lang="ru-RU" sz="1200" dirty="0" smtClean="0"/>
            <a:t> отдельных </a:t>
          </a:r>
          <a:r>
            <a:rPr lang="ru-RU" sz="1200" dirty="0" smtClean="0">
              <a:solidFill>
                <a:schemeClr val="bg1"/>
              </a:solidFill>
            </a:rPr>
            <a:t>заказчиков федерального уровня</a:t>
          </a:r>
          <a:r>
            <a:rPr lang="ru-RU" sz="1400" dirty="0" smtClean="0">
              <a:solidFill>
                <a:schemeClr val="bg1"/>
              </a:solidFill>
            </a:rPr>
            <a:t>, </a:t>
          </a:r>
        </a:p>
        <a:p>
          <a:pPr algn="ctr">
            <a:spcAft>
              <a:spcPts val="0"/>
            </a:spcAft>
          </a:pPr>
          <a:r>
            <a:rPr lang="ru-RU" sz="1800" b="1" baseline="0" dirty="0" smtClean="0">
              <a:solidFill>
                <a:schemeClr val="bg1"/>
              </a:solidFill>
            </a:rPr>
            <a:t>104,9 </a:t>
          </a:r>
          <a:r>
            <a:rPr lang="ru-RU" sz="1200" b="1" dirty="0" smtClean="0">
              <a:solidFill>
                <a:schemeClr val="bg1"/>
              </a:solidFill>
            </a:rPr>
            <a:t>млрд руб. </a:t>
          </a:r>
          <a:r>
            <a:rPr lang="ru-RU" sz="1200" b="1" baseline="0" dirty="0" smtClean="0">
              <a:solidFill>
                <a:schemeClr val="bg1"/>
              </a:solidFill>
            </a:rPr>
            <a:t>135</a:t>
          </a:r>
          <a:r>
            <a:rPr lang="ru-RU" sz="1200" dirty="0" smtClean="0">
              <a:solidFill>
                <a:schemeClr val="bg1"/>
              </a:solidFill>
            </a:rPr>
            <a:t> заказчиков регионального уровня)</a:t>
          </a:r>
          <a:endParaRPr lang="ru-RU" sz="1200" b="1" baseline="0" dirty="0" smtClean="0">
            <a:solidFill>
              <a:schemeClr val="bg1"/>
            </a:solidFill>
          </a:endParaRPr>
        </a:p>
      </dgm:t>
    </dgm:pt>
    <dgm:pt modelId="{8CCE6C72-E2B6-4393-BB95-E6E8612A974A}" type="parTrans" cxnId="{977D8053-1F3E-4687-8F95-FCA52D77817F}">
      <dgm:prSet/>
      <dgm:spPr/>
      <dgm:t>
        <a:bodyPr/>
        <a:lstStyle/>
        <a:p>
          <a:endParaRPr lang="ru-RU" sz="1500"/>
        </a:p>
      </dgm:t>
    </dgm:pt>
    <dgm:pt modelId="{F78C5F84-A13C-4E5B-8CFF-97FE19152EDD}" type="sibTrans" cxnId="{977D8053-1F3E-4687-8F95-FCA52D77817F}">
      <dgm:prSet/>
      <dgm:spPr/>
      <dgm:t>
        <a:bodyPr/>
        <a:lstStyle/>
        <a:p>
          <a:endParaRPr lang="ru-RU" sz="1500"/>
        </a:p>
      </dgm:t>
    </dgm:pt>
    <dgm:pt modelId="{314147D6-1C18-4DC7-8F67-F18341BEC74C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baseline="0" dirty="0" smtClean="0"/>
            <a:t>СРЕДНЯЯ ДОЛЯ                            </a:t>
          </a:r>
          <a:r>
            <a:rPr lang="ru-RU" sz="2800" b="1" dirty="0" smtClean="0"/>
            <a:t>26,08</a:t>
          </a:r>
          <a:r>
            <a:rPr lang="ru-RU" sz="2000" b="1" dirty="0" smtClean="0"/>
            <a:t> </a:t>
          </a:r>
          <a:r>
            <a:rPr lang="ru-RU" sz="2800" b="1" dirty="0" smtClean="0"/>
            <a:t>%</a:t>
          </a:r>
          <a:r>
            <a:rPr lang="ru-RU" sz="2000" b="1" dirty="0" smtClean="0"/>
            <a:t> </a:t>
          </a:r>
          <a:br>
            <a:rPr lang="ru-RU" sz="2000" b="1" dirty="0" smtClean="0"/>
          </a:br>
          <a:r>
            <a:rPr lang="ru-RU" sz="1400" b="1" baseline="0" dirty="0" smtClean="0"/>
            <a:t>(от 10 до 75 %), </a:t>
          </a:r>
          <a:r>
            <a:rPr lang="ru-RU" sz="1400" b="0" dirty="0" smtClean="0"/>
            <a:t>что</a:t>
          </a:r>
          <a:r>
            <a:rPr lang="ru-RU" sz="1400" b="1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в </a:t>
          </a:r>
          <a:r>
            <a:rPr lang="ru-RU" sz="2800" b="1" dirty="0" smtClean="0"/>
            <a:t>2,6 раза </a:t>
          </a:r>
          <a:r>
            <a:rPr lang="ru-RU" sz="1400" b="0" dirty="0" smtClean="0"/>
            <a:t>превышает </a:t>
          </a:r>
          <a:r>
            <a:rPr lang="ru-RU" sz="1400" b="0" baseline="0" dirty="0" smtClean="0"/>
            <a:t>установленную квоту </a:t>
          </a:r>
          <a:r>
            <a:rPr lang="ru-RU" sz="2600" b="1" baseline="0" dirty="0" smtClean="0"/>
            <a:t>(10 %)</a:t>
          </a:r>
          <a:endParaRPr lang="ru-RU" sz="2600" dirty="0"/>
        </a:p>
      </dgm:t>
    </dgm:pt>
    <dgm:pt modelId="{B9E9E8C6-5368-4A49-8A18-A78BDC33E53E}" type="parTrans" cxnId="{C7C266AC-2A88-44BB-BD08-6C5BEE11E891}">
      <dgm:prSet/>
      <dgm:spPr/>
      <dgm:t>
        <a:bodyPr/>
        <a:lstStyle/>
        <a:p>
          <a:endParaRPr lang="ru-RU" sz="1500"/>
        </a:p>
      </dgm:t>
    </dgm:pt>
    <dgm:pt modelId="{E025C025-D3C0-4635-BA8A-099B868D6225}" type="sibTrans" cxnId="{C7C266AC-2A88-44BB-BD08-6C5BEE11E891}">
      <dgm:prSet/>
      <dgm:spPr/>
      <dgm:t>
        <a:bodyPr/>
        <a:lstStyle/>
        <a:p>
          <a:endParaRPr lang="ru-RU" sz="1500"/>
        </a:p>
      </dgm:t>
    </dgm:pt>
    <dgm:pt modelId="{D6788FDD-A754-447E-9FC2-003915F417F2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НОМЕНКЛАТУРА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98 018</a:t>
          </a:r>
          <a:r>
            <a:rPr lang="ru-RU" sz="1200" b="1" dirty="0" smtClean="0"/>
            <a:t> позиций </a:t>
          </a:r>
          <a:br>
            <a:rPr lang="ru-RU" sz="1200" b="1" dirty="0" smtClean="0"/>
          </a:br>
          <a:r>
            <a:rPr lang="ru-RU" sz="1200" dirty="0" smtClean="0"/>
            <a:t>(в </a:t>
          </a:r>
          <a:r>
            <a:rPr lang="ru-RU" sz="1200" dirty="0" err="1" smtClean="0"/>
            <a:t>т.ч</a:t>
          </a:r>
          <a:r>
            <a:rPr lang="ru-RU" sz="1200" dirty="0" smtClean="0"/>
            <a:t>. </a:t>
          </a:r>
          <a:r>
            <a:rPr lang="ru-RU" sz="1800" dirty="0" smtClean="0"/>
            <a:t>27 325 </a:t>
          </a:r>
          <a:r>
            <a:rPr lang="ru-RU" sz="1200" dirty="0" smtClean="0"/>
            <a:t>позиций </a:t>
          </a:r>
          <a:br>
            <a:rPr lang="ru-RU" sz="1200" dirty="0" smtClean="0"/>
          </a:br>
          <a:r>
            <a:rPr lang="ru-RU" sz="1200" dirty="0" smtClean="0"/>
            <a:t>у конкретных заказчиков федерального уровня, </a:t>
          </a:r>
          <a:r>
            <a:rPr lang="ru-RU" sz="1800" dirty="0" smtClean="0"/>
            <a:t>61 000 </a:t>
          </a:r>
          <a:r>
            <a:rPr lang="ru-RU" sz="1200" dirty="0" smtClean="0"/>
            <a:t>позиций </a:t>
          </a:r>
          <a:br>
            <a:rPr lang="ru-RU" sz="1200" dirty="0" smtClean="0"/>
          </a:br>
          <a:r>
            <a:rPr lang="ru-RU" sz="1200" dirty="0" smtClean="0"/>
            <a:t>у отдельных заказчиков федерального уровня,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bg1"/>
              </a:solidFill>
            </a:rPr>
            <a:t>9 693 </a:t>
          </a:r>
          <a:r>
            <a:rPr lang="ru-RU" sz="1200" dirty="0" smtClean="0">
              <a:solidFill>
                <a:schemeClr val="bg1"/>
              </a:solidFill>
            </a:rPr>
            <a:t>позиции у   заказчиков регионального уровня)</a:t>
          </a:r>
          <a:endParaRPr lang="ru-RU" sz="1200" dirty="0">
            <a:solidFill>
              <a:schemeClr val="bg1"/>
            </a:solidFill>
          </a:endParaRPr>
        </a:p>
      </dgm:t>
    </dgm:pt>
    <dgm:pt modelId="{8D62BB8C-ED72-45BE-9B50-4AF43F7913D1}" type="parTrans" cxnId="{B6EF309A-60F5-47BD-BF34-02BDEE2AB98D}">
      <dgm:prSet/>
      <dgm:spPr/>
      <dgm:t>
        <a:bodyPr/>
        <a:lstStyle/>
        <a:p>
          <a:endParaRPr lang="ru-RU" sz="1500"/>
        </a:p>
      </dgm:t>
    </dgm:pt>
    <dgm:pt modelId="{9F685655-EE33-4533-B656-236028CC3728}" type="sibTrans" cxnId="{B6EF309A-60F5-47BD-BF34-02BDEE2AB98D}">
      <dgm:prSet/>
      <dgm:spPr/>
      <dgm:t>
        <a:bodyPr/>
        <a:lstStyle/>
        <a:p>
          <a:endParaRPr lang="ru-RU" sz="1500"/>
        </a:p>
      </dgm:t>
    </dgm:pt>
    <dgm:pt modelId="{FF78BA9B-8064-46EA-9C8E-7B51B8BE5B76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ОБЩИЙ ОБЪЕМ ДОГОВОРОВ, </a:t>
          </a:r>
          <a:br>
            <a:rPr lang="ru-RU" sz="1800" b="1" dirty="0" smtClean="0"/>
          </a:br>
          <a:r>
            <a:rPr lang="ru-RU" sz="1200" b="0" dirty="0" smtClean="0"/>
            <a:t>заключенных крупнейшими заказчиками с субъектами МСП </a:t>
          </a:r>
          <a:br>
            <a:rPr lang="ru-RU" sz="1200" b="0" dirty="0" smtClean="0"/>
          </a:br>
          <a:r>
            <a:rPr lang="ru-RU" sz="1200" b="0" dirty="0" smtClean="0"/>
            <a:t>за период </a:t>
          </a:r>
          <a:r>
            <a:rPr lang="ru-RU" sz="1200" dirty="0" smtClean="0"/>
            <a:t>с 01.01.2016 по 30.04.2016  </a:t>
          </a:r>
          <a:br>
            <a:rPr lang="ru-RU" sz="1200" dirty="0" smtClean="0"/>
          </a:br>
          <a:r>
            <a:rPr lang="ru-RU" sz="1400" b="1" dirty="0" smtClean="0"/>
            <a:t>составил </a:t>
          </a:r>
          <a:r>
            <a:rPr lang="ru-RU" sz="2000" b="1" baseline="0" dirty="0" smtClean="0"/>
            <a:t>348,3</a:t>
          </a:r>
          <a:r>
            <a:rPr lang="ru-RU" sz="1800" b="1" baseline="0" dirty="0" smtClean="0"/>
            <a:t> </a:t>
          </a:r>
          <a:r>
            <a:rPr lang="ru-RU" sz="1400" b="1" baseline="0" dirty="0" smtClean="0"/>
            <a:t>млрд руб.,  </a:t>
          </a:r>
          <a:r>
            <a:rPr lang="ru-RU" sz="1800" b="1" baseline="0" dirty="0" smtClean="0"/>
            <a:t/>
          </a:r>
          <a:br>
            <a:rPr lang="ru-RU" sz="1800" b="1" baseline="0" dirty="0" smtClean="0"/>
          </a:br>
          <a:r>
            <a:rPr lang="ru-RU" sz="1200" b="0" baseline="0" dirty="0" smtClean="0"/>
            <a:t>в </a:t>
          </a:r>
          <a:r>
            <a:rPr lang="ru-RU" sz="1200" b="0" baseline="0" dirty="0" err="1" smtClean="0"/>
            <a:t>т.ч</a:t>
          </a:r>
          <a:r>
            <a:rPr lang="ru-RU" sz="1200" b="0" baseline="0" dirty="0" smtClean="0"/>
            <a:t>. </a:t>
          </a:r>
          <a:r>
            <a:rPr lang="ru-RU" sz="1200" b="1" baseline="0" dirty="0" smtClean="0"/>
            <a:t>216,2 млрд руб. </a:t>
          </a:r>
          <a:r>
            <a:rPr lang="ru-RU" sz="1200" b="1" dirty="0" smtClean="0"/>
            <a:t/>
          </a:r>
          <a:br>
            <a:rPr lang="ru-RU" sz="1200" b="1" dirty="0" smtClean="0"/>
          </a:br>
          <a:r>
            <a:rPr lang="ru-RU" sz="1200" b="1" baseline="0" dirty="0" smtClean="0"/>
            <a:t>35</a:t>
          </a:r>
          <a:r>
            <a:rPr lang="ru-RU" sz="1200" dirty="0" smtClean="0"/>
            <a:t> конкретными заказчиками,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70,6 млрд руб.</a:t>
          </a:r>
          <a:r>
            <a:rPr lang="ru-RU" sz="1200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56 отдельными заказчиками,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bg1"/>
              </a:solidFill>
            </a:rPr>
            <a:t>61,5 млрд руб.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 135 заказчиками регионального уровня</a:t>
          </a:r>
          <a:endParaRPr lang="ru-RU" sz="1200" dirty="0"/>
        </a:p>
      </dgm:t>
    </dgm:pt>
    <dgm:pt modelId="{CD28C9F5-C784-4383-9800-DE7201E54B10}" type="parTrans" cxnId="{CA8F0FA4-4B70-4FD1-B58D-B8DC8D1ACD04}">
      <dgm:prSet/>
      <dgm:spPr/>
      <dgm:t>
        <a:bodyPr/>
        <a:lstStyle/>
        <a:p>
          <a:endParaRPr lang="ru-RU"/>
        </a:p>
      </dgm:t>
    </dgm:pt>
    <dgm:pt modelId="{AC16D660-37EF-4DF6-B28A-99AB0BC55790}" type="sibTrans" cxnId="{CA8F0FA4-4B70-4FD1-B58D-B8DC8D1ACD04}">
      <dgm:prSet/>
      <dgm:spPr/>
      <dgm:t>
        <a:bodyPr/>
        <a:lstStyle/>
        <a:p>
          <a:endParaRPr lang="ru-RU"/>
        </a:p>
      </dgm:t>
    </dgm:pt>
    <dgm:pt modelId="{38144CCC-1936-4AD4-91AF-F3A69E9458A9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ОЖИДАЕМЫЙ ОБЪЕМ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договоров, заключенных крупнейшими заказчиками                                    С СУБЪЕКТАМИ МСП,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к концу 2016 года </a:t>
          </a:r>
          <a:r>
            <a:rPr lang="ru-RU" sz="1600" b="1" dirty="0" smtClean="0"/>
            <a:t>около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/>
            <a:t>1 трлн руб.</a:t>
          </a:r>
          <a:endParaRPr lang="ru-RU" sz="2400" b="1" dirty="0"/>
        </a:p>
      </dgm:t>
    </dgm:pt>
    <dgm:pt modelId="{925ACB3D-1B51-410A-84F7-338D2FF6D1BA}" type="parTrans" cxnId="{192DF639-4722-418C-82BC-1FAB143A585A}">
      <dgm:prSet/>
      <dgm:spPr/>
      <dgm:t>
        <a:bodyPr/>
        <a:lstStyle/>
        <a:p>
          <a:endParaRPr lang="ru-RU"/>
        </a:p>
      </dgm:t>
    </dgm:pt>
    <dgm:pt modelId="{A9AA0A86-D3E5-4CBC-83D5-F56D030C33CB}" type="sibTrans" cxnId="{192DF639-4722-418C-82BC-1FAB143A585A}">
      <dgm:prSet/>
      <dgm:spPr/>
      <dgm:t>
        <a:bodyPr/>
        <a:lstStyle/>
        <a:p>
          <a:endParaRPr lang="ru-RU"/>
        </a:p>
      </dgm:t>
    </dgm:pt>
    <dgm:pt modelId="{148AC73A-69DB-429B-8F21-ADE0797B8776}" type="pres">
      <dgm:prSet presAssocID="{CDAA0281-2B20-4953-8A21-A3CA9F6309B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FDB973-F2A4-4865-8B9A-076F13920C16}" type="pres">
      <dgm:prSet presAssocID="{C4A2024B-0284-4358-9659-50F2DA614C49}" presName="vertOne" presStyleCnt="0"/>
      <dgm:spPr/>
    </dgm:pt>
    <dgm:pt modelId="{142EEF09-E1F4-45D3-AE2E-0A22606C9E5F}" type="pres">
      <dgm:prSet presAssocID="{C4A2024B-0284-4358-9659-50F2DA614C49}" presName="txOne" presStyleLbl="node0" presStyleIdx="0" presStyleCnt="5" custScaleX="192450" custLinFactNeighborX="1883" custLinFactNeighborY="1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2586F-A753-4E5E-81DD-2226AA2A0A73}" type="pres">
      <dgm:prSet presAssocID="{C4A2024B-0284-4358-9659-50F2DA614C49}" presName="horzOne" presStyleCnt="0"/>
      <dgm:spPr/>
    </dgm:pt>
    <dgm:pt modelId="{077AC877-1A8D-4482-8905-62F680E27552}" type="pres">
      <dgm:prSet presAssocID="{F78C5F84-A13C-4E5B-8CFF-97FE19152EDD}" presName="sibSpaceOne" presStyleCnt="0"/>
      <dgm:spPr/>
    </dgm:pt>
    <dgm:pt modelId="{E04E2F2F-0442-4656-BF0B-0F0342A4BFB4}" type="pres">
      <dgm:prSet presAssocID="{314147D6-1C18-4DC7-8F67-F18341BEC74C}" presName="vertOne" presStyleCnt="0"/>
      <dgm:spPr/>
    </dgm:pt>
    <dgm:pt modelId="{D9F62E2C-885B-43B6-927D-66579C75D9A4}" type="pres">
      <dgm:prSet presAssocID="{314147D6-1C18-4DC7-8F67-F18341BEC74C}" presName="txOne" presStyleLbl="node0" presStyleIdx="1" presStyleCnt="5" custScaleX="1297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CD92B-CF35-4E87-9C71-2D941C926498}" type="pres">
      <dgm:prSet presAssocID="{314147D6-1C18-4DC7-8F67-F18341BEC74C}" presName="horzOne" presStyleCnt="0"/>
      <dgm:spPr/>
    </dgm:pt>
    <dgm:pt modelId="{9BBED2C2-DD67-436E-B6E3-FA6B97E11510}" type="pres">
      <dgm:prSet presAssocID="{E025C025-D3C0-4635-BA8A-099B868D6225}" presName="sibSpaceOne" presStyleCnt="0"/>
      <dgm:spPr/>
    </dgm:pt>
    <dgm:pt modelId="{67F48240-AEFB-42CE-B80F-6D47DD13511F}" type="pres">
      <dgm:prSet presAssocID="{D6788FDD-A754-447E-9FC2-003915F417F2}" presName="vertOne" presStyleCnt="0"/>
      <dgm:spPr/>
    </dgm:pt>
    <dgm:pt modelId="{740949ED-53F1-4AFC-BBC3-74EFBF131E52}" type="pres">
      <dgm:prSet presAssocID="{D6788FDD-A754-447E-9FC2-003915F417F2}" presName="txOne" presStyleLbl="node0" presStyleIdx="2" presStyleCnt="5" custScaleX="158713" custLinFactNeighborX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FB1072-987C-485D-AEF6-322E82FF70CE}" type="pres">
      <dgm:prSet presAssocID="{D6788FDD-A754-447E-9FC2-003915F417F2}" presName="horzOne" presStyleCnt="0"/>
      <dgm:spPr/>
    </dgm:pt>
    <dgm:pt modelId="{A8049654-B6E1-4220-91CC-2B349AC66087}" type="pres">
      <dgm:prSet presAssocID="{9F685655-EE33-4533-B656-236028CC3728}" presName="sibSpaceOne" presStyleCnt="0"/>
      <dgm:spPr/>
    </dgm:pt>
    <dgm:pt modelId="{AD4933D4-2BA3-472E-BC97-31AB56E0D680}" type="pres">
      <dgm:prSet presAssocID="{FF78BA9B-8064-46EA-9C8E-7B51B8BE5B76}" presName="vertOne" presStyleCnt="0"/>
      <dgm:spPr/>
    </dgm:pt>
    <dgm:pt modelId="{829D61CB-6B59-40B2-A965-7D4F5539E018}" type="pres">
      <dgm:prSet presAssocID="{FF78BA9B-8064-46EA-9C8E-7B51B8BE5B76}" presName="txOne" presStyleLbl="node0" presStyleIdx="3" presStyleCnt="5" custScaleX="232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84A58-8CDB-4ED8-8E7B-467F11EB1A6E}" type="pres">
      <dgm:prSet presAssocID="{FF78BA9B-8064-46EA-9C8E-7B51B8BE5B76}" presName="horzOne" presStyleCnt="0"/>
      <dgm:spPr/>
    </dgm:pt>
    <dgm:pt modelId="{D21F5B8E-0211-420A-9294-98709EF0E2B3}" type="pres">
      <dgm:prSet presAssocID="{AC16D660-37EF-4DF6-B28A-99AB0BC55790}" presName="sibSpaceOne" presStyleCnt="0"/>
      <dgm:spPr/>
    </dgm:pt>
    <dgm:pt modelId="{61CEE731-2A72-4588-B3CF-1AE45EDC1AA1}" type="pres">
      <dgm:prSet presAssocID="{38144CCC-1936-4AD4-91AF-F3A69E9458A9}" presName="vertOne" presStyleCnt="0"/>
      <dgm:spPr/>
    </dgm:pt>
    <dgm:pt modelId="{D3BAFC35-28E0-401F-A65F-6E128EF79776}" type="pres">
      <dgm:prSet presAssocID="{38144CCC-1936-4AD4-91AF-F3A69E9458A9}" presName="txOne" presStyleLbl="node0" presStyleIdx="4" presStyleCnt="5" custScaleX="141559" custLinFactNeighborX="-1026" custLinFactNeighborY="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4D9F02-F5F6-45D8-9A33-189FA103B279}" type="pres">
      <dgm:prSet presAssocID="{38144CCC-1936-4AD4-91AF-F3A69E9458A9}" presName="horzOne" presStyleCnt="0"/>
      <dgm:spPr/>
    </dgm:pt>
  </dgm:ptLst>
  <dgm:cxnLst>
    <dgm:cxn modelId="{192DF639-4722-418C-82BC-1FAB143A585A}" srcId="{CDAA0281-2B20-4953-8A21-A3CA9F6309B4}" destId="{38144CCC-1936-4AD4-91AF-F3A69E9458A9}" srcOrd="4" destOrd="0" parTransId="{925ACB3D-1B51-410A-84F7-338D2FF6D1BA}" sibTransId="{A9AA0A86-D3E5-4CBC-83D5-F56D030C33CB}"/>
    <dgm:cxn modelId="{C7C266AC-2A88-44BB-BD08-6C5BEE11E891}" srcId="{CDAA0281-2B20-4953-8A21-A3CA9F6309B4}" destId="{314147D6-1C18-4DC7-8F67-F18341BEC74C}" srcOrd="1" destOrd="0" parTransId="{B9E9E8C6-5368-4A49-8A18-A78BDC33E53E}" sibTransId="{E025C025-D3C0-4635-BA8A-099B868D6225}"/>
    <dgm:cxn modelId="{B38346D9-6595-47D2-8374-223532476A5D}" type="presOf" srcId="{314147D6-1C18-4DC7-8F67-F18341BEC74C}" destId="{D9F62E2C-885B-43B6-927D-66579C75D9A4}" srcOrd="0" destOrd="0" presId="urn:microsoft.com/office/officeart/2005/8/layout/hierarchy4"/>
    <dgm:cxn modelId="{CC8D15E9-4171-4EBB-99A6-3D89FD1C1CB4}" type="presOf" srcId="{C4A2024B-0284-4358-9659-50F2DA614C49}" destId="{142EEF09-E1F4-45D3-AE2E-0A22606C9E5F}" srcOrd="0" destOrd="0" presId="urn:microsoft.com/office/officeart/2005/8/layout/hierarchy4"/>
    <dgm:cxn modelId="{4F0F951A-C78F-4CA2-B34B-C437B72AC006}" type="presOf" srcId="{D6788FDD-A754-447E-9FC2-003915F417F2}" destId="{740949ED-53F1-4AFC-BBC3-74EFBF131E52}" srcOrd="0" destOrd="0" presId="urn:microsoft.com/office/officeart/2005/8/layout/hierarchy4"/>
    <dgm:cxn modelId="{130BBEE4-DFA3-43FC-9452-2874673459A1}" type="presOf" srcId="{CDAA0281-2B20-4953-8A21-A3CA9F6309B4}" destId="{148AC73A-69DB-429B-8F21-ADE0797B8776}" srcOrd="0" destOrd="0" presId="urn:microsoft.com/office/officeart/2005/8/layout/hierarchy4"/>
    <dgm:cxn modelId="{CA8F0FA4-4B70-4FD1-B58D-B8DC8D1ACD04}" srcId="{CDAA0281-2B20-4953-8A21-A3CA9F6309B4}" destId="{FF78BA9B-8064-46EA-9C8E-7B51B8BE5B76}" srcOrd="3" destOrd="0" parTransId="{CD28C9F5-C784-4383-9800-DE7201E54B10}" sibTransId="{AC16D660-37EF-4DF6-B28A-99AB0BC55790}"/>
    <dgm:cxn modelId="{B6EF309A-60F5-47BD-BF34-02BDEE2AB98D}" srcId="{CDAA0281-2B20-4953-8A21-A3CA9F6309B4}" destId="{D6788FDD-A754-447E-9FC2-003915F417F2}" srcOrd="2" destOrd="0" parTransId="{8D62BB8C-ED72-45BE-9B50-4AF43F7913D1}" sibTransId="{9F685655-EE33-4533-B656-236028CC3728}"/>
    <dgm:cxn modelId="{F5CB5108-7F5B-48F4-8FF2-F13E138918E9}" type="presOf" srcId="{38144CCC-1936-4AD4-91AF-F3A69E9458A9}" destId="{D3BAFC35-28E0-401F-A65F-6E128EF79776}" srcOrd="0" destOrd="0" presId="urn:microsoft.com/office/officeart/2005/8/layout/hierarchy4"/>
    <dgm:cxn modelId="{3AB46FEA-21BD-4F2E-9E8A-FBE42E49D25E}" type="presOf" srcId="{FF78BA9B-8064-46EA-9C8E-7B51B8BE5B76}" destId="{829D61CB-6B59-40B2-A965-7D4F5539E018}" srcOrd="0" destOrd="0" presId="urn:microsoft.com/office/officeart/2005/8/layout/hierarchy4"/>
    <dgm:cxn modelId="{977D8053-1F3E-4687-8F95-FCA52D77817F}" srcId="{CDAA0281-2B20-4953-8A21-A3CA9F6309B4}" destId="{C4A2024B-0284-4358-9659-50F2DA614C49}" srcOrd="0" destOrd="0" parTransId="{8CCE6C72-E2B6-4393-BB95-E6E8612A974A}" sibTransId="{F78C5F84-A13C-4E5B-8CFF-97FE19152EDD}"/>
    <dgm:cxn modelId="{835AF4DE-3F2A-4955-BF33-4689BF0EED3A}" type="presParOf" srcId="{148AC73A-69DB-429B-8F21-ADE0797B8776}" destId="{CCFDB973-F2A4-4865-8B9A-076F13920C16}" srcOrd="0" destOrd="0" presId="urn:microsoft.com/office/officeart/2005/8/layout/hierarchy4"/>
    <dgm:cxn modelId="{32AEFD0E-C04F-41AE-B8A5-DB1290AE57C2}" type="presParOf" srcId="{CCFDB973-F2A4-4865-8B9A-076F13920C16}" destId="{142EEF09-E1F4-45D3-AE2E-0A22606C9E5F}" srcOrd="0" destOrd="0" presId="urn:microsoft.com/office/officeart/2005/8/layout/hierarchy4"/>
    <dgm:cxn modelId="{4642EA35-A8B5-49C0-9C25-03A3D8CA4C61}" type="presParOf" srcId="{CCFDB973-F2A4-4865-8B9A-076F13920C16}" destId="{1E32586F-A753-4E5E-81DD-2226AA2A0A73}" srcOrd="1" destOrd="0" presId="urn:microsoft.com/office/officeart/2005/8/layout/hierarchy4"/>
    <dgm:cxn modelId="{664EA711-F8FA-4781-A0CD-D137C9C4A53E}" type="presParOf" srcId="{148AC73A-69DB-429B-8F21-ADE0797B8776}" destId="{077AC877-1A8D-4482-8905-62F680E27552}" srcOrd="1" destOrd="0" presId="urn:microsoft.com/office/officeart/2005/8/layout/hierarchy4"/>
    <dgm:cxn modelId="{4B3D1733-A7E7-4C69-B93F-12F634CC8082}" type="presParOf" srcId="{148AC73A-69DB-429B-8F21-ADE0797B8776}" destId="{E04E2F2F-0442-4656-BF0B-0F0342A4BFB4}" srcOrd="2" destOrd="0" presId="urn:microsoft.com/office/officeart/2005/8/layout/hierarchy4"/>
    <dgm:cxn modelId="{659EEB89-8030-4420-AEEA-FA60E85B01A6}" type="presParOf" srcId="{E04E2F2F-0442-4656-BF0B-0F0342A4BFB4}" destId="{D9F62E2C-885B-43B6-927D-66579C75D9A4}" srcOrd="0" destOrd="0" presId="urn:microsoft.com/office/officeart/2005/8/layout/hierarchy4"/>
    <dgm:cxn modelId="{4D7D0396-185C-459B-BD55-43594E39FB9E}" type="presParOf" srcId="{E04E2F2F-0442-4656-BF0B-0F0342A4BFB4}" destId="{846CD92B-CF35-4E87-9C71-2D941C926498}" srcOrd="1" destOrd="0" presId="urn:microsoft.com/office/officeart/2005/8/layout/hierarchy4"/>
    <dgm:cxn modelId="{C19B08D2-8D5D-414A-8448-6455384536C6}" type="presParOf" srcId="{148AC73A-69DB-429B-8F21-ADE0797B8776}" destId="{9BBED2C2-DD67-436E-B6E3-FA6B97E11510}" srcOrd="3" destOrd="0" presId="urn:microsoft.com/office/officeart/2005/8/layout/hierarchy4"/>
    <dgm:cxn modelId="{196E698E-8EFD-4B9A-997D-35236264DB95}" type="presParOf" srcId="{148AC73A-69DB-429B-8F21-ADE0797B8776}" destId="{67F48240-AEFB-42CE-B80F-6D47DD13511F}" srcOrd="4" destOrd="0" presId="urn:microsoft.com/office/officeart/2005/8/layout/hierarchy4"/>
    <dgm:cxn modelId="{4DC27820-5CFB-430C-9E38-1B46964BDDCE}" type="presParOf" srcId="{67F48240-AEFB-42CE-B80F-6D47DD13511F}" destId="{740949ED-53F1-4AFC-BBC3-74EFBF131E52}" srcOrd="0" destOrd="0" presId="urn:microsoft.com/office/officeart/2005/8/layout/hierarchy4"/>
    <dgm:cxn modelId="{D4B48ACB-A126-461F-B3E3-9A07AE9913DA}" type="presParOf" srcId="{67F48240-AEFB-42CE-B80F-6D47DD13511F}" destId="{78FB1072-987C-485D-AEF6-322E82FF70CE}" srcOrd="1" destOrd="0" presId="urn:microsoft.com/office/officeart/2005/8/layout/hierarchy4"/>
    <dgm:cxn modelId="{70FD2B5E-7ABB-4CAF-B6D7-715DEB7F2261}" type="presParOf" srcId="{148AC73A-69DB-429B-8F21-ADE0797B8776}" destId="{A8049654-B6E1-4220-91CC-2B349AC66087}" srcOrd="5" destOrd="0" presId="urn:microsoft.com/office/officeart/2005/8/layout/hierarchy4"/>
    <dgm:cxn modelId="{E54ABA3E-4816-4907-A3B3-E210C426C99D}" type="presParOf" srcId="{148AC73A-69DB-429B-8F21-ADE0797B8776}" destId="{AD4933D4-2BA3-472E-BC97-31AB56E0D680}" srcOrd="6" destOrd="0" presId="urn:microsoft.com/office/officeart/2005/8/layout/hierarchy4"/>
    <dgm:cxn modelId="{21281B1F-8A79-43D9-B907-EE7F3406E5DF}" type="presParOf" srcId="{AD4933D4-2BA3-472E-BC97-31AB56E0D680}" destId="{829D61CB-6B59-40B2-A965-7D4F5539E018}" srcOrd="0" destOrd="0" presId="urn:microsoft.com/office/officeart/2005/8/layout/hierarchy4"/>
    <dgm:cxn modelId="{212D2F42-46CF-44DD-8D04-1CD5724B34EF}" type="presParOf" srcId="{AD4933D4-2BA3-472E-BC97-31AB56E0D680}" destId="{9BB84A58-8CDB-4ED8-8E7B-467F11EB1A6E}" srcOrd="1" destOrd="0" presId="urn:microsoft.com/office/officeart/2005/8/layout/hierarchy4"/>
    <dgm:cxn modelId="{A83E2F3C-E61C-4FEC-AC5C-80F54C1DC9A6}" type="presParOf" srcId="{148AC73A-69DB-429B-8F21-ADE0797B8776}" destId="{D21F5B8E-0211-420A-9294-98709EF0E2B3}" srcOrd="7" destOrd="0" presId="urn:microsoft.com/office/officeart/2005/8/layout/hierarchy4"/>
    <dgm:cxn modelId="{F08F7572-4376-468A-B896-15963C33CF8D}" type="presParOf" srcId="{148AC73A-69DB-429B-8F21-ADE0797B8776}" destId="{61CEE731-2A72-4588-B3CF-1AE45EDC1AA1}" srcOrd="8" destOrd="0" presId="urn:microsoft.com/office/officeart/2005/8/layout/hierarchy4"/>
    <dgm:cxn modelId="{7139DFBF-1E43-4F08-9A3A-461F5289FD8F}" type="presParOf" srcId="{61CEE731-2A72-4588-B3CF-1AE45EDC1AA1}" destId="{D3BAFC35-28E0-401F-A65F-6E128EF79776}" srcOrd="0" destOrd="0" presId="urn:microsoft.com/office/officeart/2005/8/layout/hierarchy4"/>
    <dgm:cxn modelId="{A8AAB59B-F24A-4440-AC80-35B149B09F6A}" type="presParOf" srcId="{61CEE731-2A72-4588-B3CF-1AE45EDC1AA1}" destId="{C94D9F02-F5F6-45D8-9A33-189FA103B2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99FC9-6E22-466D-A516-6B1B52D5EAF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4326F0-E878-4C36-8651-13957283556F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Взаимодействие с заказчиками </a:t>
          </a:r>
          <a:endParaRPr lang="ru-RU" dirty="0"/>
        </a:p>
      </dgm:t>
    </dgm:pt>
    <dgm:pt modelId="{31A7F1F8-7CF2-434D-8BE0-0F4E57EBC542}" type="parTrans" cxnId="{255B0D03-422F-4055-BBF4-A29691288237}">
      <dgm:prSet/>
      <dgm:spPr/>
      <dgm:t>
        <a:bodyPr/>
        <a:lstStyle/>
        <a:p>
          <a:endParaRPr lang="ru-RU"/>
        </a:p>
      </dgm:t>
    </dgm:pt>
    <dgm:pt modelId="{8BCA0405-A844-47B4-AAA1-9C0E607A1C0D}" type="sibTrans" cxnId="{255B0D03-422F-4055-BBF4-A29691288237}">
      <dgm:prSet/>
      <dgm:spPr/>
      <dgm:t>
        <a:bodyPr/>
        <a:lstStyle/>
        <a:p>
          <a:endParaRPr lang="ru-RU"/>
        </a:p>
      </dgm:t>
    </dgm:pt>
    <dgm:pt modelId="{ED03641B-805F-41D7-9DB6-D68EC7756CB8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800" b="1" dirty="0" smtClean="0"/>
            <a:t> 11</a:t>
          </a:r>
          <a:r>
            <a:rPr lang="ru-RU" sz="1600" b="1" dirty="0" smtClean="0"/>
            <a:t> </a:t>
          </a:r>
          <a:r>
            <a:rPr lang="ru-RU" sz="1500" b="1" dirty="0" smtClean="0"/>
            <a:t>из </a:t>
          </a:r>
          <a:r>
            <a:rPr lang="ru-RU" sz="2000" b="1" dirty="0" smtClean="0"/>
            <a:t>35</a:t>
          </a:r>
          <a:r>
            <a:rPr lang="ru-RU" sz="1400" b="1" dirty="0" smtClean="0"/>
            <a:t> </a:t>
          </a:r>
          <a:r>
            <a:rPr lang="ru-RU" sz="1500" b="1" dirty="0" smtClean="0"/>
            <a:t>конкретных заказчиков  </a:t>
          </a:r>
          <a:r>
            <a:rPr lang="ru-RU" sz="1500" b="0" dirty="0" smtClean="0"/>
            <a:t>утвердили </a:t>
          </a:r>
          <a:r>
            <a:rPr lang="ru-RU" sz="1500" b="1" dirty="0" smtClean="0"/>
            <a:t>программы партнерства</a:t>
          </a:r>
          <a:r>
            <a:rPr lang="ru-RU" sz="1500" b="0" dirty="0" smtClean="0"/>
            <a:t>;</a:t>
          </a:r>
          <a:endParaRPr lang="ru-RU" sz="1500" b="0" dirty="0"/>
        </a:p>
      </dgm:t>
    </dgm:pt>
    <dgm:pt modelId="{28544D4D-BBDB-46D2-9236-B7B7B88ABA97}" type="parTrans" cxnId="{76090474-9BB7-4341-B8E4-DCD38B0D6F55}">
      <dgm:prSet/>
      <dgm:spPr/>
      <dgm:t>
        <a:bodyPr/>
        <a:lstStyle/>
        <a:p>
          <a:endParaRPr lang="ru-RU"/>
        </a:p>
      </dgm:t>
    </dgm:pt>
    <dgm:pt modelId="{BA5C44DD-D2D2-4E17-B8D1-7C9D86A5F60A}" type="sibTrans" cxnId="{76090474-9BB7-4341-B8E4-DCD38B0D6F55}">
      <dgm:prSet/>
      <dgm:spPr/>
      <dgm:t>
        <a:bodyPr/>
        <a:lstStyle/>
        <a:p>
          <a:endParaRPr lang="ru-RU"/>
        </a:p>
      </dgm:t>
    </dgm:pt>
    <dgm:pt modelId="{AB4E5838-16E2-458C-AD93-E8C05F6E6C0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Взаимодействие с регионами </a:t>
          </a:r>
          <a:endParaRPr lang="ru-RU" dirty="0"/>
        </a:p>
      </dgm:t>
    </dgm:pt>
    <dgm:pt modelId="{28F1D7C8-7B7F-48C7-9340-190A5579D5A8}" type="parTrans" cxnId="{C31BB166-13FB-4972-8B3C-0C99FF47A6D9}">
      <dgm:prSet/>
      <dgm:spPr/>
      <dgm:t>
        <a:bodyPr/>
        <a:lstStyle/>
        <a:p>
          <a:endParaRPr lang="ru-RU"/>
        </a:p>
      </dgm:t>
    </dgm:pt>
    <dgm:pt modelId="{60631593-5B7B-4B8A-932A-D6468A613DC1}" type="sibTrans" cxnId="{C31BB166-13FB-4972-8B3C-0C99FF47A6D9}">
      <dgm:prSet/>
      <dgm:spPr/>
      <dgm:t>
        <a:bodyPr/>
        <a:lstStyle/>
        <a:p>
          <a:endParaRPr lang="ru-RU"/>
        </a:p>
      </dgm:t>
    </dgm:pt>
    <dgm:pt modelId="{450F510A-E097-4DBE-96E8-A80237E06B0D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500" b="0" spc="-80" baseline="0" dirty="0" smtClean="0"/>
            <a:t>при участии Корпорации сформирован перечень из </a:t>
          </a:r>
          <a:r>
            <a:rPr lang="ru-RU" sz="2000" b="1" spc="-80" baseline="0" dirty="0" smtClean="0"/>
            <a:t>135</a:t>
          </a:r>
          <a:r>
            <a:rPr lang="ru-RU" sz="1400" b="1" spc="-80" baseline="0" dirty="0" smtClean="0"/>
            <a:t> </a:t>
          </a:r>
          <a:r>
            <a:rPr lang="ru-RU" sz="1500" b="1" spc="-80" baseline="0" dirty="0" smtClean="0"/>
            <a:t>заказчиков </a:t>
          </a:r>
          <a:r>
            <a:rPr lang="ru-RU" sz="1500" b="0" spc="-80" baseline="0" dirty="0" smtClean="0"/>
            <a:t>регионального уровня в </a:t>
          </a:r>
          <a:r>
            <a:rPr lang="ru-RU" sz="2000" b="1" spc="-80" baseline="0" dirty="0" smtClean="0"/>
            <a:t>44</a:t>
          </a:r>
          <a:r>
            <a:rPr lang="ru-RU" sz="1400" b="1" spc="-80" baseline="0" dirty="0" smtClean="0"/>
            <a:t> </a:t>
          </a:r>
          <a:r>
            <a:rPr lang="ru-RU" sz="1500" b="1" spc="-80" baseline="0" dirty="0" smtClean="0"/>
            <a:t>регионах</a:t>
          </a:r>
          <a:endParaRPr lang="ru-RU" sz="1500" b="1" spc="-80" baseline="0" dirty="0"/>
        </a:p>
      </dgm:t>
    </dgm:pt>
    <dgm:pt modelId="{798A8E25-AF33-41B9-8FD4-CD899D0E0522}" type="parTrans" cxnId="{359B89AF-88AB-4A33-8B92-C0E763823C70}">
      <dgm:prSet/>
      <dgm:spPr/>
      <dgm:t>
        <a:bodyPr/>
        <a:lstStyle/>
        <a:p>
          <a:endParaRPr lang="ru-RU"/>
        </a:p>
      </dgm:t>
    </dgm:pt>
    <dgm:pt modelId="{3977A260-839B-42D4-9BF4-24D7BE95F651}" type="sibTrans" cxnId="{359B89AF-88AB-4A33-8B92-C0E763823C70}">
      <dgm:prSet/>
      <dgm:spPr/>
      <dgm:t>
        <a:bodyPr/>
        <a:lstStyle/>
        <a:p>
          <a:endParaRPr lang="ru-RU"/>
        </a:p>
      </dgm:t>
    </dgm:pt>
    <dgm:pt modelId="{B8C87854-EB14-4E70-B615-60C8DC7B290C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500" b="0" dirty="0" smtClean="0"/>
            <a:t>присоединилось к программам партнерства </a:t>
          </a:r>
          <a:r>
            <a:rPr lang="ru-RU" sz="2000" b="1" dirty="0" smtClean="0"/>
            <a:t>292</a:t>
          </a:r>
          <a:r>
            <a:rPr lang="ru-RU" sz="1400" b="1" dirty="0" smtClean="0"/>
            <a:t> </a:t>
          </a:r>
          <a:r>
            <a:rPr lang="ru-RU" sz="1600" b="1" dirty="0" smtClean="0"/>
            <a:t>субъектов МСП </a:t>
          </a:r>
          <a:r>
            <a:rPr lang="ru-RU" sz="1600" b="0" dirty="0" smtClean="0"/>
            <a:t>(ранее – </a:t>
          </a:r>
          <a:r>
            <a:rPr lang="ru-RU" sz="2000" b="1" dirty="0" smtClean="0"/>
            <a:t>200</a:t>
          </a:r>
          <a:r>
            <a:rPr lang="ru-RU" sz="1600" b="0" dirty="0" smtClean="0"/>
            <a:t>)</a:t>
          </a:r>
          <a:endParaRPr lang="ru-RU" sz="1600" b="0" dirty="0"/>
        </a:p>
      </dgm:t>
    </dgm:pt>
    <dgm:pt modelId="{58A531C9-E5E2-425A-992F-5248CE702F51}" type="parTrans" cxnId="{102287CE-261F-4D01-9476-70FF28E892D4}">
      <dgm:prSet/>
      <dgm:spPr/>
      <dgm:t>
        <a:bodyPr/>
        <a:lstStyle/>
        <a:p>
          <a:endParaRPr lang="ru-RU"/>
        </a:p>
      </dgm:t>
    </dgm:pt>
    <dgm:pt modelId="{71049D41-5638-426C-BEDE-D2A22B1AAE7A}" type="sibTrans" cxnId="{102287CE-261F-4D01-9476-70FF28E892D4}">
      <dgm:prSet/>
      <dgm:spPr/>
      <dgm:t>
        <a:bodyPr/>
        <a:lstStyle/>
        <a:p>
          <a:endParaRPr lang="ru-RU"/>
        </a:p>
      </dgm:t>
    </dgm:pt>
    <dgm:pt modelId="{0800D6EF-9310-4FF9-A3A3-60193A5FF695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500" b="0" spc="-80" baseline="0" dirty="0" smtClean="0"/>
            <a:t>подписаны соглашения о взаимодействии </a:t>
          </a:r>
          <a:r>
            <a:rPr lang="ru-RU" sz="1500" b="1" spc="-80" baseline="0" dirty="0" smtClean="0"/>
            <a:t>с </a:t>
          </a:r>
          <a:r>
            <a:rPr lang="ru-RU" sz="2000" b="1" spc="-80" baseline="0" dirty="0" smtClean="0">
              <a:solidFill>
                <a:schemeClr val="tx1"/>
              </a:solidFill>
            </a:rPr>
            <a:t>21 </a:t>
          </a:r>
          <a:r>
            <a:rPr lang="ru-RU" sz="1500" b="1" spc="-80" baseline="0" dirty="0" smtClean="0">
              <a:solidFill>
                <a:schemeClr val="tx1"/>
              </a:solidFill>
            </a:rPr>
            <a:t>крупнейшим заказчиком</a:t>
          </a:r>
          <a:r>
            <a:rPr lang="ru-RU" sz="1600" b="1" spc="-80" baseline="0" dirty="0" smtClean="0">
              <a:solidFill>
                <a:schemeClr val="tx1"/>
              </a:solidFill>
            </a:rPr>
            <a:t>				                            </a:t>
          </a:r>
          <a:r>
            <a:rPr lang="ru-RU" sz="1050" b="1" i="1" dirty="0" smtClean="0">
              <a:solidFill>
                <a:schemeClr val="tx1"/>
              </a:solidFill>
            </a:rPr>
            <a:t>(ОАО </a:t>
          </a:r>
          <a:r>
            <a:rPr lang="ru-RU" sz="1100" b="1" i="1" dirty="0" smtClean="0">
              <a:solidFill>
                <a:schemeClr val="tx1"/>
              </a:solidFill>
            </a:rPr>
            <a:t>«НК «Роснефть», ГК «</a:t>
          </a:r>
          <a:r>
            <a:rPr lang="ru-RU" sz="1100" b="1" i="1" dirty="0" err="1" smtClean="0">
              <a:solidFill>
                <a:schemeClr val="tx1"/>
              </a:solidFill>
            </a:rPr>
            <a:t>Ростех</a:t>
          </a:r>
          <a:r>
            <a:rPr lang="ru-RU" sz="1100" b="1" i="1" dirty="0" smtClean="0">
              <a:solidFill>
                <a:schemeClr val="tx1"/>
              </a:solidFill>
            </a:rPr>
            <a:t>»,  ОАО «РЖД», ГК «</a:t>
          </a:r>
          <a:r>
            <a:rPr lang="ru-RU" sz="1100" b="1" i="1" dirty="0" err="1" smtClean="0">
              <a:solidFill>
                <a:schemeClr val="tx1"/>
              </a:solidFill>
            </a:rPr>
            <a:t>Росатом</a:t>
          </a:r>
          <a:r>
            <a:rPr lang="ru-RU" sz="1100" b="1" i="1" dirty="0" smtClean="0">
              <a:solidFill>
                <a:schemeClr val="tx1"/>
              </a:solidFill>
            </a:rPr>
            <a:t>», ФГУП «Почта России», ПАО «Ростелеком», ПАО «</a:t>
          </a:r>
          <a:r>
            <a:rPr lang="ru-RU" sz="1100" b="1" i="1" dirty="0" err="1" smtClean="0">
              <a:solidFill>
                <a:schemeClr val="tx1"/>
              </a:solidFill>
            </a:rPr>
            <a:t>Россети</a:t>
          </a:r>
          <a:r>
            <a:rPr lang="ru-RU" sz="1100" b="1" i="1" dirty="0" smtClean="0">
              <a:solidFill>
                <a:schemeClr val="tx1"/>
              </a:solidFill>
            </a:rPr>
            <a:t>», АО «ТД РЖД»,                                            АО «УБТ-Уралвагонзавод», ПАО «МРСК Северо-Запада», АО «ГУОВ», АО «РН-Транс»,  АО «Росэнергоатом», АО «</a:t>
          </a:r>
          <a:r>
            <a:rPr lang="ru-RU" sz="1100" b="1" i="1" dirty="0" err="1" smtClean="0">
              <a:solidFill>
                <a:schemeClr val="tx1"/>
              </a:solidFill>
            </a:rPr>
            <a:t>Атомстройэкспорт</a:t>
          </a:r>
          <a:r>
            <a:rPr lang="ru-RU" sz="1100" b="1" i="1" dirty="0" smtClean="0">
              <a:solidFill>
                <a:schemeClr val="tx1"/>
              </a:solidFill>
            </a:rPr>
            <a:t>», </a:t>
          </a:r>
          <a:br>
            <a:rPr lang="ru-RU" sz="1100" b="1" i="1" dirty="0" smtClean="0">
              <a:solidFill>
                <a:schemeClr val="tx1"/>
              </a:solidFill>
            </a:rPr>
          </a:br>
          <a:r>
            <a:rPr lang="ru-RU" sz="1100" b="1" i="1" dirty="0" smtClean="0">
              <a:solidFill>
                <a:schemeClr val="tx1"/>
              </a:solidFill>
            </a:rPr>
            <a:t>ГК «</a:t>
          </a:r>
          <a:r>
            <a:rPr lang="ru-RU" sz="1100" b="1" i="1" dirty="0" err="1" smtClean="0">
              <a:solidFill>
                <a:schemeClr val="tx1"/>
              </a:solidFill>
            </a:rPr>
            <a:t>Автодор</a:t>
          </a:r>
          <a:r>
            <a:rPr lang="ru-RU" sz="1100" b="1" i="1" dirty="0" smtClean="0">
              <a:solidFill>
                <a:schemeClr val="tx1"/>
              </a:solidFill>
            </a:rPr>
            <a:t>», АО «</a:t>
          </a:r>
          <a:r>
            <a:rPr lang="ru-RU" sz="1100" b="1" i="1" dirty="0" err="1" smtClean="0">
              <a:solidFill>
                <a:schemeClr val="tx1"/>
              </a:solidFill>
            </a:rPr>
            <a:t>Транснефть</a:t>
          </a:r>
          <a:r>
            <a:rPr lang="ru-RU" sz="1100" b="1" i="1" dirty="0" smtClean="0">
              <a:solidFill>
                <a:schemeClr val="tx1"/>
              </a:solidFill>
            </a:rPr>
            <a:t>-Сибирь», АО «Научно-производственная корпорация «Уралвагонзавод», ООО «</a:t>
          </a:r>
          <a:r>
            <a:rPr lang="ru-RU" sz="1100" b="1" i="1" dirty="0" err="1" smtClean="0">
              <a:solidFill>
                <a:schemeClr val="tx1"/>
              </a:solidFill>
            </a:rPr>
            <a:t>Транснефть</a:t>
          </a:r>
          <a:r>
            <a:rPr lang="ru-RU" sz="1100" b="1" i="1" dirty="0" smtClean="0">
              <a:solidFill>
                <a:schemeClr val="tx1"/>
              </a:solidFill>
            </a:rPr>
            <a:t>-Восток», </a:t>
          </a:r>
          <a:br>
            <a:rPr lang="ru-RU" sz="1100" b="1" i="1" dirty="0" smtClean="0">
              <a:solidFill>
                <a:schemeClr val="tx1"/>
              </a:solidFill>
            </a:rPr>
          </a:br>
          <a:r>
            <a:rPr lang="ru-RU" sz="1100" b="1" i="1" dirty="0" smtClean="0">
              <a:solidFill>
                <a:schemeClr val="tx1"/>
              </a:solidFill>
            </a:rPr>
            <a:t>ООО «РН-</a:t>
          </a:r>
          <a:r>
            <a:rPr lang="ru-RU" sz="1100" b="1" i="1" dirty="0" err="1" smtClean="0">
              <a:solidFill>
                <a:schemeClr val="tx1"/>
              </a:solidFill>
            </a:rPr>
            <a:t>Юганскнефтегаз</a:t>
          </a:r>
          <a:r>
            <a:rPr lang="ru-RU" sz="1100" b="1" i="1" dirty="0" smtClean="0">
              <a:solidFill>
                <a:schemeClr val="tx1"/>
              </a:solidFill>
            </a:rPr>
            <a:t>», АК «АЛРОСА» (ПАО), ФГУП «</a:t>
          </a:r>
          <a:r>
            <a:rPr lang="ru-RU" sz="1100" b="1" i="1" dirty="0" err="1" smtClean="0">
              <a:solidFill>
                <a:schemeClr val="tx1"/>
              </a:solidFill>
            </a:rPr>
            <a:t>Спецстройинжиниринг</a:t>
          </a:r>
          <a:r>
            <a:rPr lang="ru-RU" sz="1100" b="1" i="1" dirty="0" smtClean="0">
              <a:solidFill>
                <a:schemeClr val="tx1"/>
              </a:solidFill>
            </a:rPr>
            <a:t> при </a:t>
          </a:r>
          <a:r>
            <a:rPr lang="ru-RU" sz="1100" b="1" i="1" dirty="0" err="1" smtClean="0">
              <a:solidFill>
                <a:schemeClr val="tx1"/>
              </a:solidFill>
            </a:rPr>
            <a:t>Спецстрое</a:t>
          </a:r>
          <a:r>
            <a:rPr lang="ru-RU" sz="1100" b="1" i="1" dirty="0" smtClean="0">
              <a:solidFill>
                <a:schemeClr val="tx1"/>
              </a:solidFill>
            </a:rPr>
            <a:t> России»)</a:t>
          </a:r>
          <a:endParaRPr lang="ru-RU" sz="1100" b="1" i="1" dirty="0">
            <a:solidFill>
              <a:schemeClr val="tx1"/>
            </a:solidFill>
          </a:endParaRPr>
        </a:p>
      </dgm:t>
    </dgm:pt>
    <dgm:pt modelId="{A8304A7B-F760-4517-87DE-5D6959DA8FA3}" type="parTrans" cxnId="{FD5096D3-58A0-4C97-BB10-DBE7FF0373B3}">
      <dgm:prSet/>
      <dgm:spPr/>
      <dgm:t>
        <a:bodyPr/>
        <a:lstStyle/>
        <a:p>
          <a:endParaRPr lang="ru-RU"/>
        </a:p>
      </dgm:t>
    </dgm:pt>
    <dgm:pt modelId="{037B85BB-BD68-4B9E-9018-19E39BF86311}" type="sibTrans" cxnId="{FD5096D3-58A0-4C97-BB10-DBE7FF0373B3}">
      <dgm:prSet/>
      <dgm:spPr/>
      <dgm:t>
        <a:bodyPr/>
        <a:lstStyle/>
        <a:p>
          <a:endParaRPr lang="ru-RU"/>
        </a:p>
      </dgm:t>
    </dgm:pt>
    <dgm:pt modelId="{3F5144EE-AB69-4634-8D61-084BF59986BF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500" b="1" spc="-80" baseline="0" dirty="0" smtClean="0"/>
            <a:t>В </a:t>
          </a:r>
          <a:r>
            <a:rPr lang="ru-RU" sz="2000" b="1" spc="-80" baseline="0" dirty="0" smtClean="0">
              <a:solidFill>
                <a:schemeClr val="tx1"/>
              </a:solidFill>
            </a:rPr>
            <a:t>79</a:t>
          </a:r>
          <a:r>
            <a:rPr lang="ru-RU" sz="1400" b="1" spc="-80" baseline="0" dirty="0" smtClean="0"/>
            <a:t> </a:t>
          </a:r>
          <a:r>
            <a:rPr lang="ru-RU" sz="1500" b="1" spc="-80" baseline="0" dirty="0" smtClean="0"/>
            <a:t>регионах </a:t>
          </a:r>
          <a:r>
            <a:rPr lang="ru-RU" sz="1500" b="0" spc="-80" baseline="0" dirty="0" smtClean="0"/>
            <a:t>приняты нормативные правовые акты на основании </a:t>
          </a:r>
          <a:r>
            <a:rPr lang="ru-RU" sz="1500" b="1" spc="-80" baseline="0" dirty="0" smtClean="0"/>
            <a:t>модельного нормативного правого акта</a:t>
          </a:r>
          <a:r>
            <a:rPr lang="ru-RU" sz="1500" b="0" spc="-80" baseline="0" dirty="0" smtClean="0"/>
            <a:t>, подготовленного Корпорацией, о порядке </a:t>
          </a:r>
          <a:r>
            <a:rPr lang="ru-RU" sz="1500" b="1" spc="-80" baseline="0" dirty="0" smtClean="0"/>
            <a:t>подписания заключений (уведомлений</a:t>
          </a:r>
          <a:r>
            <a:rPr lang="ru-RU" sz="1500" b="0" spc="-80" baseline="0" dirty="0" smtClean="0"/>
            <a:t>) и определении </a:t>
          </a:r>
          <a:r>
            <a:rPr lang="ru-RU" sz="1500" b="1" spc="-80" baseline="0" dirty="0" smtClean="0"/>
            <a:t>уполномоченного органа </a:t>
          </a:r>
          <a:r>
            <a:rPr lang="ru-RU" sz="1500" b="0" spc="-80" baseline="0" dirty="0" smtClean="0"/>
            <a:t>на проведение оценки и мониторинга</a:t>
          </a:r>
          <a:endParaRPr lang="ru-RU" sz="1500" b="1" spc="-80" baseline="0" dirty="0"/>
        </a:p>
      </dgm:t>
    </dgm:pt>
    <dgm:pt modelId="{12961200-6A89-4C56-BC0C-7E665D322488}" type="parTrans" cxnId="{16961EF6-22B6-4F2D-BA8A-C6767979A74C}">
      <dgm:prSet/>
      <dgm:spPr/>
      <dgm:t>
        <a:bodyPr/>
        <a:lstStyle/>
        <a:p>
          <a:endParaRPr lang="ru-RU"/>
        </a:p>
      </dgm:t>
    </dgm:pt>
    <dgm:pt modelId="{C53B96FD-2FBF-4A2E-B676-06C943962AE3}" type="sibTrans" cxnId="{16961EF6-22B6-4F2D-BA8A-C6767979A74C}">
      <dgm:prSet/>
      <dgm:spPr/>
      <dgm:t>
        <a:bodyPr/>
        <a:lstStyle/>
        <a:p>
          <a:endParaRPr lang="ru-RU"/>
        </a:p>
      </dgm:t>
    </dgm:pt>
    <dgm:pt modelId="{A68229BB-E908-4768-8730-B0F78B8E8FC3}" type="pres">
      <dgm:prSet presAssocID="{7EE99FC9-6E22-466D-A516-6B1B52D5EA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44331F-2C44-4ACC-98E7-2C9EA21DC5EB}" type="pres">
      <dgm:prSet presAssocID="{4A4326F0-E878-4C36-8651-13957283556F}" presName="linNode" presStyleCnt="0"/>
      <dgm:spPr/>
      <dgm:t>
        <a:bodyPr/>
        <a:lstStyle/>
        <a:p>
          <a:endParaRPr lang="ru-RU"/>
        </a:p>
      </dgm:t>
    </dgm:pt>
    <dgm:pt modelId="{33C17403-5B9F-4640-B456-1C87D1F48A20}" type="pres">
      <dgm:prSet presAssocID="{4A4326F0-E878-4C36-8651-13957283556F}" presName="parentText" presStyleLbl="node1" presStyleIdx="0" presStyleCnt="2" custScaleX="42688" custScaleY="71338" custLinFactNeighborX="-19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D6832-F098-4922-A3C3-AA6FF300C10D}" type="pres">
      <dgm:prSet presAssocID="{4A4326F0-E878-4C36-8651-13957283556F}" presName="descendantText" presStyleLbl="alignAccFollowNode1" presStyleIdx="0" presStyleCnt="2" custScaleX="123822" custScaleY="120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2B0C0-D570-4963-814D-7215962757CB}" type="pres">
      <dgm:prSet presAssocID="{8BCA0405-A844-47B4-AAA1-9C0E607A1C0D}" presName="sp" presStyleCnt="0"/>
      <dgm:spPr/>
      <dgm:t>
        <a:bodyPr/>
        <a:lstStyle/>
        <a:p>
          <a:endParaRPr lang="ru-RU"/>
        </a:p>
      </dgm:t>
    </dgm:pt>
    <dgm:pt modelId="{0982580B-995C-488C-97A9-4B87DCE1C45F}" type="pres">
      <dgm:prSet presAssocID="{AB4E5838-16E2-458C-AD93-E8C05F6E6C06}" presName="linNode" presStyleCnt="0"/>
      <dgm:spPr/>
      <dgm:t>
        <a:bodyPr/>
        <a:lstStyle/>
        <a:p>
          <a:endParaRPr lang="ru-RU"/>
        </a:p>
      </dgm:t>
    </dgm:pt>
    <dgm:pt modelId="{FE464BA7-C336-49B6-9DF5-ADD15C29AD3B}" type="pres">
      <dgm:prSet presAssocID="{AB4E5838-16E2-458C-AD93-E8C05F6E6C06}" presName="parentText" presStyleLbl="node1" presStyleIdx="1" presStyleCnt="2" custScaleX="42688" custScaleY="71338" custLinFactNeighborX="-19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833A8-3BC9-4117-9617-8F75EFECA491}" type="pres">
      <dgm:prSet presAssocID="{AB4E5838-16E2-458C-AD93-E8C05F6E6C06}" presName="descendantText" presStyleLbl="alignAccFollowNode1" presStyleIdx="1" presStyleCnt="2" custScaleX="123822" custScaleY="102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5B0D03-422F-4055-BBF4-A29691288237}" srcId="{7EE99FC9-6E22-466D-A516-6B1B52D5EAFD}" destId="{4A4326F0-E878-4C36-8651-13957283556F}" srcOrd="0" destOrd="0" parTransId="{31A7F1F8-7CF2-434D-8BE0-0F4E57EBC542}" sibTransId="{8BCA0405-A844-47B4-AAA1-9C0E607A1C0D}"/>
    <dgm:cxn modelId="{5E0B2E1D-0EA9-48D5-B2FE-79B01F2198FC}" type="presOf" srcId="{AB4E5838-16E2-458C-AD93-E8C05F6E6C06}" destId="{FE464BA7-C336-49B6-9DF5-ADD15C29AD3B}" srcOrd="0" destOrd="0" presId="urn:microsoft.com/office/officeart/2005/8/layout/vList5"/>
    <dgm:cxn modelId="{56C1B0BB-60D6-4BBC-B04E-3BAE538738C7}" type="presOf" srcId="{ED03641B-805F-41D7-9DB6-D68EC7756CB8}" destId="{107D6832-F098-4922-A3C3-AA6FF300C10D}" srcOrd="0" destOrd="0" presId="urn:microsoft.com/office/officeart/2005/8/layout/vList5"/>
    <dgm:cxn modelId="{16961EF6-22B6-4F2D-BA8A-C6767979A74C}" srcId="{AB4E5838-16E2-458C-AD93-E8C05F6E6C06}" destId="{3F5144EE-AB69-4634-8D61-084BF59986BF}" srcOrd="1" destOrd="0" parTransId="{12961200-6A89-4C56-BC0C-7E665D322488}" sibTransId="{C53B96FD-2FBF-4A2E-B676-06C943962AE3}"/>
    <dgm:cxn modelId="{359B89AF-88AB-4A33-8B92-C0E763823C70}" srcId="{AB4E5838-16E2-458C-AD93-E8C05F6E6C06}" destId="{450F510A-E097-4DBE-96E8-A80237E06B0D}" srcOrd="0" destOrd="0" parTransId="{798A8E25-AF33-41B9-8FD4-CD899D0E0522}" sibTransId="{3977A260-839B-42D4-9BF4-24D7BE95F651}"/>
    <dgm:cxn modelId="{EA36B80E-0E29-48C0-A098-E91293F60EB8}" type="presOf" srcId="{450F510A-E097-4DBE-96E8-A80237E06B0D}" destId="{8BF833A8-3BC9-4117-9617-8F75EFECA491}" srcOrd="0" destOrd="0" presId="urn:microsoft.com/office/officeart/2005/8/layout/vList5"/>
    <dgm:cxn modelId="{FD5096D3-58A0-4C97-BB10-DBE7FF0373B3}" srcId="{4A4326F0-E878-4C36-8651-13957283556F}" destId="{0800D6EF-9310-4FF9-A3A3-60193A5FF695}" srcOrd="2" destOrd="0" parTransId="{A8304A7B-F760-4517-87DE-5D6959DA8FA3}" sibTransId="{037B85BB-BD68-4B9E-9018-19E39BF86311}"/>
    <dgm:cxn modelId="{4FF1D039-C55A-42F3-A678-D5C7E6BC3AAB}" type="presOf" srcId="{7EE99FC9-6E22-466D-A516-6B1B52D5EAFD}" destId="{A68229BB-E908-4768-8730-B0F78B8E8FC3}" srcOrd="0" destOrd="0" presId="urn:microsoft.com/office/officeart/2005/8/layout/vList5"/>
    <dgm:cxn modelId="{C31BB166-13FB-4972-8B3C-0C99FF47A6D9}" srcId="{7EE99FC9-6E22-466D-A516-6B1B52D5EAFD}" destId="{AB4E5838-16E2-458C-AD93-E8C05F6E6C06}" srcOrd="1" destOrd="0" parTransId="{28F1D7C8-7B7F-48C7-9340-190A5579D5A8}" sibTransId="{60631593-5B7B-4B8A-932A-D6468A613DC1}"/>
    <dgm:cxn modelId="{F10D09BE-502F-40EC-A4DE-F6245BD15635}" type="presOf" srcId="{4A4326F0-E878-4C36-8651-13957283556F}" destId="{33C17403-5B9F-4640-B456-1C87D1F48A20}" srcOrd="0" destOrd="0" presId="urn:microsoft.com/office/officeart/2005/8/layout/vList5"/>
    <dgm:cxn modelId="{76090474-9BB7-4341-B8E4-DCD38B0D6F55}" srcId="{4A4326F0-E878-4C36-8651-13957283556F}" destId="{ED03641B-805F-41D7-9DB6-D68EC7756CB8}" srcOrd="0" destOrd="0" parTransId="{28544D4D-BBDB-46D2-9236-B7B7B88ABA97}" sibTransId="{BA5C44DD-D2D2-4E17-B8D1-7C9D86A5F60A}"/>
    <dgm:cxn modelId="{102287CE-261F-4D01-9476-70FF28E892D4}" srcId="{4A4326F0-E878-4C36-8651-13957283556F}" destId="{B8C87854-EB14-4E70-B615-60C8DC7B290C}" srcOrd="1" destOrd="0" parTransId="{58A531C9-E5E2-425A-992F-5248CE702F51}" sibTransId="{71049D41-5638-426C-BEDE-D2A22B1AAE7A}"/>
    <dgm:cxn modelId="{585801D5-79E0-46E8-BDA6-C3D7B0D54BC6}" type="presOf" srcId="{0800D6EF-9310-4FF9-A3A3-60193A5FF695}" destId="{107D6832-F098-4922-A3C3-AA6FF300C10D}" srcOrd="0" destOrd="2" presId="urn:microsoft.com/office/officeart/2005/8/layout/vList5"/>
    <dgm:cxn modelId="{5B5F129F-C860-4F35-BF03-F19A901E512B}" type="presOf" srcId="{3F5144EE-AB69-4634-8D61-084BF59986BF}" destId="{8BF833A8-3BC9-4117-9617-8F75EFECA491}" srcOrd="0" destOrd="1" presId="urn:microsoft.com/office/officeart/2005/8/layout/vList5"/>
    <dgm:cxn modelId="{9ACA8D3A-163F-46DF-B986-4B6D072A2A99}" type="presOf" srcId="{B8C87854-EB14-4E70-B615-60C8DC7B290C}" destId="{107D6832-F098-4922-A3C3-AA6FF300C10D}" srcOrd="0" destOrd="1" presId="urn:microsoft.com/office/officeart/2005/8/layout/vList5"/>
    <dgm:cxn modelId="{4A412097-5C07-45F1-A6FA-0B8EA38D0FAA}" type="presParOf" srcId="{A68229BB-E908-4768-8730-B0F78B8E8FC3}" destId="{7644331F-2C44-4ACC-98E7-2C9EA21DC5EB}" srcOrd="0" destOrd="0" presId="urn:microsoft.com/office/officeart/2005/8/layout/vList5"/>
    <dgm:cxn modelId="{A94EEF95-3CDB-4A08-AE0B-B56A1E885BAC}" type="presParOf" srcId="{7644331F-2C44-4ACC-98E7-2C9EA21DC5EB}" destId="{33C17403-5B9F-4640-B456-1C87D1F48A20}" srcOrd="0" destOrd="0" presId="urn:microsoft.com/office/officeart/2005/8/layout/vList5"/>
    <dgm:cxn modelId="{9DB856C7-5776-4DE8-A340-B50DB2C33375}" type="presParOf" srcId="{7644331F-2C44-4ACC-98E7-2C9EA21DC5EB}" destId="{107D6832-F098-4922-A3C3-AA6FF300C10D}" srcOrd="1" destOrd="0" presId="urn:microsoft.com/office/officeart/2005/8/layout/vList5"/>
    <dgm:cxn modelId="{E52C5DB7-4B2C-4761-9E6B-45F3B25381EF}" type="presParOf" srcId="{A68229BB-E908-4768-8730-B0F78B8E8FC3}" destId="{7CC2B0C0-D570-4963-814D-7215962757CB}" srcOrd="1" destOrd="0" presId="urn:microsoft.com/office/officeart/2005/8/layout/vList5"/>
    <dgm:cxn modelId="{B073E260-14F7-469D-AEFD-EF6EB8C98B40}" type="presParOf" srcId="{A68229BB-E908-4768-8730-B0F78B8E8FC3}" destId="{0982580B-995C-488C-97A9-4B87DCE1C45F}" srcOrd="2" destOrd="0" presId="urn:microsoft.com/office/officeart/2005/8/layout/vList5"/>
    <dgm:cxn modelId="{7F691CBF-BC6D-411F-8D3D-8FB36D8C1C34}" type="presParOf" srcId="{0982580B-995C-488C-97A9-4B87DCE1C45F}" destId="{FE464BA7-C336-49B6-9DF5-ADD15C29AD3B}" srcOrd="0" destOrd="0" presId="urn:microsoft.com/office/officeart/2005/8/layout/vList5"/>
    <dgm:cxn modelId="{8B077ACD-0914-4F4D-AAE6-C12BB220A86C}" type="presParOf" srcId="{0982580B-995C-488C-97A9-4B87DCE1C45F}" destId="{8BF833A8-3BC9-4117-9617-8F75EFECA4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5002BC-1B83-48AC-870E-E6B542BFE94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196B506-2862-4EC9-813E-4458CCB21CE5}" type="pres">
      <dgm:prSet presAssocID="{285002BC-1B83-48AC-870E-E6B542BFE9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AF6818F-0DFB-4C78-9392-6DC48E30E417}" type="presOf" srcId="{285002BC-1B83-48AC-870E-E6B542BFE94C}" destId="{D196B506-2862-4EC9-813E-4458CCB21C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EB3D20-2774-48FD-8E6A-CB52B5BC39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494B0-DAB8-44BC-8767-ED5E33FE0F12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lt1"/>
              </a:solidFill>
              <a:latin typeface="+mn-lt"/>
              <a:ea typeface="+mn-ea"/>
              <a:cs typeface="Times New Roman" panose="02020603050405020304" pitchFamily="18" charset="0"/>
            </a:rPr>
            <a:t>ОБЩИЕ СВЕДЕНИЯ, получаемые из ЕГРЮЛ, ЕГРИП :</a:t>
          </a:r>
          <a:endParaRPr lang="ru-RU" sz="1600" dirty="0"/>
        </a:p>
      </dgm:t>
    </dgm:pt>
    <dgm:pt modelId="{F0CA1075-8178-4B2D-9084-0A2194702CB1}" type="parTrans" cxnId="{42E34744-74A7-4FDD-BBD8-B313AAF4E1FC}">
      <dgm:prSet/>
      <dgm:spPr/>
      <dgm:t>
        <a:bodyPr/>
        <a:lstStyle/>
        <a:p>
          <a:endParaRPr lang="ru-RU"/>
        </a:p>
      </dgm:t>
    </dgm:pt>
    <dgm:pt modelId="{5E2486C3-6647-477D-A819-C9733F38FD1A}" type="sibTrans" cxnId="{42E34744-74A7-4FDD-BBD8-B313AAF4E1FC}">
      <dgm:prSet/>
      <dgm:spPr/>
      <dgm:t>
        <a:bodyPr/>
        <a:lstStyle/>
        <a:p>
          <a:endParaRPr lang="ru-RU"/>
        </a:p>
      </dgm:t>
    </dgm:pt>
    <dgm:pt modelId="{09C23685-9235-4479-9320-0B724D6A813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о лицензиях</a:t>
          </a:r>
          <a:r>
            <a:rPr lang="ru-RU" sz="1600" dirty="0" smtClean="0"/>
            <a:t>, полученных юридическим лицом, индивидуальным предпринимателем;</a:t>
          </a:r>
          <a:endParaRPr lang="ru-RU" sz="1600" b="1" dirty="0"/>
        </a:p>
      </dgm:t>
    </dgm:pt>
    <dgm:pt modelId="{9C4BA647-F6FD-453E-B5CC-5B25C944EAC4}" type="sibTrans" cxnId="{7D30865A-D2D0-49AE-BC2E-F12D539077C9}">
      <dgm:prSet/>
      <dgm:spPr/>
      <dgm:t>
        <a:bodyPr/>
        <a:lstStyle/>
        <a:p>
          <a:endParaRPr lang="ru-RU"/>
        </a:p>
      </dgm:t>
    </dgm:pt>
    <dgm:pt modelId="{73078073-44E6-4B98-BB71-DC98D0774779}" type="parTrans" cxnId="{7D30865A-D2D0-49AE-BC2E-F12D539077C9}">
      <dgm:prSet/>
      <dgm:spPr/>
      <dgm:t>
        <a:bodyPr/>
        <a:lstStyle/>
        <a:p>
          <a:endParaRPr lang="ru-RU"/>
        </a:p>
      </dgm:t>
    </dgm:pt>
    <dgm:pt modelId="{CBC2DA93-3E01-420C-B8DF-3F04A48A55C8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о производимой </a:t>
          </a:r>
          <a:r>
            <a:rPr lang="ru-RU" sz="1600" dirty="0" smtClean="0"/>
            <a:t>юридическим лицом, индивидуальным предпринимателем </a:t>
          </a:r>
          <a:r>
            <a:rPr lang="ru-RU" sz="1600" b="1" dirty="0" smtClean="0"/>
            <a:t>продукции</a:t>
          </a:r>
          <a:r>
            <a:rPr lang="ru-RU" sz="1600" dirty="0" smtClean="0"/>
            <a:t> (в соответствии с ОКВЭД-2 и ОКПД-2)                           </a:t>
          </a:r>
          <a:r>
            <a:rPr lang="ru-RU" sz="1600" b="1" dirty="0" smtClean="0"/>
            <a:t>с указанием на соответствие такой продукции критериям отнесения к инновационной продукции, высокотехнологичной продукции</a:t>
          </a:r>
          <a:endParaRPr lang="ru-RU" sz="1600" b="1" dirty="0"/>
        </a:p>
      </dgm:t>
    </dgm:pt>
    <dgm:pt modelId="{131CE994-9F8C-4AF2-B746-23F610E1E301}" type="sibTrans" cxnId="{A32C26C9-8DA2-4CCA-B719-6EB95A8B5ACE}">
      <dgm:prSet/>
      <dgm:spPr/>
      <dgm:t>
        <a:bodyPr/>
        <a:lstStyle/>
        <a:p>
          <a:endParaRPr lang="ru-RU"/>
        </a:p>
      </dgm:t>
    </dgm:pt>
    <dgm:pt modelId="{F83D23A1-82BC-465D-B886-F7CA3C17B59F}" type="parTrans" cxnId="{A32C26C9-8DA2-4CCA-B719-6EB95A8B5ACE}">
      <dgm:prSet/>
      <dgm:spPr/>
      <dgm:t>
        <a:bodyPr/>
        <a:lstStyle/>
        <a:p>
          <a:endParaRPr lang="ru-RU"/>
        </a:p>
      </dgm:t>
    </dgm:pt>
    <dgm:pt modelId="{1AA1A9B4-F299-4DE5-B8CF-617C2DE5BA72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0" dirty="0" smtClean="0"/>
            <a:t>об участии в</a:t>
          </a:r>
          <a:r>
            <a:rPr lang="ru-RU" sz="1600" b="1" dirty="0" smtClean="0"/>
            <a:t> программах партнерства</a:t>
          </a:r>
          <a:endParaRPr lang="ru-RU" sz="1600" b="1" dirty="0"/>
        </a:p>
      </dgm:t>
    </dgm:pt>
    <dgm:pt modelId="{CC36775D-1606-41BF-AA36-3680372C5CA5}" type="sibTrans" cxnId="{BE589C73-FDE1-47B7-8650-DB6D7AEC5A4F}">
      <dgm:prSet/>
      <dgm:spPr/>
      <dgm:t>
        <a:bodyPr/>
        <a:lstStyle/>
        <a:p>
          <a:endParaRPr lang="ru-RU"/>
        </a:p>
      </dgm:t>
    </dgm:pt>
    <dgm:pt modelId="{EC905403-B0E5-473C-BB99-36E65818EF88}" type="parTrans" cxnId="{BE589C73-FDE1-47B7-8650-DB6D7AEC5A4F}">
      <dgm:prSet/>
      <dgm:spPr/>
      <dgm:t>
        <a:bodyPr/>
        <a:lstStyle/>
        <a:p>
          <a:endParaRPr lang="ru-RU"/>
        </a:p>
      </dgm:t>
    </dgm:pt>
    <dgm:pt modelId="{FE9FBDFA-8F03-4A5E-8CE8-B431D57F64B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о контрактах</a:t>
          </a:r>
          <a:r>
            <a:rPr lang="ru-RU" sz="1600" b="0" dirty="0" smtClean="0"/>
            <a:t>, заключенных в соответствии </a:t>
          </a:r>
          <a:r>
            <a:rPr lang="ru-RU" sz="1600" b="1" dirty="0" smtClean="0"/>
            <a:t>с Законом № 44-ФЗ, и (или) договорах</a:t>
          </a:r>
          <a:r>
            <a:rPr lang="ru-RU" sz="1600" b="0" dirty="0" smtClean="0"/>
            <a:t>, заключенных в соответствии с </a:t>
          </a:r>
          <a:r>
            <a:rPr lang="ru-RU" sz="1600" b="1" dirty="0" smtClean="0"/>
            <a:t>Законом № 223-ФЗ</a:t>
          </a:r>
          <a:endParaRPr lang="ru-RU" sz="1600" b="1" dirty="0"/>
        </a:p>
      </dgm:t>
    </dgm:pt>
    <dgm:pt modelId="{550B1939-8A34-4C4A-9443-A1119EA54F4B}" type="sibTrans" cxnId="{79EEF0F6-9DD1-4906-85A5-043BE399974B}">
      <dgm:prSet/>
      <dgm:spPr/>
      <dgm:t>
        <a:bodyPr/>
        <a:lstStyle/>
        <a:p>
          <a:endParaRPr lang="ru-RU"/>
        </a:p>
      </dgm:t>
    </dgm:pt>
    <dgm:pt modelId="{6E7BC25F-1C89-406E-A4FD-5821199D0F86}" type="parTrans" cxnId="{79EEF0F6-9DD1-4906-85A5-043BE399974B}">
      <dgm:prSet/>
      <dgm:spPr/>
      <dgm:t>
        <a:bodyPr/>
        <a:lstStyle/>
        <a:p>
          <a:endParaRPr lang="ru-RU"/>
        </a:p>
      </dgm:t>
    </dgm:pt>
    <dgm:pt modelId="{060EA4A1-5741-4221-82CD-005A9AD066FC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В дальнейшем планируется ПОЭТАПНОЕ РАСШИРЕНИЕ состава сведений единого реестра субъектов МСП</a:t>
          </a:r>
          <a:endParaRPr lang="ru-RU" sz="1600" b="1" dirty="0"/>
        </a:p>
      </dgm:t>
    </dgm:pt>
    <dgm:pt modelId="{F7CB1729-9514-4E7C-9512-9707A1A2F635}" type="parTrans" cxnId="{B3E3AC55-E15F-455D-93C7-FB8C939CE357}">
      <dgm:prSet/>
      <dgm:spPr/>
      <dgm:t>
        <a:bodyPr/>
        <a:lstStyle/>
        <a:p>
          <a:endParaRPr lang="ru-RU"/>
        </a:p>
      </dgm:t>
    </dgm:pt>
    <dgm:pt modelId="{7F62B56D-A7FF-4FD6-803C-5EECD8D8434E}" type="sibTrans" cxnId="{B3E3AC55-E15F-455D-93C7-FB8C939CE357}">
      <dgm:prSet/>
      <dgm:spPr/>
      <dgm:t>
        <a:bodyPr/>
        <a:lstStyle/>
        <a:p>
          <a:endParaRPr lang="ru-RU"/>
        </a:p>
      </dgm:t>
    </dgm:pt>
    <dgm:pt modelId="{D322FF2C-BE6E-4CE2-B797-E2AFAD708ED5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Сведения, представляемые субъектами МСП в ЗАЯВИТЕЛЬНОМ ПОРЯДКЕ</a:t>
          </a:r>
          <a:endParaRPr lang="ru-RU" sz="1600" b="1" dirty="0"/>
        </a:p>
      </dgm:t>
    </dgm:pt>
    <dgm:pt modelId="{AF835BEA-BCED-45B0-9D2F-DAF94AC252C6}" type="parTrans" cxnId="{75F1D895-B584-4674-94B7-AD7A59D1F38B}">
      <dgm:prSet/>
      <dgm:spPr/>
      <dgm:t>
        <a:bodyPr/>
        <a:lstStyle/>
        <a:p>
          <a:endParaRPr lang="ru-RU"/>
        </a:p>
      </dgm:t>
    </dgm:pt>
    <dgm:pt modelId="{AFBBCD1C-0469-4C8B-B9CA-66ECB877750B}" type="sibTrans" cxnId="{75F1D895-B584-4674-94B7-AD7A59D1F38B}">
      <dgm:prSet/>
      <dgm:spPr/>
      <dgm:t>
        <a:bodyPr/>
        <a:lstStyle/>
        <a:p>
          <a:endParaRPr lang="ru-RU"/>
        </a:p>
      </dgm:t>
    </dgm:pt>
    <dgm:pt modelId="{9B5DCA7D-B100-4706-8802-D2D19E5AE82C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marL="0" indent="-36000" algn="l">
            <a:spcAft>
              <a:spcPts val="0"/>
            </a:spcAft>
          </a:pPr>
          <a:r>
            <a:rPr lang="ru-RU" sz="1600" b="1" dirty="0" smtClean="0"/>
            <a:t>о категории </a:t>
          </a:r>
          <a:r>
            <a:rPr lang="ru-RU" sz="1600" b="0" dirty="0" smtClean="0"/>
            <a:t>субъекта МСП </a:t>
          </a:r>
          <a:r>
            <a:rPr lang="ru-RU" sz="1600" dirty="0" smtClean="0"/>
            <a:t>(микропредприятие, малое предприятие или среднее предприятие);</a:t>
          </a:r>
          <a:endParaRPr lang="ru-RU" sz="1600" dirty="0"/>
        </a:p>
      </dgm:t>
    </dgm:pt>
    <dgm:pt modelId="{ED01AC59-67D5-41B9-8680-A2915F517FF0}" type="sibTrans" cxnId="{0E057257-DDB8-483E-A068-B735C4EE7BD2}">
      <dgm:prSet/>
      <dgm:spPr/>
      <dgm:t>
        <a:bodyPr/>
        <a:lstStyle/>
        <a:p>
          <a:endParaRPr lang="ru-RU"/>
        </a:p>
      </dgm:t>
    </dgm:pt>
    <dgm:pt modelId="{FF1FA469-C4D8-45F6-AFC1-74DDFF91FDDA}" type="parTrans" cxnId="{0E057257-DDB8-483E-A068-B735C4EE7BD2}">
      <dgm:prSet/>
      <dgm:spPr/>
      <dgm:t>
        <a:bodyPr/>
        <a:lstStyle/>
        <a:p>
          <a:endParaRPr lang="ru-RU"/>
        </a:p>
      </dgm:t>
    </dgm:pt>
    <dgm:pt modelId="{F8A5A663-4503-4E40-99E9-0745B0BE8FEC}" type="pres">
      <dgm:prSet presAssocID="{52EB3D20-2774-48FD-8E6A-CB52B5BC39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7E3B3-284F-402E-B158-8D9B75DBBF87}" type="pres">
      <dgm:prSet presAssocID="{8B2494B0-DAB8-44BC-8767-ED5E33FE0F12}" presName="parentLin" presStyleCnt="0"/>
      <dgm:spPr/>
    </dgm:pt>
    <dgm:pt modelId="{A6E29D61-0EBC-4D0A-AF56-CAD9E70D57F7}" type="pres">
      <dgm:prSet presAssocID="{8B2494B0-DAB8-44BC-8767-ED5E33FE0F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87E379-A010-40A0-901B-6B377B0E4506}" type="pres">
      <dgm:prSet presAssocID="{8B2494B0-DAB8-44BC-8767-ED5E33FE0F12}" presName="parentText" presStyleLbl="node1" presStyleIdx="0" presStyleCnt="3" custScaleX="101308" custScaleY="103928" custLinFactNeighborX="-33149" custLinFactNeighborY="239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411EE-E373-416C-B455-A4BA701C980B}" type="pres">
      <dgm:prSet presAssocID="{8B2494B0-DAB8-44BC-8767-ED5E33FE0F12}" presName="negativeSpace" presStyleCnt="0"/>
      <dgm:spPr/>
    </dgm:pt>
    <dgm:pt modelId="{A2AC9CDF-F6F5-4262-A9FF-07E6432DDB2F}" type="pres">
      <dgm:prSet presAssocID="{8B2494B0-DAB8-44BC-8767-ED5E33FE0F12}" presName="childText" presStyleLbl="conFgAcc1" presStyleIdx="0" presStyleCnt="3" custLinFactY="2509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238-8BB2-41E1-9D89-C1CEFC72F893}" type="pres">
      <dgm:prSet presAssocID="{5E2486C3-6647-477D-A819-C9733F38FD1A}" presName="spaceBetweenRectangles" presStyleCnt="0"/>
      <dgm:spPr/>
    </dgm:pt>
    <dgm:pt modelId="{6BAEDA9E-1B38-499B-9A56-6CC72BADF4E4}" type="pres">
      <dgm:prSet presAssocID="{D322FF2C-BE6E-4CE2-B797-E2AFAD708ED5}" presName="parentLin" presStyleCnt="0"/>
      <dgm:spPr/>
    </dgm:pt>
    <dgm:pt modelId="{4814D1BD-DEE1-48F6-B27D-28E101F2FC28}" type="pres">
      <dgm:prSet presAssocID="{D322FF2C-BE6E-4CE2-B797-E2AFAD708E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BF17452-3FCE-4303-A6B1-32AB05247870}" type="pres">
      <dgm:prSet presAssocID="{D322FF2C-BE6E-4CE2-B797-E2AFAD708ED5}" presName="parentText" presStyleLbl="node1" presStyleIdx="1" presStyleCnt="3" custScaleX="101308" custScaleY="3547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7C5A3-39C6-4595-97DB-B8C6E8C419A9}" type="pres">
      <dgm:prSet presAssocID="{D322FF2C-BE6E-4CE2-B797-E2AFAD708ED5}" presName="negativeSpace" presStyleCnt="0"/>
      <dgm:spPr/>
    </dgm:pt>
    <dgm:pt modelId="{F436095A-918D-4222-8864-35D85C985A7B}" type="pres">
      <dgm:prSet presAssocID="{D322FF2C-BE6E-4CE2-B797-E2AFAD708E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146B-E69E-424D-8054-4AB156ACC92B}" type="pres">
      <dgm:prSet presAssocID="{AFBBCD1C-0469-4C8B-B9CA-66ECB877750B}" presName="spaceBetweenRectangles" presStyleCnt="0"/>
      <dgm:spPr/>
    </dgm:pt>
    <dgm:pt modelId="{29C76A5B-9DD6-47CD-B43F-8B547BF8D773}" type="pres">
      <dgm:prSet presAssocID="{060EA4A1-5741-4221-82CD-005A9AD066FC}" presName="parentLin" presStyleCnt="0"/>
      <dgm:spPr/>
    </dgm:pt>
    <dgm:pt modelId="{4A77BE4B-2A1B-4954-AE15-BAA4DF8A9E26}" type="pres">
      <dgm:prSet presAssocID="{060EA4A1-5741-4221-82CD-005A9AD066F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2DA2CD5-66A8-4177-823E-F8D8C85E9F55}" type="pres">
      <dgm:prSet presAssocID="{060EA4A1-5741-4221-82CD-005A9AD066FC}" presName="parentText" presStyleLbl="node1" presStyleIdx="2" presStyleCnt="3" custScaleY="271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1596C-4EA6-4045-B651-23E416677EC4}" type="pres">
      <dgm:prSet presAssocID="{060EA4A1-5741-4221-82CD-005A9AD066FC}" presName="negativeSpace" presStyleCnt="0"/>
      <dgm:spPr/>
    </dgm:pt>
    <dgm:pt modelId="{F77B06D8-1FF3-4E91-9218-59C6CF6E5B67}" type="pres">
      <dgm:prSet presAssocID="{060EA4A1-5741-4221-82CD-005A9AD066FC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</dgm:ptLst>
  <dgm:cxnLst>
    <dgm:cxn modelId="{60DB7243-3FE2-4A84-B713-C733C8C21C09}" type="presOf" srcId="{060EA4A1-5741-4221-82CD-005A9AD066FC}" destId="{12DA2CD5-66A8-4177-823E-F8D8C85E9F55}" srcOrd="1" destOrd="0" presId="urn:microsoft.com/office/officeart/2005/8/layout/list1"/>
    <dgm:cxn modelId="{B3E3AC55-E15F-455D-93C7-FB8C939CE357}" srcId="{52EB3D20-2774-48FD-8E6A-CB52B5BC39ED}" destId="{060EA4A1-5741-4221-82CD-005A9AD066FC}" srcOrd="2" destOrd="0" parTransId="{F7CB1729-9514-4E7C-9512-9707A1A2F635}" sibTransId="{7F62B56D-A7FF-4FD6-803C-5EECD8D8434E}"/>
    <dgm:cxn modelId="{CA0F79B3-0DAC-411B-A0D3-E2DF5FD18500}" type="presOf" srcId="{09C23685-9235-4479-9320-0B724D6A813E}" destId="{A2AC9CDF-F6F5-4262-A9FF-07E6432DDB2F}" srcOrd="0" destOrd="1" presId="urn:microsoft.com/office/officeart/2005/8/layout/list1"/>
    <dgm:cxn modelId="{78C910F4-93C6-472A-96E4-349891A8FC1A}" type="presOf" srcId="{8B2494B0-DAB8-44BC-8767-ED5E33FE0F12}" destId="{8187E379-A010-40A0-901B-6B377B0E4506}" srcOrd="1" destOrd="0" presId="urn:microsoft.com/office/officeart/2005/8/layout/list1"/>
    <dgm:cxn modelId="{BC8A7D44-DF07-4F76-95AB-7E272F01B9B0}" type="presOf" srcId="{060EA4A1-5741-4221-82CD-005A9AD066FC}" destId="{4A77BE4B-2A1B-4954-AE15-BAA4DF8A9E26}" srcOrd="0" destOrd="0" presId="urn:microsoft.com/office/officeart/2005/8/layout/list1"/>
    <dgm:cxn modelId="{C1C88E1B-EEAC-48DF-87C3-D4C263C679CA}" type="presOf" srcId="{CBC2DA93-3E01-420C-B8DF-3F04A48A55C8}" destId="{F436095A-918D-4222-8864-35D85C985A7B}" srcOrd="0" destOrd="0" presId="urn:microsoft.com/office/officeart/2005/8/layout/list1"/>
    <dgm:cxn modelId="{6CA38045-60A4-4AB2-9992-2E008BF05BEB}" type="presOf" srcId="{D322FF2C-BE6E-4CE2-B797-E2AFAD708ED5}" destId="{5BF17452-3FCE-4303-A6B1-32AB05247870}" srcOrd="1" destOrd="0" presId="urn:microsoft.com/office/officeart/2005/8/layout/list1"/>
    <dgm:cxn modelId="{75F1D895-B584-4674-94B7-AD7A59D1F38B}" srcId="{52EB3D20-2774-48FD-8E6A-CB52B5BC39ED}" destId="{D322FF2C-BE6E-4CE2-B797-E2AFAD708ED5}" srcOrd="1" destOrd="0" parTransId="{AF835BEA-BCED-45B0-9D2F-DAF94AC252C6}" sibTransId="{AFBBCD1C-0469-4C8B-B9CA-66ECB877750B}"/>
    <dgm:cxn modelId="{BE589C73-FDE1-47B7-8650-DB6D7AEC5A4F}" srcId="{D322FF2C-BE6E-4CE2-B797-E2AFAD708ED5}" destId="{1AA1A9B4-F299-4DE5-B8CF-617C2DE5BA72}" srcOrd="1" destOrd="0" parTransId="{EC905403-B0E5-473C-BB99-36E65818EF88}" sibTransId="{CC36775D-1606-41BF-AA36-3680372C5CA5}"/>
    <dgm:cxn modelId="{69C941E9-9271-412F-B390-682D3E69E960}" type="presOf" srcId="{1AA1A9B4-F299-4DE5-B8CF-617C2DE5BA72}" destId="{F436095A-918D-4222-8864-35D85C985A7B}" srcOrd="0" destOrd="1" presId="urn:microsoft.com/office/officeart/2005/8/layout/list1"/>
    <dgm:cxn modelId="{42E34744-74A7-4FDD-BBD8-B313AAF4E1FC}" srcId="{52EB3D20-2774-48FD-8E6A-CB52B5BC39ED}" destId="{8B2494B0-DAB8-44BC-8767-ED5E33FE0F12}" srcOrd="0" destOrd="0" parTransId="{F0CA1075-8178-4B2D-9084-0A2194702CB1}" sibTransId="{5E2486C3-6647-477D-A819-C9733F38FD1A}"/>
    <dgm:cxn modelId="{7D30865A-D2D0-49AE-BC2E-F12D539077C9}" srcId="{8B2494B0-DAB8-44BC-8767-ED5E33FE0F12}" destId="{09C23685-9235-4479-9320-0B724D6A813E}" srcOrd="1" destOrd="0" parTransId="{73078073-44E6-4B98-BB71-DC98D0774779}" sibTransId="{9C4BA647-F6FD-453E-B5CC-5B25C944EAC4}"/>
    <dgm:cxn modelId="{DB91ED94-F371-4FDE-9C86-86D1266230BA}" type="presOf" srcId="{FE9FBDFA-8F03-4A5E-8CE8-B431D57F64BE}" destId="{F436095A-918D-4222-8864-35D85C985A7B}" srcOrd="0" destOrd="2" presId="urn:microsoft.com/office/officeart/2005/8/layout/list1"/>
    <dgm:cxn modelId="{6DAEA8C5-4A6E-4205-B073-47B5B10F0DB8}" type="presOf" srcId="{52EB3D20-2774-48FD-8E6A-CB52B5BC39ED}" destId="{F8A5A663-4503-4E40-99E9-0745B0BE8FEC}" srcOrd="0" destOrd="0" presId="urn:microsoft.com/office/officeart/2005/8/layout/list1"/>
    <dgm:cxn modelId="{3BB8BB1E-0B72-469F-B319-BA31F6E549EF}" type="presOf" srcId="{D322FF2C-BE6E-4CE2-B797-E2AFAD708ED5}" destId="{4814D1BD-DEE1-48F6-B27D-28E101F2FC28}" srcOrd="0" destOrd="0" presId="urn:microsoft.com/office/officeart/2005/8/layout/list1"/>
    <dgm:cxn modelId="{A32C26C9-8DA2-4CCA-B719-6EB95A8B5ACE}" srcId="{D322FF2C-BE6E-4CE2-B797-E2AFAD708ED5}" destId="{CBC2DA93-3E01-420C-B8DF-3F04A48A55C8}" srcOrd="0" destOrd="0" parTransId="{F83D23A1-82BC-465D-B886-F7CA3C17B59F}" sibTransId="{131CE994-9F8C-4AF2-B746-23F610E1E301}"/>
    <dgm:cxn modelId="{0E057257-DDB8-483E-A068-B735C4EE7BD2}" srcId="{8B2494B0-DAB8-44BC-8767-ED5E33FE0F12}" destId="{9B5DCA7D-B100-4706-8802-D2D19E5AE82C}" srcOrd="0" destOrd="0" parTransId="{FF1FA469-C4D8-45F6-AFC1-74DDFF91FDDA}" sibTransId="{ED01AC59-67D5-41B9-8680-A2915F517FF0}"/>
    <dgm:cxn modelId="{49DB83CD-C2E5-4E0C-861F-857EE99CF203}" type="presOf" srcId="{9B5DCA7D-B100-4706-8802-D2D19E5AE82C}" destId="{A2AC9CDF-F6F5-4262-A9FF-07E6432DDB2F}" srcOrd="0" destOrd="0" presId="urn:microsoft.com/office/officeart/2005/8/layout/list1"/>
    <dgm:cxn modelId="{79EEF0F6-9DD1-4906-85A5-043BE399974B}" srcId="{D322FF2C-BE6E-4CE2-B797-E2AFAD708ED5}" destId="{FE9FBDFA-8F03-4A5E-8CE8-B431D57F64BE}" srcOrd="2" destOrd="0" parTransId="{6E7BC25F-1C89-406E-A4FD-5821199D0F86}" sibTransId="{550B1939-8A34-4C4A-9443-A1119EA54F4B}"/>
    <dgm:cxn modelId="{8BC69373-3589-4D5C-8032-F699E4870EF6}" type="presOf" srcId="{8B2494B0-DAB8-44BC-8767-ED5E33FE0F12}" destId="{A6E29D61-0EBC-4D0A-AF56-CAD9E70D57F7}" srcOrd="0" destOrd="0" presId="urn:microsoft.com/office/officeart/2005/8/layout/list1"/>
    <dgm:cxn modelId="{37919386-E031-499B-95AE-570AF6A9DE47}" type="presParOf" srcId="{F8A5A663-4503-4E40-99E9-0745B0BE8FEC}" destId="{6A07E3B3-284F-402E-B158-8D9B75DBBF87}" srcOrd="0" destOrd="0" presId="urn:microsoft.com/office/officeart/2005/8/layout/list1"/>
    <dgm:cxn modelId="{01CBD7FE-5D50-4FFF-85E4-3C58A48083F4}" type="presParOf" srcId="{6A07E3B3-284F-402E-B158-8D9B75DBBF87}" destId="{A6E29D61-0EBC-4D0A-AF56-CAD9E70D57F7}" srcOrd="0" destOrd="0" presId="urn:microsoft.com/office/officeart/2005/8/layout/list1"/>
    <dgm:cxn modelId="{A775C3ED-AFE0-4D1B-9ED8-5C19E9CDD40E}" type="presParOf" srcId="{6A07E3B3-284F-402E-B158-8D9B75DBBF87}" destId="{8187E379-A010-40A0-901B-6B377B0E4506}" srcOrd="1" destOrd="0" presId="urn:microsoft.com/office/officeart/2005/8/layout/list1"/>
    <dgm:cxn modelId="{35272CE7-E600-4245-9656-DEDB20913E8D}" type="presParOf" srcId="{F8A5A663-4503-4E40-99E9-0745B0BE8FEC}" destId="{2BB411EE-E373-416C-B455-A4BA701C980B}" srcOrd="1" destOrd="0" presId="urn:microsoft.com/office/officeart/2005/8/layout/list1"/>
    <dgm:cxn modelId="{0895FF96-E7D7-46C2-9DEE-DC5A6D731CE9}" type="presParOf" srcId="{F8A5A663-4503-4E40-99E9-0745B0BE8FEC}" destId="{A2AC9CDF-F6F5-4262-A9FF-07E6432DDB2F}" srcOrd="2" destOrd="0" presId="urn:microsoft.com/office/officeart/2005/8/layout/list1"/>
    <dgm:cxn modelId="{506BB09B-6B51-4A04-9872-C75D1EB11D39}" type="presParOf" srcId="{F8A5A663-4503-4E40-99E9-0745B0BE8FEC}" destId="{97815238-8BB2-41E1-9D89-C1CEFC72F893}" srcOrd="3" destOrd="0" presId="urn:microsoft.com/office/officeart/2005/8/layout/list1"/>
    <dgm:cxn modelId="{F0848692-C09F-495D-87FE-A6E36F1D2CDD}" type="presParOf" srcId="{F8A5A663-4503-4E40-99E9-0745B0BE8FEC}" destId="{6BAEDA9E-1B38-499B-9A56-6CC72BADF4E4}" srcOrd="4" destOrd="0" presId="urn:microsoft.com/office/officeart/2005/8/layout/list1"/>
    <dgm:cxn modelId="{925DA750-E275-42A9-9DB1-37275406EEEB}" type="presParOf" srcId="{6BAEDA9E-1B38-499B-9A56-6CC72BADF4E4}" destId="{4814D1BD-DEE1-48F6-B27D-28E101F2FC28}" srcOrd="0" destOrd="0" presId="urn:microsoft.com/office/officeart/2005/8/layout/list1"/>
    <dgm:cxn modelId="{61089815-6651-4406-BA0F-14F5F128521D}" type="presParOf" srcId="{6BAEDA9E-1B38-499B-9A56-6CC72BADF4E4}" destId="{5BF17452-3FCE-4303-A6B1-32AB05247870}" srcOrd="1" destOrd="0" presId="urn:microsoft.com/office/officeart/2005/8/layout/list1"/>
    <dgm:cxn modelId="{8144BE6F-224C-4E45-A560-FD4E9E4C3DF9}" type="presParOf" srcId="{F8A5A663-4503-4E40-99E9-0745B0BE8FEC}" destId="{BAC7C5A3-39C6-4595-97DB-B8C6E8C419A9}" srcOrd="5" destOrd="0" presId="urn:microsoft.com/office/officeart/2005/8/layout/list1"/>
    <dgm:cxn modelId="{DD2016AC-CAF6-4B9D-AA4A-AA890F4AAC91}" type="presParOf" srcId="{F8A5A663-4503-4E40-99E9-0745B0BE8FEC}" destId="{F436095A-918D-4222-8864-35D85C985A7B}" srcOrd="6" destOrd="0" presId="urn:microsoft.com/office/officeart/2005/8/layout/list1"/>
    <dgm:cxn modelId="{152A4DB2-9F3A-46BA-B147-E9F3E1CED7AB}" type="presParOf" srcId="{F8A5A663-4503-4E40-99E9-0745B0BE8FEC}" destId="{E0F2146B-E69E-424D-8054-4AB156ACC92B}" srcOrd="7" destOrd="0" presId="urn:microsoft.com/office/officeart/2005/8/layout/list1"/>
    <dgm:cxn modelId="{92972106-9BA7-42C6-B39A-E95F66B9AE89}" type="presParOf" srcId="{F8A5A663-4503-4E40-99E9-0745B0BE8FEC}" destId="{29C76A5B-9DD6-47CD-B43F-8B547BF8D773}" srcOrd="8" destOrd="0" presId="urn:microsoft.com/office/officeart/2005/8/layout/list1"/>
    <dgm:cxn modelId="{F33C47CF-27E2-40F7-9016-CAF37E74AC20}" type="presParOf" srcId="{29C76A5B-9DD6-47CD-B43F-8B547BF8D773}" destId="{4A77BE4B-2A1B-4954-AE15-BAA4DF8A9E26}" srcOrd="0" destOrd="0" presId="urn:microsoft.com/office/officeart/2005/8/layout/list1"/>
    <dgm:cxn modelId="{BB56A6BA-2EB3-400B-AF17-8EB33B4BDDDA}" type="presParOf" srcId="{29C76A5B-9DD6-47CD-B43F-8B547BF8D773}" destId="{12DA2CD5-66A8-4177-823E-F8D8C85E9F55}" srcOrd="1" destOrd="0" presId="urn:microsoft.com/office/officeart/2005/8/layout/list1"/>
    <dgm:cxn modelId="{5F55BE86-C246-48E7-9F7D-FEA81DEDE297}" type="presParOf" srcId="{F8A5A663-4503-4E40-99E9-0745B0BE8FEC}" destId="{98C1596C-4EA6-4045-B651-23E416677EC4}" srcOrd="9" destOrd="0" presId="urn:microsoft.com/office/officeart/2005/8/layout/list1"/>
    <dgm:cxn modelId="{8E5BD591-0A62-46DA-A0A8-73750087BD55}" type="presParOf" srcId="{F8A5A663-4503-4E40-99E9-0745B0BE8FEC}" destId="{F77B06D8-1FF3-4E91-9218-59C6CF6E5B6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900677-5FAD-45BB-AB6B-520C9C44232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6FF99-870F-410C-B145-9191E0904D96}">
      <dgm:prSet phldrT="[Текст]" custT="1"/>
      <dgm:spPr/>
      <dgm:t>
        <a:bodyPr/>
        <a:lstStyle/>
        <a:p>
          <a:r>
            <a:rPr lang="ru-RU" sz="1800" b="1" dirty="0" smtClean="0"/>
            <a:t>При участии Корпорации</a:t>
          </a:r>
          <a:endParaRPr lang="ru-RU" sz="1800" b="1" dirty="0"/>
        </a:p>
      </dgm:t>
    </dgm:pt>
    <dgm:pt modelId="{C714B0E6-C656-4759-870C-C0738B202D93}" type="parTrans" cxnId="{8F735C3E-250C-4B0F-BB77-724C66CDFE03}">
      <dgm:prSet/>
      <dgm:spPr/>
      <dgm:t>
        <a:bodyPr/>
        <a:lstStyle/>
        <a:p>
          <a:endParaRPr lang="ru-RU"/>
        </a:p>
      </dgm:t>
    </dgm:pt>
    <dgm:pt modelId="{5AA81531-DDBC-4F9E-BB80-6D4C21831FE7}" type="sibTrans" cxnId="{8F735C3E-250C-4B0F-BB77-724C66CDFE03}">
      <dgm:prSet/>
      <dgm:spPr/>
      <dgm:t>
        <a:bodyPr/>
        <a:lstStyle/>
        <a:p>
          <a:endParaRPr lang="ru-RU"/>
        </a:p>
      </dgm:t>
    </dgm:pt>
    <dgm:pt modelId="{DB3F9E74-1989-4A89-8A7D-11E097CF6B3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0" algn="ctr">
            <a:spcAft>
              <a:spcPts val="0"/>
            </a:spcAft>
          </a:pPr>
          <a:r>
            <a:rPr lang="ru-RU" dirty="0" smtClean="0">
              <a:solidFill>
                <a:schemeClr val="bg1"/>
              </a:solidFill>
              <a:cs typeface="Times New Roman" panose="02020603050405020304" pitchFamily="18" charset="0"/>
            </a:rPr>
            <a:t>Разработан </a:t>
          </a:r>
          <a:r>
            <a:rPr lang="ru-RU" u="sng" dirty="0" smtClean="0">
              <a:solidFill>
                <a:schemeClr val="bg1"/>
              </a:solidFill>
              <a:cs typeface="Times New Roman" panose="02020603050405020304" pitchFamily="18" charset="0"/>
            </a:rPr>
            <a:t>Федеральный закон от 29.12.2015 </a:t>
          </a:r>
          <a:br>
            <a:rPr lang="ru-RU" u="sng" dirty="0" smtClean="0">
              <a:solidFill>
                <a:schemeClr val="bg1"/>
              </a:solidFill>
              <a:cs typeface="Times New Roman" panose="02020603050405020304" pitchFamily="18" charset="0"/>
            </a:rPr>
          </a:br>
          <a:r>
            <a:rPr lang="ru-RU" u="sng" dirty="0" smtClean="0">
              <a:solidFill>
                <a:schemeClr val="bg1"/>
              </a:solidFill>
              <a:cs typeface="Times New Roman" panose="02020603050405020304" pitchFamily="18" charset="0"/>
            </a:rPr>
            <a:t>№ 408-ФЗ</a:t>
          </a:r>
          <a:r>
            <a:rPr lang="ru-RU" dirty="0" smtClean="0">
              <a:solidFill>
                <a:schemeClr val="bg1"/>
              </a:solidFill>
              <a:cs typeface="Times New Roman" panose="02020603050405020304" pitchFamily="18" charset="0"/>
            </a:rPr>
            <a:t>, определяющий </a:t>
          </a:r>
          <a:r>
            <a:rPr lang="ru-RU" b="1" dirty="0" smtClean="0">
              <a:solidFill>
                <a:schemeClr val="bg1"/>
              </a:solidFill>
              <a:cs typeface="Times New Roman" panose="02020603050405020304" pitchFamily="18" charset="0"/>
            </a:rPr>
            <a:t>порядок  формирования и ведения</a:t>
          </a:r>
          <a:r>
            <a:rPr lang="ru-RU" dirty="0" smtClean="0">
              <a:solidFill>
                <a:schemeClr val="bg1"/>
              </a:solidFill>
              <a:cs typeface="Times New Roman" panose="02020603050405020304" pitchFamily="18" charset="0"/>
            </a:rPr>
            <a:t> ФНС России </a:t>
          </a:r>
          <a:r>
            <a:rPr lang="ru-RU" b="1" dirty="0" smtClean="0">
              <a:solidFill>
                <a:schemeClr val="bg1"/>
              </a:solidFill>
              <a:cs typeface="Times New Roman" panose="02020603050405020304" pitchFamily="18" charset="0"/>
            </a:rPr>
            <a:t>единого реестра </a:t>
          </a:r>
          <a:br>
            <a:rPr lang="ru-RU" b="1" dirty="0" smtClean="0">
              <a:solidFill>
                <a:schemeClr val="bg1"/>
              </a:solidFill>
              <a:cs typeface="Times New Roman" panose="02020603050405020304" pitchFamily="18" charset="0"/>
            </a:rPr>
          </a:br>
          <a:r>
            <a:rPr lang="ru-RU" b="1" dirty="0" smtClean="0">
              <a:solidFill>
                <a:schemeClr val="bg1"/>
              </a:solidFill>
              <a:cs typeface="Times New Roman" panose="02020603050405020304" pitchFamily="18" charset="0"/>
            </a:rPr>
            <a:t>субъектов МСП</a:t>
          </a:r>
          <a:endParaRPr lang="ru-RU" dirty="0">
            <a:solidFill>
              <a:schemeClr val="bg1"/>
            </a:solidFill>
          </a:endParaRPr>
        </a:p>
      </dgm:t>
    </dgm:pt>
    <dgm:pt modelId="{04DD78FA-0667-4D7B-8674-EAC233877964}" type="parTrans" cxnId="{703D9CFD-E600-4301-BCDC-4FD9EE1264E3}">
      <dgm:prSet/>
      <dgm:spPr/>
      <dgm:t>
        <a:bodyPr/>
        <a:lstStyle/>
        <a:p>
          <a:endParaRPr lang="ru-RU"/>
        </a:p>
      </dgm:t>
    </dgm:pt>
    <dgm:pt modelId="{D404AC7F-9807-4666-9C2B-1A7DE445A693}" type="sibTrans" cxnId="{703D9CFD-E600-4301-BCDC-4FD9EE1264E3}">
      <dgm:prSet/>
      <dgm:spPr/>
      <dgm:t>
        <a:bodyPr/>
        <a:lstStyle/>
        <a:p>
          <a:endParaRPr lang="ru-RU"/>
        </a:p>
      </dgm:t>
    </dgm:pt>
    <dgm:pt modelId="{F56E276A-9A03-4911-832B-7537C5B41E39}" type="pres">
      <dgm:prSet presAssocID="{C2900677-5FAD-45BB-AB6B-520C9C44232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B38F224-110E-4144-913C-254682CFC629}" type="pres">
      <dgm:prSet presAssocID="{3656FF99-870F-410C-B145-9191E0904D96}" presName="posSpace" presStyleCnt="0"/>
      <dgm:spPr/>
    </dgm:pt>
    <dgm:pt modelId="{FEF6C056-C17F-4E64-98BA-FA0EC1348D24}" type="pres">
      <dgm:prSet presAssocID="{3656FF99-870F-410C-B145-9191E0904D96}" presName="vertFlow" presStyleCnt="0"/>
      <dgm:spPr/>
    </dgm:pt>
    <dgm:pt modelId="{3EBAA7DC-FE88-4DA2-876E-9A782FB0B013}" type="pres">
      <dgm:prSet presAssocID="{3656FF99-870F-410C-B145-9191E0904D96}" presName="topSpace" presStyleCnt="0"/>
      <dgm:spPr/>
    </dgm:pt>
    <dgm:pt modelId="{1B389626-11F5-49ED-AB95-73376FF493C9}" type="pres">
      <dgm:prSet presAssocID="{3656FF99-870F-410C-B145-9191E0904D96}" presName="firstComp" presStyleCnt="0"/>
      <dgm:spPr/>
    </dgm:pt>
    <dgm:pt modelId="{822DFB66-74FE-459B-887B-6412C72E7371}" type="pres">
      <dgm:prSet presAssocID="{3656FF99-870F-410C-B145-9191E0904D96}" presName="firstChild" presStyleLbl="bgAccFollowNode1" presStyleIdx="0" presStyleCnt="1" custScaleX="114534" custScaleY="136054" custLinFactNeighborX="-4740" custLinFactNeighborY="-7055"/>
      <dgm:spPr/>
      <dgm:t>
        <a:bodyPr/>
        <a:lstStyle/>
        <a:p>
          <a:endParaRPr lang="ru-RU"/>
        </a:p>
      </dgm:t>
    </dgm:pt>
    <dgm:pt modelId="{50CF0083-EEAB-4DAD-9278-01A8D36AD83B}" type="pres">
      <dgm:prSet presAssocID="{3656FF99-870F-410C-B145-9191E0904D96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E38A3-B1D9-4616-86CC-31F43B99A381}" type="pres">
      <dgm:prSet presAssocID="{3656FF99-870F-410C-B145-9191E0904D96}" presName="negSpace" presStyleCnt="0"/>
      <dgm:spPr/>
    </dgm:pt>
    <dgm:pt modelId="{18D1EC6F-B164-4371-A80B-3C9455E0C862}" type="pres">
      <dgm:prSet presAssocID="{3656FF99-870F-410C-B145-9191E0904D96}" presName="circle" presStyleLbl="node1" presStyleIdx="0" presStyleCnt="1" custScaleX="106353" custScaleY="107199" custLinFactY="613" custLinFactNeighborX="-19002" custLinFactNeighborY="100000"/>
      <dgm:spPr/>
      <dgm:t>
        <a:bodyPr/>
        <a:lstStyle/>
        <a:p>
          <a:endParaRPr lang="ru-RU"/>
        </a:p>
      </dgm:t>
    </dgm:pt>
  </dgm:ptLst>
  <dgm:cxnLst>
    <dgm:cxn modelId="{8F735C3E-250C-4B0F-BB77-724C66CDFE03}" srcId="{C2900677-5FAD-45BB-AB6B-520C9C442323}" destId="{3656FF99-870F-410C-B145-9191E0904D96}" srcOrd="0" destOrd="0" parTransId="{C714B0E6-C656-4759-870C-C0738B202D93}" sibTransId="{5AA81531-DDBC-4F9E-BB80-6D4C21831FE7}"/>
    <dgm:cxn modelId="{BF6D5FFE-559E-4F9D-8530-6F8A80325C8A}" type="presOf" srcId="{DB3F9E74-1989-4A89-8A7D-11E097CF6B36}" destId="{822DFB66-74FE-459B-887B-6412C72E7371}" srcOrd="0" destOrd="0" presId="urn:microsoft.com/office/officeart/2005/8/layout/hList9"/>
    <dgm:cxn modelId="{3D2048B4-6A94-4060-8560-C0C87D7503D0}" type="presOf" srcId="{DB3F9E74-1989-4A89-8A7D-11E097CF6B36}" destId="{50CF0083-EEAB-4DAD-9278-01A8D36AD83B}" srcOrd="1" destOrd="0" presId="urn:microsoft.com/office/officeart/2005/8/layout/hList9"/>
    <dgm:cxn modelId="{703D9CFD-E600-4301-BCDC-4FD9EE1264E3}" srcId="{3656FF99-870F-410C-B145-9191E0904D96}" destId="{DB3F9E74-1989-4A89-8A7D-11E097CF6B36}" srcOrd="0" destOrd="0" parTransId="{04DD78FA-0667-4D7B-8674-EAC233877964}" sibTransId="{D404AC7F-9807-4666-9C2B-1A7DE445A693}"/>
    <dgm:cxn modelId="{C2A06FB8-BA3F-46F5-B598-2B6196E162FD}" type="presOf" srcId="{C2900677-5FAD-45BB-AB6B-520C9C442323}" destId="{F56E276A-9A03-4911-832B-7537C5B41E39}" srcOrd="0" destOrd="0" presId="urn:microsoft.com/office/officeart/2005/8/layout/hList9"/>
    <dgm:cxn modelId="{66E3F317-8E7F-490A-9009-06F6F6D4B9D4}" type="presOf" srcId="{3656FF99-870F-410C-B145-9191E0904D96}" destId="{18D1EC6F-B164-4371-A80B-3C9455E0C862}" srcOrd="0" destOrd="0" presId="urn:microsoft.com/office/officeart/2005/8/layout/hList9"/>
    <dgm:cxn modelId="{345FC34B-2AB3-4E4D-A48A-7B8D2FBCDED2}" type="presParOf" srcId="{F56E276A-9A03-4911-832B-7537C5B41E39}" destId="{DB38F224-110E-4144-913C-254682CFC629}" srcOrd="0" destOrd="0" presId="urn:microsoft.com/office/officeart/2005/8/layout/hList9"/>
    <dgm:cxn modelId="{668D1C08-BFE4-4E03-A1E4-CECA7FD45ED8}" type="presParOf" srcId="{F56E276A-9A03-4911-832B-7537C5B41E39}" destId="{FEF6C056-C17F-4E64-98BA-FA0EC1348D24}" srcOrd="1" destOrd="0" presId="urn:microsoft.com/office/officeart/2005/8/layout/hList9"/>
    <dgm:cxn modelId="{35613BB5-4164-4D7A-8E81-E4278C8F7267}" type="presParOf" srcId="{FEF6C056-C17F-4E64-98BA-FA0EC1348D24}" destId="{3EBAA7DC-FE88-4DA2-876E-9A782FB0B013}" srcOrd="0" destOrd="0" presId="urn:microsoft.com/office/officeart/2005/8/layout/hList9"/>
    <dgm:cxn modelId="{9CEB1DA1-4A89-41BA-A741-D3E79021C818}" type="presParOf" srcId="{FEF6C056-C17F-4E64-98BA-FA0EC1348D24}" destId="{1B389626-11F5-49ED-AB95-73376FF493C9}" srcOrd="1" destOrd="0" presId="urn:microsoft.com/office/officeart/2005/8/layout/hList9"/>
    <dgm:cxn modelId="{050DB831-3791-45D8-B315-018B7DB60C98}" type="presParOf" srcId="{1B389626-11F5-49ED-AB95-73376FF493C9}" destId="{822DFB66-74FE-459B-887B-6412C72E7371}" srcOrd="0" destOrd="0" presId="urn:microsoft.com/office/officeart/2005/8/layout/hList9"/>
    <dgm:cxn modelId="{C2795881-B142-4D41-B0F3-D64F007C816F}" type="presParOf" srcId="{1B389626-11F5-49ED-AB95-73376FF493C9}" destId="{50CF0083-EEAB-4DAD-9278-01A8D36AD83B}" srcOrd="1" destOrd="0" presId="urn:microsoft.com/office/officeart/2005/8/layout/hList9"/>
    <dgm:cxn modelId="{E02CBA72-4B2F-40BD-AD73-D42BD50719A7}" type="presParOf" srcId="{F56E276A-9A03-4911-832B-7537C5B41E39}" destId="{350E38A3-B1D9-4616-86CC-31F43B99A381}" srcOrd="2" destOrd="0" presId="urn:microsoft.com/office/officeart/2005/8/layout/hList9"/>
    <dgm:cxn modelId="{A493144A-B5CF-4F52-AC73-0CF78AEA7A52}" type="presParOf" srcId="{F56E276A-9A03-4911-832B-7537C5B41E39}" destId="{18D1EC6F-B164-4371-A80B-3C9455E0C862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EEF09-E1F4-45D3-AE2E-0A22606C9E5F}">
      <dsp:nvSpPr>
        <dsp:cNvPr id="0" name=""/>
        <dsp:cNvSpPr/>
      </dsp:nvSpPr>
      <dsp:spPr>
        <a:xfrm>
          <a:off x="27655" y="0"/>
          <a:ext cx="2548709" cy="276102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ОБЩИЙ ОБЪЕМ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baseline="0" dirty="0" smtClean="0"/>
            <a:t>планируемых прямых закупок составляет  </a:t>
          </a:r>
          <a:r>
            <a:rPr lang="ru-RU" sz="2800" b="1" kern="1200" baseline="0" dirty="0" smtClean="0"/>
            <a:t>500,6 </a:t>
          </a:r>
          <a:r>
            <a:rPr lang="ru-RU" sz="1800" b="1" kern="1200" baseline="0" dirty="0" smtClean="0"/>
            <a:t>млрд руб</a:t>
          </a:r>
          <a:r>
            <a:rPr lang="ru-RU" sz="1800" b="0" kern="1200" baseline="0" dirty="0" smtClean="0"/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baseline="0" dirty="0" smtClean="0"/>
            <a:t>(</a:t>
          </a:r>
          <a:r>
            <a:rPr lang="ru-RU" sz="1400" kern="1200" dirty="0" smtClean="0"/>
            <a:t>в </a:t>
          </a:r>
          <a:r>
            <a:rPr lang="ru-RU" sz="1400" kern="1200" dirty="0" err="1" smtClean="0"/>
            <a:t>т.ч</a:t>
          </a:r>
          <a:r>
            <a:rPr lang="ru-RU" sz="1400" kern="1200" dirty="0" smtClean="0"/>
            <a:t>. </a:t>
          </a:r>
          <a:r>
            <a:rPr lang="ru-RU" sz="1800" b="1" kern="1200" dirty="0" smtClean="0"/>
            <a:t>275,1</a:t>
          </a:r>
          <a:r>
            <a:rPr lang="ru-RU" sz="1400" b="1" kern="1200" baseline="0" dirty="0" smtClean="0"/>
            <a:t> </a:t>
          </a:r>
          <a:r>
            <a:rPr lang="ru-RU" sz="1400" b="1" kern="1200" dirty="0" smtClean="0"/>
            <a:t>млрд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baseline="0" dirty="0" smtClean="0"/>
            <a:t>35</a:t>
          </a:r>
          <a:r>
            <a:rPr lang="ru-RU" sz="1200" kern="1200" dirty="0" smtClean="0"/>
            <a:t> конкретных заказчиков федерального уровня</a:t>
          </a:r>
          <a:r>
            <a:rPr lang="ru-RU" sz="1400" kern="1200" dirty="0" smtClean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120,6 </a:t>
          </a:r>
          <a:r>
            <a:rPr lang="ru-RU" sz="1200" b="1" kern="1200" dirty="0" smtClean="0"/>
            <a:t>млрд руб. 56</a:t>
          </a:r>
          <a:r>
            <a:rPr lang="ru-RU" sz="1200" kern="1200" dirty="0" smtClean="0"/>
            <a:t> отдельных </a:t>
          </a:r>
          <a:r>
            <a:rPr lang="ru-RU" sz="1200" kern="1200" dirty="0" smtClean="0">
              <a:solidFill>
                <a:schemeClr val="bg1"/>
              </a:solidFill>
            </a:rPr>
            <a:t>заказчиков федерального уровня</a:t>
          </a:r>
          <a:r>
            <a:rPr lang="ru-RU" sz="1400" kern="1200" dirty="0" smtClean="0">
              <a:solidFill>
                <a:schemeClr val="bg1"/>
              </a:solidFill>
            </a:rPr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>
              <a:solidFill>
                <a:schemeClr val="bg1"/>
              </a:solidFill>
            </a:rPr>
            <a:t>104,9 </a:t>
          </a:r>
          <a:r>
            <a:rPr lang="ru-RU" sz="1200" b="1" kern="1200" dirty="0" smtClean="0">
              <a:solidFill>
                <a:schemeClr val="bg1"/>
              </a:solidFill>
            </a:rPr>
            <a:t>млрд руб. </a:t>
          </a:r>
          <a:r>
            <a:rPr lang="ru-RU" sz="1200" b="1" kern="1200" baseline="0" dirty="0" smtClean="0">
              <a:solidFill>
                <a:schemeClr val="bg1"/>
              </a:solidFill>
            </a:rPr>
            <a:t>135</a:t>
          </a:r>
          <a:r>
            <a:rPr lang="ru-RU" sz="1200" kern="1200" dirty="0" smtClean="0">
              <a:solidFill>
                <a:schemeClr val="bg1"/>
              </a:solidFill>
            </a:rPr>
            <a:t> заказчиков регионального уровня)</a:t>
          </a:r>
          <a:endParaRPr lang="ru-RU" sz="1200" b="1" kern="1200" baseline="0" dirty="0" smtClean="0">
            <a:solidFill>
              <a:schemeClr val="bg1"/>
            </a:solidFill>
          </a:endParaRPr>
        </a:p>
      </dsp:txBody>
      <dsp:txXfrm>
        <a:off x="102304" y="74649"/>
        <a:ext cx="2399411" cy="2611723"/>
      </dsp:txXfrm>
    </dsp:sp>
    <dsp:sp modelId="{D9F62E2C-885B-43B6-927D-66579C75D9A4}">
      <dsp:nvSpPr>
        <dsp:cNvPr id="0" name=""/>
        <dsp:cNvSpPr/>
      </dsp:nvSpPr>
      <dsp:spPr>
        <a:xfrm>
          <a:off x="2773918" y="0"/>
          <a:ext cx="1718435" cy="276102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baseline="0" dirty="0" smtClean="0"/>
            <a:t>СРЕДНЯЯ ДОЛЯ                            </a:t>
          </a:r>
          <a:r>
            <a:rPr lang="ru-RU" sz="2800" b="1" kern="1200" dirty="0" smtClean="0"/>
            <a:t>26,08</a:t>
          </a:r>
          <a:r>
            <a:rPr lang="ru-RU" sz="2000" b="1" kern="1200" dirty="0" smtClean="0"/>
            <a:t> </a:t>
          </a:r>
          <a:r>
            <a:rPr lang="ru-RU" sz="2800" b="1" kern="1200" dirty="0" smtClean="0"/>
            <a:t>%</a:t>
          </a:r>
          <a:r>
            <a:rPr lang="ru-RU" sz="2000" b="1" kern="1200" dirty="0" smtClean="0"/>
            <a:t> </a:t>
          </a:r>
          <a:br>
            <a:rPr lang="ru-RU" sz="2000" b="1" kern="1200" dirty="0" smtClean="0"/>
          </a:br>
          <a:r>
            <a:rPr lang="ru-RU" sz="1400" b="1" kern="1200" baseline="0" dirty="0" smtClean="0"/>
            <a:t>(от 10 до 75 %), </a:t>
          </a:r>
          <a:r>
            <a:rPr lang="ru-RU" sz="1400" b="0" kern="1200" dirty="0" smtClean="0"/>
            <a:t>что</a:t>
          </a:r>
          <a:r>
            <a:rPr lang="ru-RU" sz="1400" b="1" kern="1200" dirty="0" smtClean="0"/>
            <a:t>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в </a:t>
          </a:r>
          <a:r>
            <a:rPr lang="ru-RU" sz="2800" b="1" kern="1200" dirty="0" smtClean="0"/>
            <a:t>2,6 раза </a:t>
          </a:r>
          <a:r>
            <a:rPr lang="ru-RU" sz="1400" b="0" kern="1200" dirty="0" smtClean="0"/>
            <a:t>превышает </a:t>
          </a:r>
          <a:r>
            <a:rPr lang="ru-RU" sz="1400" b="0" kern="1200" baseline="0" dirty="0" smtClean="0"/>
            <a:t>установленную квоту </a:t>
          </a:r>
          <a:r>
            <a:rPr lang="ru-RU" sz="2600" b="1" kern="1200" baseline="0" dirty="0" smtClean="0"/>
            <a:t>(10 %)</a:t>
          </a:r>
          <a:endParaRPr lang="ru-RU" sz="2600" kern="1200" dirty="0"/>
        </a:p>
      </dsp:txBody>
      <dsp:txXfrm>
        <a:off x="2824249" y="50331"/>
        <a:ext cx="1617773" cy="2660359"/>
      </dsp:txXfrm>
    </dsp:sp>
    <dsp:sp modelId="{740949ED-53F1-4AFC-BBC3-74EFBF131E52}">
      <dsp:nvSpPr>
        <dsp:cNvPr id="0" name=""/>
        <dsp:cNvSpPr/>
      </dsp:nvSpPr>
      <dsp:spPr>
        <a:xfrm>
          <a:off x="4715016" y="0"/>
          <a:ext cx="2101913" cy="276102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НОМЕНКЛАТУРА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98 018</a:t>
          </a:r>
          <a:r>
            <a:rPr lang="ru-RU" sz="1200" b="1" kern="1200" dirty="0" smtClean="0"/>
            <a:t> позиций </a:t>
          </a:r>
          <a:br>
            <a:rPr lang="ru-RU" sz="1200" b="1" kern="1200" dirty="0" smtClean="0"/>
          </a:br>
          <a:r>
            <a:rPr lang="ru-RU" sz="1200" kern="1200" dirty="0" smtClean="0"/>
            <a:t>(в </a:t>
          </a:r>
          <a:r>
            <a:rPr lang="ru-RU" sz="1200" kern="1200" dirty="0" err="1" smtClean="0"/>
            <a:t>т.ч</a:t>
          </a:r>
          <a:r>
            <a:rPr lang="ru-RU" sz="1200" kern="1200" dirty="0" smtClean="0"/>
            <a:t>. </a:t>
          </a:r>
          <a:r>
            <a:rPr lang="ru-RU" sz="1800" kern="1200" dirty="0" smtClean="0"/>
            <a:t>27 325 </a:t>
          </a:r>
          <a:r>
            <a:rPr lang="ru-RU" sz="1200" kern="1200" dirty="0" smtClean="0"/>
            <a:t>позиций </a:t>
          </a:r>
          <a:br>
            <a:rPr lang="ru-RU" sz="1200" kern="1200" dirty="0" smtClean="0"/>
          </a:br>
          <a:r>
            <a:rPr lang="ru-RU" sz="1200" kern="1200" dirty="0" smtClean="0"/>
            <a:t>у конкретных заказчиков федерального уровня, </a:t>
          </a:r>
          <a:r>
            <a:rPr lang="ru-RU" sz="1800" kern="1200" dirty="0" smtClean="0"/>
            <a:t>61 000 </a:t>
          </a:r>
          <a:r>
            <a:rPr lang="ru-RU" sz="1200" kern="1200" dirty="0" smtClean="0"/>
            <a:t>позиций </a:t>
          </a:r>
          <a:br>
            <a:rPr lang="ru-RU" sz="1200" kern="1200" dirty="0" smtClean="0"/>
          </a:br>
          <a:r>
            <a:rPr lang="ru-RU" sz="1200" kern="1200" dirty="0" smtClean="0"/>
            <a:t>у отдельных заказчиков федерального уровня,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bg1"/>
              </a:solidFill>
            </a:rPr>
            <a:t>9 693 </a:t>
          </a:r>
          <a:r>
            <a:rPr lang="ru-RU" sz="1200" kern="1200" dirty="0" smtClean="0">
              <a:solidFill>
                <a:schemeClr val="bg1"/>
              </a:solidFill>
            </a:rPr>
            <a:t>позиции у   заказчиков регионального уровня)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4776579" y="61563"/>
        <a:ext cx="1978787" cy="2637895"/>
      </dsp:txXfrm>
    </dsp:sp>
    <dsp:sp modelId="{829D61CB-6B59-40B2-A965-7D4F5539E018}">
      <dsp:nvSpPr>
        <dsp:cNvPr id="0" name=""/>
        <dsp:cNvSpPr/>
      </dsp:nvSpPr>
      <dsp:spPr>
        <a:xfrm>
          <a:off x="7039248" y="0"/>
          <a:ext cx="3078223" cy="276102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ОБЩИЙ ОБЪЕМ ДОГОВОРОВ, </a:t>
          </a:r>
          <a:br>
            <a:rPr lang="ru-RU" sz="1800" b="1" kern="1200" dirty="0" smtClean="0"/>
          </a:br>
          <a:r>
            <a:rPr lang="ru-RU" sz="1200" b="0" kern="1200" dirty="0" smtClean="0"/>
            <a:t>заключенных крупнейшими заказчиками с субъектами МСП </a:t>
          </a:r>
          <a:br>
            <a:rPr lang="ru-RU" sz="1200" b="0" kern="1200" dirty="0" smtClean="0"/>
          </a:br>
          <a:r>
            <a:rPr lang="ru-RU" sz="1200" b="0" kern="1200" dirty="0" smtClean="0"/>
            <a:t>за период </a:t>
          </a:r>
          <a:r>
            <a:rPr lang="ru-RU" sz="1200" kern="1200" dirty="0" smtClean="0"/>
            <a:t>с 01.01.2016 по 30.04.2016  </a:t>
          </a:r>
          <a:br>
            <a:rPr lang="ru-RU" sz="1200" kern="1200" dirty="0" smtClean="0"/>
          </a:br>
          <a:r>
            <a:rPr lang="ru-RU" sz="1400" b="1" kern="1200" dirty="0" smtClean="0"/>
            <a:t>составил </a:t>
          </a:r>
          <a:r>
            <a:rPr lang="ru-RU" sz="2000" b="1" kern="1200" baseline="0" dirty="0" smtClean="0"/>
            <a:t>348,3</a:t>
          </a:r>
          <a:r>
            <a:rPr lang="ru-RU" sz="1800" b="1" kern="1200" baseline="0" dirty="0" smtClean="0"/>
            <a:t> </a:t>
          </a:r>
          <a:r>
            <a:rPr lang="ru-RU" sz="1400" b="1" kern="1200" baseline="0" dirty="0" smtClean="0"/>
            <a:t>млрд руб.,  </a:t>
          </a:r>
          <a:r>
            <a:rPr lang="ru-RU" sz="1800" b="1" kern="1200" baseline="0" dirty="0" smtClean="0"/>
            <a:t/>
          </a:r>
          <a:br>
            <a:rPr lang="ru-RU" sz="1800" b="1" kern="1200" baseline="0" dirty="0" smtClean="0"/>
          </a:br>
          <a:r>
            <a:rPr lang="ru-RU" sz="1200" b="0" kern="1200" baseline="0" dirty="0" smtClean="0"/>
            <a:t>в </a:t>
          </a:r>
          <a:r>
            <a:rPr lang="ru-RU" sz="1200" b="0" kern="1200" baseline="0" dirty="0" err="1" smtClean="0"/>
            <a:t>т.ч</a:t>
          </a:r>
          <a:r>
            <a:rPr lang="ru-RU" sz="1200" b="0" kern="1200" baseline="0" dirty="0" smtClean="0"/>
            <a:t>. </a:t>
          </a:r>
          <a:r>
            <a:rPr lang="ru-RU" sz="1200" b="1" kern="1200" baseline="0" dirty="0" smtClean="0"/>
            <a:t>216,2 млрд руб. </a:t>
          </a:r>
          <a:r>
            <a:rPr lang="ru-RU" sz="1200" b="1" kern="1200" dirty="0" smtClean="0"/>
            <a:t/>
          </a:r>
          <a:br>
            <a:rPr lang="ru-RU" sz="1200" b="1" kern="1200" dirty="0" smtClean="0"/>
          </a:br>
          <a:r>
            <a:rPr lang="ru-RU" sz="1200" b="1" kern="1200" baseline="0" dirty="0" smtClean="0"/>
            <a:t>35</a:t>
          </a:r>
          <a:r>
            <a:rPr lang="ru-RU" sz="1200" kern="1200" dirty="0" smtClean="0"/>
            <a:t> конкретными заказчиками,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70,6 млрд руб.</a:t>
          </a:r>
          <a:r>
            <a:rPr lang="ru-RU" sz="1200" kern="1200" dirty="0" smtClean="0"/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56 отдельными заказчиками,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61,5 млрд руб.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 135 заказчиками регионального уровня</a:t>
          </a:r>
          <a:endParaRPr lang="ru-RU" sz="1200" kern="1200" dirty="0"/>
        </a:p>
      </dsp:txBody>
      <dsp:txXfrm>
        <a:off x="7120116" y="80868"/>
        <a:ext cx="2916487" cy="2599285"/>
      </dsp:txXfrm>
    </dsp:sp>
    <dsp:sp modelId="{D3BAFC35-28E0-401F-A65F-6E128EF79776}">
      <dsp:nvSpPr>
        <dsp:cNvPr id="0" name=""/>
        <dsp:cNvSpPr/>
      </dsp:nvSpPr>
      <dsp:spPr>
        <a:xfrm>
          <a:off x="10326374" y="0"/>
          <a:ext cx="1874734" cy="276102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ОЖИДАЕМЫЙ ОБЪЕМ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договоров, заключенных крупнейшими заказчиками                                    С СУБЪЕКТАМИ МСП,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к концу 2016 года </a:t>
          </a:r>
          <a:r>
            <a:rPr lang="ru-RU" sz="1600" b="1" kern="1200" dirty="0" smtClean="0"/>
            <a:t>около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1 трлн руб.</a:t>
          </a:r>
          <a:endParaRPr lang="ru-RU" sz="2400" b="1" kern="1200" dirty="0"/>
        </a:p>
      </dsp:txBody>
      <dsp:txXfrm>
        <a:off x="10381283" y="54909"/>
        <a:ext cx="1764916" cy="2651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D6832-F098-4922-A3C3-AA6FF300C10D}">
      <dsp:nvSpPr>
        <dsp:cNvPr id="0" name=""/>
        <dsp:cNvSpPr/>
      </dsp:nvSpPr>
      <dsp:spPr>
        <a:xfrm rot="5400000">
          <a:off x="6407913" y="-4170695"/>
          <a:ext cx="1472894" cy="98149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b="1" kern="1200" dirty="0" smtClean="0"/>
            <a:t> 11</a:t>
          </a:r>
          <a:r>
            <a:rPr lang="ru-RU" sz="1600" b="1" kern="1200" dirty="0" smtClean="0"/>
            <a:t> </a:t>
          </a:r>
          <a:r>
            <a:rPr lang="ru-RU" sz="1500" b="1" kern="1200" dirty="0" smtClean="0"/>
            <a:t>из </a:t>
          </a:r>
          <a:r>
            <a:rPr lang="ru-RU" sz="2000" b="1" kern="1200" dirty="0" smtClean="0"/>
            <a:t>35</a:t>
          </a:r>
          <a:r>
            <a:rPr lang="ru-RU" sz="1400" b="1" kern="1200" dirty="0" smtClean="0"/>
            <a:t> </a:t>
          </a:r>
          <a:r>
            <a:rPr lang="ru-RU" sz="1500" b="1" kern="1200" dirty="0" smtClean="0"/>
            <a:t>конкретных заказчиков  </a:t>
          </a:r>
          <a:r>
            <a:rPr lang="ru-RU" sz="1500" b="0" kern="1200" dirty="0" smtClean="0"/>
            <a:t>утвердили </a:t>
          </a:r>
          <a:r>
            <a:rPr lang="ru-RU" sz="1500" b="1" kern="1200" dirty="0" smtClean="0"/>
            <a:t>программы партнерства</a:t>
          </a:r>
          <a:r>
            <a:rPr lang="ru-RU" sz="1500" b="0" kern="1200" dirty="0" smtClean="0"/>
            <a:t>;</a:t>
          </a:r>
          <a:endParaRPr lang="ru-RU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0" kern="1200" dirty="0" smtClean="0"/>
            <a:t>присоединилось к программам партнерства </a:t>
          </a:r>
          <a:r>
            <a:rPr lang="ru-RU" sz="2000" b="1" kern="1200" dirty="0" smtClean="0"/>
            <a:t>292</a:t>
          </a:r>
          <a:r>
            <a:rPr lang="ru-RU" sz="1400" b="1" kern="1200" dirty="0" smtClean="0"/>
            <a:t> </a:t>
          </a:r>
          <a:r>
            <a:rPr lang="ru-RU" sz="1600" b="1" kern="1200" dirty="0" smtClean="0"/>
            <a:t>субъектов МСП </a:t>
          </a:r>
          <a:r>
            <a:rPr lang="ru-RU" sz="1600" b="0" kern="1200" dirty="0" smtClean="0"/>
            <a:t>(ранее – </a:t>
          </a:r>
          <a:r>
            <a:rPr lang="ru-RU" sz="2000" b="1" kern="1200" dirty="0" smtClean="0"/>
            <a:t>200</a:t>
          </a:r>
          <a:r>
            <a:rPr lang="ru-RU" sz="1600" b="0" kern="1200" dirty="0" smtClean="0"/>
            <a:t>)</a:t>
          </a:r>
          <a:endParaRPr lang="ru-RU" sz="1600" b="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0" kern="1200" spc="-80" baseline="0" dirty="0" smtClean="0"/>
            <a:t>подписаны соглашения о взаимодействии </a:t>
          </a:r>
          <a:r>
            <a:rPr lang="ru-RU" sz="1500" b="1" kern="1200" spc="-80" baseline="0" dirty="0" smtClean="0"/>
            <a:t>с </a:t>
          </a:r>
          <a:r>
            <a:rPr lang="ru-RU" sz="2000" b="1" kern="1200" spc="-80" baseline="0" dirty="0" smtClean="0">
              <a:solidFill>
                <a:schemeClr val="tx1"/>
              </a:solidFill>
            </a:rPr>
            <a:t>21 </a:t>
          </a:r>
          <a:r>
            <a:rPr lang="ru-RU" sz="1500" b="1" kern="1200" spc="-80" baseline="0" dirty="0" smtClean="0">
              <a:solidFill>
                <a:schemeClr val="tx1"/>
              </a:solidFill>
            </a:rPr>
            <a:t>крупнейшим заказчиком</a:t>
          </a:r>
          <a:r>
            <a:rPr lang="ru-RU" sz="1600" b="1" kern="1200" spc="-80" baseline="0" dirty="0" smtClean="0">
              <a:solidFill>
                <a:schemeClr val="tx1"/>
              </a:solidFill>
            </a:rPr>
            <a:t>				                            </a:t>
          </a:r>
          <a:r>
            <a:rPr lang="ru-RU" sz="1050" b="1" i="1" kern="1200" dirty="0" smtClean="0">
              <a:solidFill>
                <a:schemeClr val="tx1"/>
              </a:solidFill>
            </a:rPr>
            <a:t>(ОАО </a:t>
          </a:r>
          <a:r>
            <a:rPr lang="ru-RU" sz="1100" b="1" i="1" kern="1200" dirty="0" smtClean="0">
              <a:solidFill>
                <a:schemeClr val="tx1"/>
              </a:solidFill>
            </a:rPr>
            <a:t>«НК «Роснефть», ГК «</a:t>
          </a:r>
          <a:r>
            <a:rPr lang="ru-RU" sz="1100" b="1" i="1" kern="1200" dirty="0" err="1" smtClean="0">
              <a:solidFill>
                <a:schemeClr val="tx1"/>
              </a:solidFill>
            </a:rPr>
            <a:t>Ростех</a:t>
          </a:r>
          <a:r>
            <a:rPr lang="ru-RU" sz="1100" b="1" i="1" kern="1200" dirty="0" smtClean="0">
              <a:solidFill>
                <a:schemeClr val="tx1"/>
              </a:solidFill>
            </a:rPr>
            <a:t>»,  ОАО «РЖД», ГК «</a:t>
          </a:r>
          <a:r>
            <a:rPr lang="ru-RU" sz="1100" b="1" i="1" kern="1200" dirty="0" err="1" smtClean="0">
              <a:solidFill>
                <a:schemeClr val="tx1"/>
              </a:solidFill>
            </a:rPr>
            <a:t>Росатом</a:t>
          </a:r>
          <a:r>
            <a:rPr lang="ru-RU" sz="1100" b="1" i="1" kern="1200" dirty="0" smtClean="0">
              <a:solidFill>
                <a:schemeClr val="tx1"/>
              </a:solidFill>
            </a:rPr>
            <a:t>», ФГУП «Почта России», ПАО «Ростелеком», ПАО «</a:t>
          </a:r>
          <a:r>
            <a:rPr lang="ru-RU" sz="1100" b="1" i="1" kern="1200" dirty="0" err="1" smtClean="0">
              <a:solidFill>
                <a:schemeClr val="tx1"/>
              </a:solidFill>
            </a:rPr>
            <a:t>Россети</a:t>
          </a:r>
          <a:r>
            <a:rPr lang="ru-RU" sz="1100" b="1" i="1" kern="1200" dirty="0" smtClean="0">
              <a:solidFill>
                <a:schemeClr val="tx1"/>
              </a:solidFill>
            </a:rPr>
            <a:t>», АО «ТД РЖД»,                                            АО «УБТ-Уралвагонзавод», ПАО «МРСК Северо-Запада», АО «ГУОВ», АО «РН-Транс»,  АО «Росэнергоатом», АО «</a:t>
          </a:r>
          <a:r>
            <a:rPr lang="ru-RU" sz="1100" b="1" i="1" kern="1200" dirty="0" err="1" smtClean="0">
              <a:solidFill>
                <a:schemeClr val="tx1"/>
              </a:solidFill>
            </a:rPr>
            <a:t>Атомстройэкспорт</a:t>
          </a:r>
          <a:r>
            <a:rPr lang="ru-RU" sz="1100" b="1" i="1" kern="1200" dirty="0" smtClean="0">
              <a:solidFill>
                <a:schemeClr val="tx1"/>
              </a:solidFill>
            </a:rPr>
            <a:t>», </a:t>
          </a:r>
          <a:br>
            <a:rPr lang="ru-RU" sz="1100" b="1" i="1" kern="1200" dirty="0" smtClean="0">
              <a:solidFill>
                <a:schemeClr val="tx1"/>
              </a:solidFill>
            </a:rPr>
          </a:br>
          <a:r>
            <a:rPr lang="ru-RU" sz="1100" b="1" i="1" kern="1200" dirty="0" smtClean="0">
              <a:solidFill>
                <a:schemeClr val="tx1"/>
              </a:solidFill>
            </a:rPr>
            <a:t>ГК «</a:t>
          </a:r>
          <a:r>
            <a:rPr lang="ru-RU" sz="1100" b="1" i="1" kern="1200" dirty="0" err="1" smtClean="0">
              <a:solidFill>
                <a:schemeClr val="tx1"/>
              </a:solidFill>
            </a:rPr>
            <a:t>Автодор</a:t>
          </a:r>
          <a:r>
            <a:rPr lang="ru-RU" sz="1100" b="1" i="1" kern="1200" dirty="0" smtClean="0">
              <a:solidFill>
                <a:schemeClr val="tx1"/>
              </a:solidFill>
            </a:rPr>
            <a:t>», АО «</a:t>
          </a:r>
          <a:r>
            <a:rPr lang="ru-RU" sz="1100" b="1" i="1" kern="1200" dirty="0" err="1" smtClean="0">
              <a:solidFill>
                <a:schemeClr val="tx1"/>
              </a:solidFill>
            </a:rPr>
            <a:t>Транснефть</a:t>
          </a:r>
          <a:r>
            <a:rPr lang="ru-RU" sz="1100" b="1" i="1" kern="1200" dirty="0" smtClean="0">
              <a:solidFill>
                <a:schemeClr val="tx1"/>
              </a:solidFill>
            </a:rPr>
            <a:t>-Сибирь», АО «Научно-производственная корпорация «Уралвагонзавод», ООО «</a:t>
          </a:r>
          <a:r>
            <a:rPr lang="ru-RU" sz="1100" b="1" i="1" kern="1200" dirty="0" err="1" smtClean="0">
              <a:solidFill>
                <a:schemeClr val="tx1"/>
              </a:solidFill>
            </a:rPr>
            <a:t>Транснефть</a:t>
          </a:r>
          <a:r>
            <a:rPr lang="ru-RU" sz="1100" b="1" i="1" kern="1200" dirty="0" smtClean="0">
              <a:solidFill>
                <a:schemeClr val="tx1"/>
              </a:solidFill>
            </a:rPr>
            <a:t>-Восток», </a:t>
          </a:r>
          <a:br>
            <a:rPr lang="ru-RU" sz="1100" b="1" i="1" kern="1200" dirty="0" smtClean="0">
              <a:solidFill>
                <a:schemeClr val="tx1"/>
              </a:solidFill>
            </a:rPr>
          </a:br>
          <a:r>
            <a:rPr lang="ru-RU" sz="1100" b="1" i="1" kern="1200" dirty="0" smtClean="0">
              <a:solidFill>
                <a:schemeClr val="tx1"/>
              </a:solidFill>
            </a:rPr>
            <a:t>ООО «РН-</a:t>
          </a:r>
          <a:r>
            <a:rPr lang="ru-RU" sz="1100" b="1" i="1" kern="1200" dirty="0" err="1" smtClean="0">
              <a:solidFill>
                <a:schemeClr val="tx1"/>
              </a:solidFill>
            </a:rPr>
            <a:t>Юганскнефтегаз</a:t>
          </a:r>
          <a:r>
            <a:rPr lang="ru-RU" sz="1100" b="1" i="1" kern="1200" dirty="0" smtClean="0">
              <a:solidFill>
                <a:schemeClr val="tx1"/>
              </a:solidFill>
            </a:rPr>
            <a:t>», АК «АЛРОСА» (ПАО), ФГУП «</a:t>
          </a:r>
          <a:r>
            <a:rPr lang="ru-RU" sz="1100" b="1" i="1" kern="1200" dirty="0" err="1" smtClean="0">
              <a:solidFill>
                <a:schemeClr val="tx1"/>
              </a:solidFill>
            </a:rPr>
            <a:t>Спецстройинжиниринг</a:t>
          </a:r>
          <a:r>
            <a:rPr lang="ru-RU" sz="1100" b="1" i="1" kern="1200" dirty="0" smtClean="0">
              <a:solidFill>
                <a:schemeClr val="tx1"/>
              </a:solidFill>
            </a:rPr>
            <a:t> при </a:t>
          </a:r>
          <a:r>
            <a:rPr lang="ru-RU" sz="1100" b="1" i="1" kern="1200" dirty="0" err="1" smtClean="0">
              <a:solidFill>
                <a:schemeClr val="tx1"/>
              </a:solidFill>
            </a:rPr>
            <a:t>Спецстрое</a:t>
          </a:r>
          <a:r>
            <a:rPr lang="ru-RU" sz="1100" b="1" i="1" kern="1200" dirty="0" smtClean="0">
              <a:solidFill>
                <a:schemeClr val="tx1"/>
              </a:solidFill>
            </a:rPr>
            <a:t> России»)</a:t>
          </a:r>
          <a:endParaRPr lang="ru-RU" sz="1100" b="1" i="1" kern="1200" dirty="0">
            <a:solidFill>
              <a:schemeClr val="tx1"/>
            </a:solidFill>
          </a:endParaRPr>
        </a:p>
      </dsp:txBody>
      <dsp:txXfrm rot="-5400000">
        <a:off x="2236899" y="72220"/>
        <a:ext cx="9743023" cy="1329092"/>
      </dsp:txXfrm>
    </dsp:sp>
    <dsp:sp modelId="{33C17403-5B9F-4640-B456-1C87D1F48A20}">
      <dsp:nvSpPr>
        <dsp:cNvPr id="0" name=""/>
        <dsp:cNvSpPr/>
      </dsp:nvSpPr>
      <dsp:spPr>
        <a:xfrm>
          <a:off x="175258" y="192110"/>
          <a:ext cx="1903344" cy="1089312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Взаимодействие с заказчиками </a:t>
          </a:r>
          <a:endParaRPr lang="ru-RU" sz="1700" kern="1200" dirty="0"/>
        </a:p>
      </dsp:txBody>
      <dsp:txXfrm>
        <a:off x="228434" y="245286"/>
        <a:ext cx="1796992" cy="982960"/>
      </dsp:txXfrm>
    </dsp:sp>
    <dsp:sp modelId="{8BF833A8-3BC9-4117-9617-8F75EFECA491}">
      <dsp:nvSpPr>
        <dsp:cNvPr id="0" name=""/>
        <dsp:cNvSpPr/>
      </dsp:nvSpPr>
      <dsp:spPr>
        <a:xfrm rot="5400000">
          <a:off x="6520713" y="-2734253"/>
          <a:ext cx="1247293" cy="98149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0" kern="1200" spc="-80" baseline="0" dirty="0" smtClean="0"/>
            <a:t>при участии Корпорации сформирован перечень из </a:t>
          </a:r>
          <a:r>
            <a:rPr lang="ru-RU" sz="2000" b="1" kern="1200" spc="-80" baseline="0" dirty="0" smtClean="0"/>
            <a:t>135</a:t>
          </a:r>
          <a:r>
            <a:rPr lang="ru-RU" sz="1400" b="1" kern="1200" spc="-80" baseline="0" dirty="0" smtClean="0"/>
            <a:t> </a:t>
          </a:r>
          <a:r>
            <a:rPr lang="ru-RU" sz="1500" b="1" kern="1200" spc="-80" baseline="0" dirty="0" smtClean="0"/>
            <a:t>заказчиков </a:t>
          </a:r>
          <a:r>
            <a:rPr lang="ru-RU" sz="1500" b="0" kern="1200" spc="-80" baseline="0" dirty="0" smtClean="0"/>
            <a:t>регионального уровня в </a:t>
          </a:r>
          <a:r>
            <a:rPr lang="ru-RU" sz="2000" b="1" kern="1200" spc="-80" baseline="0" dirty="0" smtClean="0"/>
            <a:t>44</a:t>
          </a:r>
          <a:r>
            <a:rPr lang="ru-RU" sz="1400" b="1" kern="1200" spc="-80" baseline="0" dirty="0" smtClean="0"/>
            <a:t> </a:t>
          </a:r>
          <a:r>
            <a:rPr lang="ru-RU" sz="1500" b="1" kern="1200" spc="-80" baseline="0" dirty="0" smtClean="0"/>
            <a:t>регионах</a:t>
          </a:r>
          <a:endParaRPr lang="ru-RU" sz="1500" b="1" kern="1200" spc="-80" baseline="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kern="1200" spc="-80" baseline="0" dirty="0" smtClean="0"/>
            <a:t>В </a:t>
          </a:r>
          <a:r>
            <a:rPr lang="ru-RU" sz="2000" b="1" kern="1200" spc="-80" baseline="0" dirty="0" smtClean="0">
              <a:solidFill>
                <a:schemeClr val="tx1"/>
              </a:solidFill>
            </a:rPr>
            <a:t>79</a:t>
          </a:r>
          <a:r>
            <a:rPr lang="ru-RU" sz="1400" b="1" kern="1200" spc="-80" baseline="0" dirty="0" smtClean="0"/>
            <a:t> </a:t>
          </a:r>
          <a:r>
            <a:rPr lang="ru-RU" sz="1500" b="1" kern="1200" spc="-80" baseline="0" dirty="0" smtClean="0"/>
            <a:t>регионах </a:t>
          </a:r>
          <a:r>
            <a:rPr lang="ru-RU" sz="1500" b="0" kern="1200" spc="-80" baseline="0" dirty="0" smtClean="0"/>
            <a:t>приняты нормативные правовые акты на основании </a:t>
          </a:r>
          <a:r>
            <a:rPr lang="ru-RU" sz="1500" b="1" kern="1200" spc="-80" baseline="0" dirty="0" smtClean="0"/>
            <a:t>модельного нормативного правого акта</a:t>
          </a:r>
          <a:r>
            <a:rPr lang="ru-RU" sz="1500" b="0" kern="1200" spc="-80" baseline="0" dirty="0" smtClean="0"/>
            <a:t>, подготовленного Корпорацией, о порядке </a:t>
          </a:r>
          <a:r>
            <a:rPr lang="ru-RU" sz="1500" b="1" kern="1200" spc="-80" baseline="0" dirty="0" smtClean="0"/>
            <a:t>подписания заключений (уведомлений</a:t>
          </a:r>
          <a:r>
            <a:rPr lang="ru-RU" sz="1500" b="0" kern="1200" spc="-80" baseline="0" dirty="0" smtClean="0"/>
            <a:t>) и определении </a:t>
          </a:r>
          <a:r>
            <a:rPr lang="ru-RU" sz="1500" b="1" kern="1200" spc="-80" baseline="0" dirty="0" smtClean="0"/>
            <a:t>уполномоченного органа </a:t>
          </a:r>
          <a:r>
            <a:rPr lang="ru-RU" sz="1500" b="0" kern="1200" spc="-80" baseline="0" dirty="0" smtClean="0"/>
            <a:t>на проведение оценки и мониторинга</a:t>
          </a:r>
          <a:endParaRPr lang="ru-RU" sz="1500" b="1" kern="1200" spc="-80" baseline="0" dirty="0"/>
        </a:p>
      </dsp:txBody>
      <dsp:txXfrm rot="-5400000">
        <a:off x="2236898" y="1610450"/>
        <a:ext cx="9754036" cy="1125517"/>
      </dsp:txXfrm>
    </dsp:sp>
    <dsp:sp modelId="{FE464BA7-C336-49B6-9DF5-ADD15C29AD3B}">
      <dsp:nvSpPr>
        <dsp:cNvPr id="0" name=""/>
        <dsp:cNvSpPr/>
      </dsp:nvSpPr>
      <dsp:spPr>
        <a:xfrm>
          <a:off x="175258" y="1628552"/>
          <a:ext cx="1903344" cy="1089312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Взаимодействие с регионами </a:t>
          </a:r>
          <a:endParaRPr lang="ru-RU" sz="1700" kern="1200" dirty="0"/>
        </a:p>
      </dsp:txBody>
      <dsp:txXfrm>
        <a:off x="228434" y="1681728"/>
        <a:ext cx="1796992" cy="982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C9CDF-F6F5-4262-A9FF-07E6432DDB2F}">
      <dsp:nvSpPr>
        <dsp:cNvPr id="0" name=""/>
        <dsp:cNvSpPr/>
      </dsp:nvSpPr>
      <dsp:spPr>
        <a:xfrm>
          <a:off x="0" y="474290"/>
          <a:ext cx="7800974" cy="136080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442" tIns="333248" rIns="605442" bIns="113792" numCol="1" spcCol="1270" anchor="t" anchorCtr="0">
          <a:noAutofit/>
        </a:bodyPr>
        <a:lstStyle/>
        <a:p>
          <a:pPr marL="0" lvl="1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о категории </a:t>
          </a:r>
          <a:r>
            <a:rPr lang="ru-RU" sz="1600" b="0" kern="1200" dirty="0" smtClean="0"/>
            <a:t>субъекта МСП </a:t>
          </a:r>
          <a:r>
            <a:rPr lang="ru-RU" sz="1600" kern="1200" dirty="0" smtClean="0"/>
            <a:t>(микропредприятие, малое предприятие или среднее предприятие);</a:t>
          </a:r>
          <a:endParaRPr lang="ru-RU" sz="1600" kern="1200" dirty="0"/>
        </a:p>
        <a:p>
          <a:pPr marL="0" lvl="1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о лицензиях</a:t>
          </a:r>
          <a:r>
            <a:rPr lang="ru-RU" sz="1600" kern="1200" dirty="0" smtClean="0"/>
            <a:t>, полученных юридическим лицом, индивидуальным предпринимателем;</a:t>
          </a:r>
          <a:endParaRPr lang="ru-RU" sz="1600" b="1" kern="1200" dirty="0"/>
        </a:p>
      </dsp:txBody>
      <dsp:txXfrm>
        <a:off x="0" y="474290"/>
        <a:ext cx="7800974" cy="1360800"/>
      </dsp:txXfrm>
    </dsp:sp>
    <dsp:sp modelId="{8187E379-A010-40A0-901B-6B377B0E4506}">
      <dsp:nvSpPr>
        <dsp:cNvPr id="0" name=""/>
        <dsp:cNvSpPr/>
      </dsp:nvSpPr>
      <dsp:spPr>
        <a:xfrm>
          <a:off x="260751" y="212019"/>
          <a:ext cx="5532108" cy="490872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401" tIns="0" rIns="20640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lt1"/>
              </a:solidFill>
              <a:latin typeface="+mn-lt"/>
              <a:ea typeface="+mn-ea"/>
              <a:cs typeface="Times New Roman" panose="02020603050405020304" pitchFamily="18" charset="0"/>
            </a:rPr>
            <a:t>ОБЩИЕ СВЕДЕНИЯ, получаемые из ЕГРЮЛ, ЕГРИП :</a:t>
          </a:r>
          <a:endParaRPr lang="ru-RU" sz="1600" kern="1200" dirty="0"/>
        </a:p>
      </dsp:txBody>
      <dsp:txXfrm>
        <a:off x="284713" y="235981"/>
        <a:ext cx="5484184" cy="442948"/>
      </dsp:txXfrm>
    </dsp:sp>
    <dsp:sp modelId="{F436095A-918D-4222-8864-35D85C985A7B}">
      <dsp:nvSpPr>
        <dsp:cNvPr id="0" name=""/>
        <dsp:cNvSpPr/>
      </dsp:nvSpPr>
      <dsp:spPr>
        <a:xfrm>
          <a:off x="0" y="3240395"/>
          <a:ext cx="7800974" cy="201600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442" tIns="333248" rIns="605442" bIns="113792" numCol="1" spcCol="1270" anchor="t" anchorCtr="0">
          <a:noAutofit/>
        </a:bodyPr>
        <a:lstStyle/>
        <a:p>
          <a:pPr marL="0" lvl="1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о производимой </a:t>
          </a:r>
          <a:r>
            <a:rPr lang="ru-RU" sz="1600" kern="1200" dirty="0" smtClean="0"/>
            <a:t>юридическим лицом, индивидуальным предпринимателем </a:t>
          </a:r>
          <a:r>
            <a:rPr lang="ru-RU" sz="1600" b="1" kern="1200" dirty="0" smtClean="0"/>
            <a:t>продукции</a:t>
          </a:r>
          <a:r>
            <a:rPr lang="ru-RU" sz="1600" kern="1200" dirty="0" smtClean="0"/>
            <a:t> (в соответствии с ОКВЭД-2 и ОКПД-2)                           </a:t>
          </a:r>
          <a:r>
            <a:rPr lang="ru-RU" sz="1600" b="1" kern="1200" dirty="0" smtClean="0"/>
            <a:t>с указанием на соответствие такой продукции критериям отнесения к инновационной продукции, высокотехнологичной продукции</a:t>
          </a:r>
          <a:endParaRPr lang="ru-RU" sz="1600" b="1" kern="1200" dirty="0"/>
        </a:p>
        <a:p>
          <a:pPr marL="0" lvl="1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0" kern="1200" dirty="0" smtClean="0"/>
            <a:t>об участии в</a:t>
          </a:r>
          <a:r>
            <a:rPr lang="ru-RU" sz="1600" b="1" kern="1200" dirty="0" smtClean="0"/>
            <a:t> программах партнерства</a:t>
          </a:r>
          <a:endParaRPr lang="ru-RU" sz="1600" b="1" kern="1200" dirty="0"/>
        </a:p>
        <a:p>
          <a:pPr marL="0" lvl="1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о контрактах</a:t>
          </a:r>
          <a:r>
            <a:rPr lang="ru-RU" sz="1600" b="0" kern="1200" dirty="0" smtClean="0"/>
            <a:t>, заключенных в соответствии </a:t>
          </a:r>
          <a:r>
            <a:rPr lang="ru-RU" sz="1600" b="1" kern="1200" dirty="0" smtClean="0"/>
            <a:t>с Законом № 44-ФЗ, и (или) договорах</a:t>
          </a:r>
          <a:r>
            <a:rPr lang="ru-RU" sz="1600" b="0" kern="1200" dirty="0" smtClean="0"/>
            <a:t>, заключенных в соответствии с </a:t>
          </a:r>
          <a:r>
            <a:rPr lang="ru-RU" sz="1600" b="1" kern="1200" dirty="0" smtClean="0"/>
            <a:t>Законом № 223-ФЗ</a:t>
          </a:r>
          <a:endParaRPr lang="ru-RU" sz="1600" b="1" kern="1200" dirty="0"/>
        </a:p>
      </dsp:txBody>
      <dsp:txXfrm>
        <a:off x="0" y="3240395"/>
        <a:ext cx="7800974" cy="2016000"/>
      </dsp:txXfrm>
    </dsp:sp>
    <dsp:sp modelId="{5BF17452-3FCE-4303-A6B1-32AB05247870}">
      <dsp:nvSpPr>
        <dsp:cNvPr id="0" name=""/>
        <dsp:cNvSpPr/>
      </dsp:nvSpPr>
      <dsp:spPr>
        <a:xfrm>
          <a:off x="390048" y="1800948"/>
          <a:ext cx="5532108" cy="1675607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401" tIns="0" rIns="206401" bIns="0" numCol="1" spcCol="1270" anchor="ctr" anchorCtr="0">
          <a:noAutofit/>
        </a:bodyPr>
        <a:lstStyle/>
        <a:p>
          <a:pPr marL="0" lvl="0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Сведения, представляемые субъектами МСП в ЗАЯВИТЕЛЬНОМ ПОРЯДКЕ</a:t>
          </a:r>
          <a:endParaRPr lang="ru-RU" sz="1600" b="1" kern="1200" dirty="0"/>
        </a:p>
      </dsp:txBody>
      <dsp:txXfrm>
        <a:off x="471844" y="1882744"/>
        <a:ext cx="5368516" cy="1512015"/>
      </dsp:txXfrm>
    </dsp:sp>
    <dsp:sp modelId="{F77B06D8-1FF3-4E91-9218-59C6CF6E5B67}">
      <dsp:nvSpPr>
        <dsp:cNvPr id="0" name=""/>
        <dsp:cNvSpPr/>
      </dsp:nvSpPr>
      <dsp:spPr>
        <a:xfrm>
          <a:off x="0" y="6389239"/>
          <a:ext cx="780097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A2CD5-66A8-4177-823E-F8D8C85E9F55}">
      <dsp:nvSpPr>
        <dsp:cNvPr id="0" name=""/>
        <dsp:cNvSpPr/>
      </dsp:nvSpPr>
      <dsp:spPr>
        <a:xfrm>
          <a:off x="390048" y="5342795"/>
          <a:ext cx="5460682" cy="1282603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401" tIns="0" rIns="206401" bIns="0" numCol="1" spcCol="1270" anchor="ctr" anchorCtr="0">
          <a:noAutofit/>
        </a:bodyPr>
        <a:lstStyle/>
        <a:p>
          <a:pPr marL="0" lvl="0" indent="-3600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В дальнейшем планируется ПОЭТАПНОЕ РАСШИРЕНИЕ состава сведений единого реестра субъектов МСП</a:t>
          </a:r>
          <a:endParaRPr lang="ru-RU" sz="1600" b="1" kern="1200" dirty="0"/>
        </a:p>
      </dsp:txBody>
      <dsp:txXfrm>
        <a:off x="452660" y="5405407"/>
        <a:ext cx="5335458" cy="11573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DFB66-74FE-459B-887B-6412C72E7371}">
      <dsp:nvSpPr>
        <dsp:cNvPr id="0" name=""/>
        <dsp:cNvSpPr/>
      </dsp:nvSpPr>
      <dsp:spPr>
        <a:xfrm>
          <a:off x="1087919" y="886910"/>
          <a:ext cx="3602389" cy="249206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Разработан </a:t>
          </a:r>
          <a:r>
            <a:rPr lang="ru-RU" sz="2000" u="sng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Федеральный закон от 29.12.2015 </a:t>
          </a:r>
          <a:br>
            <a:rPr lang="ru-RU" sz="2000" u="sng" kern="1200" dirty="0" smtClean="0">
              <a:solidFill>
                <a:schemeClr val="bg1"/>
              </a:solidFill>
              <a:cs typeface="Times New Roman" panose="02020603050405020304" pitchFamily="18" charset="0"/>
            </a:rPr>
          </a:br>
          <a:r>
            <a:rPr lang="ru-RU" sz="2000" u="sng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№ 408-ФЗ</a:t>
          </a:r>
          <a:r>
            <a:rPr lang="ru-RU" sz="2000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, определяющий </a:t>
          </a:r>
          <a:r>
            <a:rPr lang="ru-RU" sz="2000" b="1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порядок  формирования и ведения</a:t>
          </a:r>
          <a:r>
            <a:rPr lang="ru-RU" sz="2000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 ФНС России </a:t>
          </a:r>
          <a:r>
            <a:rPr lang="ru-RU" sz="2000" b="1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единого реестра </a:t>
          </a:r>
          <a:br>
            <a:rPr lang="ru-RU" sz="2000" b="1" kern="1200" dirty="0" smtClean="0">
              <a:solidFill>
                <a:schemeClr val="bg1"/>
              </a:solidFill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chemeClr val="bg1"/>
              </a:solidFill>
              <a:cs typeface="Times New Roman" panose="02020603050405020304" pitchFamily="18" charset="0"/>
            </a:rPr>
            <a:t>субъектов МСП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664302" y="886910"/>
        <a:ext cx="3026007" cy="2492062"/>
      </dsp:txXfrm>
    </dsp:sp>
    <dsp:sp modelId="{18D1EC6F-B164-4371-A80B-3C9455E0C862}">
      <dsp:nvSpPr>
        <dsp:cNvPr id="0" name=""/>
        <dsp:cNvSpPr/>
      </dsp:nvSpPr>
      <dsp:spPr>
        <a:xfrm>
          <a:off x="0" y="1829477"/>
          <a:ext cx="1947064" cy="1962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 участии Корпорации</a:t>
          </a:r>
          <a:endParaRPr lang="ru-RU" sz="1800" b="1" kern="1200" dirty="0"/>
        </a:p>
      </dsp:txBody>
      <dsp:txXfrm>
        <a:off x="285141" y="2116886"/>
        <a:ext cx="1376782" cy="1387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1425"/>
            <a:ext cx="4883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07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65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7550" y="1347788"/>
            <a:ext cx="53038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318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66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983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5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13DC-AEA2-4AAD-B805-9AF3E96189A3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40AB-4A8F-423F-A4F3-B3E68BAB6EC1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9782-873A-45CE-9374-8CB321E31F23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1" y="8257866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83015" rtl="0" eaLnBrk="1" fontAlgn="base" latinLnBrk="0" hangingPunct="1">
              <a:lnSpc>
                <a:spcPts val="1421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6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83015" rtl="0" eaLnBrk="1" fontAlgn="base" latinLnBrk="0" hangingPunct="1">
                <a:lnSpc>
                  <a:spcPts val="1421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6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253461" y="105679"/>
            <a:ext cx="10001241" cy="63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0" bIns="36000" rtlCol="0" anchor="ctr">
            <a:noAutofit/>
          </a:bodyPr>
          <a:lstStyle>
            <a:lvl1pPr>
              <a:lnSpc>
                <a:spcPts val="2520"/>
              </a:lnSpc>
              <a:spcAft>
                <a:spcPts val="378"/>
              </a:spcAft>
              <a:defRPr lang="en-US" sz="252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5214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47" y="1146102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0670" indent="0">
              <a:buNone/>
              <a:defRPr>
                <a:solidFill>
                  <a:schemeClr val="tx1"/>
                </a:solidFill>
              </a:defRPr>
            </a:lvl3pPr>
            <a:lvl4pPr marL="471939" indent="0">
              <a:buNone/>
              <a:defRPr>
                <a:solidFill>
                  <a:schemeClr val="tx1"/>
                </a:solidFill>
              </a:defRPr>
            </a:lvl4pPr>
            <a:lvl5pPr marL="71260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51347" y="127504"/>
            <a:ext cx="1843429" cy="837894"/>
          </a:xfrm>
          <a:prstGeom prst="rect">
            <a:avLst/>
          </a:prstGeom>
          <a:solidFill>
            <a:srgbClr val="E7F5FE"/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defRPr sz="14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11521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6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АО </a:t>
            </a:r>
          </a:p>
          <a:p>
            <a:pPr marL="0" marR="0" lvl="0" indent="0" algn="ctr" defTabSz="11521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6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«КОРПОРАЦИЯ «МСП»</a:t>
            </a:r>
            <a:endParaRPr kumimoji="0" lang="ru-RU" sz="1386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253459" y="808294"/>
            <a:ext cx="10001241" cy="1571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68"/>
          </a:p>
        </p:txBody>
      </p:sp>
    </p:spTree>
    <p:extLst>
      <p:ext uri="{BB962C8B-B14F-4D97-AF65-F5344CB8AC3E}">
        <p14:creationId xmlns:p14="http://schemas.microsoft.com/office/powerpoint/2010/main" val="3151657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91FF-439C-46AF-B949-4121E9CCE10B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CE04-E4B2-4D35-A1FE-D1F85D7141E7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3E73-802B-40DB-BC43-D464B9134741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375E-E142-47F9-BEAB-0370729E5E94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50D-6A3C-4654-8E1E-800172DC4739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A69A-08B6-4A60-A9A2-D8226193DC23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6B8-2ACD-41A7-962C-7B0531DEF87A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36C-4F33-43F1-9258-07908A2F00D8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B89A-DECE-45CC-9B2D-5408B2727F41}" type="datetime1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QuickStyle" Target="../diagrams/quickStyle4.xml"/><Relationship Id="rId5" Type="http://schemas.openxmlformats.org/officeDocument/2006/relationships/diagramQuickStyle" Target="../diagrams/quickStyle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Layout" Target="../diagrams/layout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7625" y="3301620"/>
            <a:ext cx="89647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 МЕРОПРИЯТИЯХ, ПРОВОДИМЫХ                                    АО «КОРПОРАЦИЯ МСП», НАПРАВЛЕННЫХ НА УВЕЛИЧЕНИЕ ДОЛИ ЗАКУПОК У СУБЪЕКТОВ МСП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l="2083" t="12026" r="15209" b="51231"/>
          <a:stretch/>
        </p:blipFill>
        <p:spPr>
          <a:xfrm>
            <a:off x="0" y="-4927"/>
            <a:ext cx="12599988" cy="27148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7462" y="7558267"/>
            <a:ext cx="1909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Сочи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2016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l="2083" t="12026" r="15209" b="51231"/>
          <a:stretch/>
        </p:blipFill>
        <p:spPr>
          <a:xfrm>
            <a:off x="0" y="-4926"/>
            <a:ext cx="3427287" cy="856011"/>
          </a:xfrm>
          <a:prstGeom prst="rect">
            <a:avLst/>
          </a:prstGeom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69751" y="8180369"/>
            <a:ext cx="2834997" cy="460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20906" y="108904"/>
            <a:ext cx="8964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НОРМАТИВНАЯ БАЗА В СФЕРЕ УЧАСТИЯ СУБЪЕКТОВ МСП В </a:t>
            </a:r>
            <a:r>
              <a:rPr lang="ru-RU" sz="20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ЗАКУПКАХ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ИНОВАЦИОННОЙ ПРОДУКЦИИ, ВЫСОКОТЕХНОЛОГИЧНОЙ ПРОДУКЦИИ</a:t>
            </a:r>
            <a:endParaRPr lang="ru-RU" sz="20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2352" y="963468"/>
            <a:ext cx="8401062" cy="9771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Корпорация наделена </a:t>
            </a:r>
            <a:r>
              <a:rPr lang="ru-RU" sz="1600" dirty="0">
                <a:solidFill>
                  <a:schemeClr val="tx1"/>
                </a:solidFill>
              </a:rPr>
              <a:t>функциями по </a:t>
            </a:r>
            <a:r>
              <a:rPr lang="ru-RU" sz="1600" b="1" dirty="0">
                <a:solidFill>
                  <a:schemeClr val="tx1"/>
                </a:solidFill>
              </a:rPr>
              <a:t>проведению оценки или мониторинга соответствия в части соблюдения заказчиками годового объема закупки инновационной продукции, высокотехнологичной продукции у субъектов МСП </a:t>
            </a:r>
          </a:p>
        </p:txBody>
      </p:sp>
      <p:sp>
        <p:nvSpPr>
          <p:cNvPr id="17" name="Скругленный прямоугольник 6"/>
          <p:cNvSpPr txBox="1"/>
          <p:nvPr/>
        </p:nvSpPr>
        <p:spPr>
          <a:xfrm>
            <a:off x="204489" y="980220"/>
            <a:ext cx="2034967" cy="41194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kern="1200" dirty="0"/>
              <a:t>Федеральны</a:t>
            </a:r>
            <a:r>
              <a:rPr lang="ru-RU" sz="2200" b="1" dirty="0"/>
              <a:t>й</a:t>
            </a:r>
            <a:r>
              <a:rPr lang="ru-RU" sz="2200" b="1" kern="1200" dirty="0"/>
              <a:t> закон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92966" y="5398806"/>
            <a:ext cx="8430447" cy="8367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dirty="0"/>
              <a:t>Установлен порядок проведения </a:t>
            </a:r>
            <a:r>
              <a:rPr lang="ru-RU" sz="1600" b="1" dirty="0"/>
              <a:t>оценки соответствия и мониторинга </a:t>
            </a:r>
            <a:r>
              <a:rPr lang="ru-RU" sz="1600" b="1" dirty="0" smtClean="0"/>
              <a:t>соответствия, в том числе на предмет соблюдения годового объема закупки инновационной продукции, высокотехнологичной продукции у субъектов МСП</a:t>
            </a:r>
            <a:endParaRPr lang="ru-RU" sz="1600" dirty="0"/>
          </a:p>
        </p:txBody>
      </p:sp>
      <p:sp>
        <p:nvSpPr>
          <p:cNvPr id="19" name="Скругленный прямоугольник 6"/>
          <p:cNvSpPr txBox="1"/>
          <p:nvPr/>
        </p:nvSpPr>
        <p:spPr>
          <a:xfrm>
            <a:off x="204488" y="5389580"/>
            <a:ext cx="2034967" cy="298646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/>
              <a:t>Постановления Правительства Российской Федерации</a:t>
            </a:r>
            <a:endParaRPr lang="ru-RU" sz="2200" b="1" kern="1200" dirty="0"/>
          </a:p>
        </p:txBody>
      </p:sp>
      <p:sp>
        <p:nvSpPr>
          <p:cNvPr id="23" name="Скругленный прямоугольник 6"/>
          <p:cNvSpPr txBox="1"/>
          <p:nvPr/>
        </p:nvSpPr>
        <p:spPr>
          <a:xfrm>
            <a:off x="10799875" y="980220"/>
            <a:ext cx="1599629" cy="41194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/>
              <a:t>от 29.06.2015 № 156-ФЗ</a:t>
            </a:r>
          </a:p>
        </p:txBody>
      </p:sp>
      <p:sp>
        <p:nvSpPr>
          <p:cNvPr id="27" name="Скругленный прямоугольник 6"/>
          <p:cNvSpPr txBox="1"/>
          <p:nvPr/>
        </p:nvSpPr>
        <p:spPr>
          <a:xfrm>
            <a:off x="10798837" y="5389580"/>
            <a:ext cx="1599629" cy="8459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/>
              <a:t>от 29.10.2015 № 1169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05791" y="6326515"/>
            <a:ext cx="8417622" cy="926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dirty="0"/>
              <a:t>Годовой объем закупки инновационной, высокотехнологичной продукции </a:t>
            </a:r>
            <a:r>
              <a:rPr lang="ru-RU" sz="1600" dirty="0" smtClean="0"/>
              <a:t>установлен как </a:t>
            </a:r>
            <a:r>
              <a:rPr lang="ru-RU" sz="1600" b="1" dirty="0" smtClean="0"/>
              <a:t>увеличенный на 10% </a:t>
            </a:r>
            <a:r>
              <a:rPr lang="ru-RU" sz="1600" b="1" dirty="0"/>
              <a:t>стоимостной объем закупки</a:t>
            </a:r>
            <a:r>
              <a:rPr lang="ru-RU" sz="1600" dirty="0"/>
              <a:t> инновационной, высокотехнологичной продукции за год предшествующий </a:t>
            </a:r>
            <a:r>
              <a:rPr lang="ru-RU" sz="1600" dirty="0" smtClean="0"/>
              <a:t>отчетному</a:t>
            </a:r>
            <a:endParaRPr lang="ru-RU" sz="1600" dirty="0"/>
          </a:p>
        </p:txBody>
      </p:sp>
      <p:sp>
        <p:nvSpPr>
          <p:cNvPr id="31" name="Скругленный прямоугольник 6"/>
          <p:cNvSpPr txBox="1"/>
          <p:nvPr/>
        </p:nvSpPr>
        <p:spPr>
          <a:xfrm>
            <a:off x="10798837" y="6326515"/>
            <a:ext cx="1599631" cy="9614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/>
              <a:t>от 25.12.2015 № 1442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22352" y="3314805"/>
            <a:ext cx="8401062" cy="1784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b="1" dirty="0" smtClean="0"/>
              <a:t>Установлена обязанность </a:t>
            </a:r>
            <a:r>
              <a:rPr lang="ru-RU" sz="1600" b="1" dirty="0"/>
              <a:t>заказчиков </a:t>
            </a:r>
            <a:r>
              <a:rPr lang="ru-RU" sz="1600" dirty="0"/>
              <a:t>на основании критериев, определенных отраслевыми федеральными органами исполнительной власти, </a:t>
            </a:r>
            <a:r>
              <a:rPr lang="ru-RU" sz="1600" b="1" dirty="0"/>
              <a:t>установить</a:t>
            </a:r>
            <a:r>
              <a:rPr lang="ru-RU" sz="1600" dirty="0"/>
              <a:t>:</a:t>
            </a:r>
          </a:p>
          <a:p>
            <a:pPr algn="just"/>
            <a:r>
              <a:rPr lang="ru-RU" sz="1600" dirty="0"/>
              <a:t>– </a:t>
            </a:r>
            <a:r>
              <a:rPr lang="ru-RU" sz="1600" b="1" dirty="0"/>
              <a:t>перечень товаров, работ, услуг, удовлетворяющих критериям отнесения к инновационной продукции, высокотехнологичной продукции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– </a:t>
            </a:r>
            <a:r>
              <a:rPr lang="ru-RU" sz="1600" b="1" dirty="0"/>
              <a:t>положения о порядке и правилах применения (внедрения)</a:t>
            </a:r>
            <a:r>
              <a:rPr lang="ru-RU" sz="1600" dirty="0"/>
              <a:t> инновационной продукции, высокотехнологичной продукции.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22352" y="2034359"/>
            <a:ext cx="8401062" cy="1188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ФОИВы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и Госкорпорация «Росатом»</a:t>
            </a:r>
            <a:r>
              <a:rPr lang="ru-RU" sz="1600" b="1" dirty="0" smtClean="0">
                <a:solidFill>
                  <a:schemeClr val="tx1"/>
                </a:solidFill>
              </a:rPr>
              <a:t> уполномочены </a:t>
            </a:r>
            <a:r>
              <a:rPr lang="ru-RU" sz="1600" dirty="0" smtClean="0">
                <a:solidFill>
                  <a:schemeClr val="tx1"/>
                </a:solidFill>
              </a:rPr>
              <a:t>устанавливать </a:t>
            </a:r>
            <a:r>
              <a:rPr lang="ru-RU" sz="1600" b="1" dirty="0">
                <a:solidFill>
                  <a:schemeClr val="tx1"/>
                </a:solidFill>
              </a:rPr>
              <a:t>критерии отнесения товаров, работ, услуг к инновационной и (или) высокотехнологичной продукции </a:t>
            </a:r>
            <a:r>
              <a:rPr lang="ru-RU" sz="1600" dirty="0">
                <a:solidFill>
                  <a:schemeClr val="tx1"/>
                </a:solidFill>
              </a:rPr>
              <a:t>с учетом утвержденных Президентом Российской Федерации приоритетных направлений развития науки, технологий и техники в Российской Федерации и перечнем критических технологий Российской Федерации</a:t>
            </a:r>
          </a:p>
        </p:txBody>
      </p:sp>
      <p:sp>
        <p:nvSpPr>
          <p:cNvPr id="36" name="Скругленный прямоугольник 6"/>
          <p:cNvSpPr txBox="1"/>
          <p:nvPr/>
        </p:nvSpPr>
        <p:spPr>
          <a:xfrm>
            <a:off x="10798837" y="7366370"/>
            <a:ext cx="1625279" cy="9968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/>
              <a:t>от </a:t>
            </a:r>
            <a:r>
              <a:rPr lang="ru-RU" sz="2000" b="1" kern="1200" dirty="0" smtClean="0"/>
              <a:t>11.12.2014 </a:t>
            </a:r>
            <a:r>
              <a:rPr lang="ru-RU" sz="2000" b="1" kern="1200" dirty="0"/>
              <a:t>№ </a:t>
            </a:r>
            <a:r>
              <a:rPr lang="ru-RU" sz="2000" b="1" kern="1200" dirty="0" smtClean="0"/>
              <a:t>1352</a:t>
            </a:r>
            <a:endParaRPr lang="ru-RU" sz="2000" b="1" kern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292967" y="7366370"/>
            <a:ext cx="8430446" cy="1009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sz="1600" dirty="0"/>
              <a:t>Годовой объем закупки инновационной, высокотехнологичной продукции </a:t>
            </a:r>
            <a:r>
              <a:rPr lang="ru-RU" sz="1600" dirty="0" smtClean="0"/>
              <a:t>установлен как </a:t>
            </a:r>
            <a:r>
              <a:rPr lang="ru-RU" sz="1600" b="1" dirty="0" smtClean="0"/>
              <a:t>увеличенный на 5% </a:t>
            </a:r>
            <a:r>
              <a:rPr lang="ru-RU" sz="1600" b="1" dirty="0"/>
              <a:t>стоимостной объем закупки </a:t>
            </a:r>
            <a:r>
              <a:rPr lang="ru-RU" sz="1600" dirty="0"/>
              <a:t>инновационной, высокотехнологичной продукции за год предшествующий </a:t>
            </a:r>
            <a:r>
              <a:rPr lang="ru-RU" sz="1600" dirty="0" smtClean="0"/>
              <a:t>отчетному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64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550" y="671519"/>
            <a:ext cx="7353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ПРОВЕДЕНИЕ ОЦЕНКИ СООТВЕТСТВИЯ ГОДОВОГО ОБЪЕМА ЗАКУПОК ИННОВАЦИОННОЙ, ВЫСОКОТЕХНОЛОГИЧНОЙ ПРОДУКЦИИ У СУБЪЕКТОВ МСП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/>
          <a:srcRect l="2083" t="12026" r="15209" b="51231"/>
          <a:stretch/>
        </p:blipFill>
        <p:spPr>
          <a:xfrm>
            <a:off x="719970" y="768927"/>
            <a:ext cx="3467566" cy="705802"/>
          </a:xfrm>
          <a:prstGeom prst="rect">
            <a:avLst/>
          </a:prstGeom>
        </p:spPr>
      </p:pic>
      <p:sp>
        <p:nvSpPr>
          <p:cNvPr id="27" name="Скругленный прямоугольник 6"/>
          <p:cNvSpPr txBox="1"/>
          <p:nvPr/>
        </p:nvSpPr>
        <p:spPr>
          <a:xfrm>
            <a:off x="719971" y="1594849"/>
            <a:ext cx="2035785" cy="658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>
            <a:defPPr>
              <a:defRPr lang="en-US"/>
            </a:defPPr>
            <a:lvl1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200" b="1"/>
            </a:lvl1pPr>
          </a:lstStyle>
          <a:p>
            <a:r>
              <a:rPr lang="ru-RU" dirty="0"/>
              <a:t>Корпорация МСП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45336" y="1599750"/>
            <a:ext cx="9600661" cy="658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132" tIns="101566" rIns="203132" bIns="101566" numCol="1" spcCol="1270" anchor="ctr" anchorCtr="0">
            <a:noAutofit/>
          </a:bodyPr>
          <a:lstStyle/>
          <a:p>
            <a:pPr algn="just"/>
            <a:r>
              <a:rPr lang="ru-RU" b="1" spc="-65" dirty="0"/>
              <a:t>С 01.12.16 </a:t>
            </a:r>
            <a:r>
              <a:rPr lang="ru-RU" spc="-65" dirty="0"/>
              <a:t>начинает</a:t>
            </a:r>
            <a:r>
              <a:rPr lang="ru-RU" b="1" spc="-65" dirty="0"/>
              <a:t> оценку соответствия </a:t>
            </a:r>
            <a:r>
              <a:rPr lang="ru-RU" spc="-65" dirty="0"/>
              <a:t>проектов планов закупки </a:t>
            </a:r>
            <a:r>
              <a:rPr lang="ru-RU" b="1" spc="-65" dirty="0"/>
              <a:t>инновационной, высокотехнологичной </a:t>
            </a:r>
            <a:r>
              <a:rPr lang="ru-RU" spc="-65" dirty="0"/>
              <a:t>продукции, лекарственных средств (в части закупок у субъектов МСП)</a:t>
            </a:r>
          </a:p>
        </p:txBody>
      </p:sp>
      <p:sp>
        <p:nvSpPr>
          <p:cNvPr id="20" name="Скругленный прямоугольник 6"/>
          <p:cNvSpPr txBox="1"/>
          <p:nvPr/>
        </p:nvSpPr>
        <p:spPr>
          <a:xfrm>
            <a:off x="719970" y="5469053"/>
            <a:ext cx="2035785" cy="2764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>
            <a:defPPr>
              <a:defRPr lang="en-US"/>
            </a:defPPr>
            <a:lvl1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200" b="1"/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/>
              <a:t>Организации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/>
              <a:t>из числа конкретных заказчиков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70715"/>
              </p:ext>
            </p:extLst>
          </p:nvPr>
        </p:nvGraphicFramePr>
        <p:xfrm>
          <a:off x="2845336" y="5496667"/>
          <a:ext cx="9600661" cy="2754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910">
                  <a:extLst>
                    <a:ext uri="{9D8B030D-6E8A-4147-A177-3AD203B41FA5}">
                      <a16:colId xmlns="" xmlns:a16="http://schemas.microsoft.com/office/drawing/2014/main" val="235711324"/>
                    </a:ext>
                  </a:extLst>
                </a:gridCol>
                <a:gridCol w="3528531">
                  <a:extLst>
                    <a:ext uri="{9D8B030D-6E8A-4147-A177-3AD203B41FA5}">
                      <a16:colId xmlns="" xmlns:a16="http://schemas.microsoft.com/office/drawing/2014/main" val="2546310463"/>
                    </a:ext>
                  </a:extLst>
                </a:gridCol>
                <a:gridCol w="3200220">
                  <a:extLst>
                    <a:ext uri="{9D8B030D-6E8A-4147-A177-3AD203B41FA5}">
                      <a16:colId xmlns="" xmlns:a16="http://schemas.microsoft.com/office/drawing/2014/main" val="282195414"/>
                    </a:ext>
                  </a:extLst>
                </a:gridCol>
              </a:tblGrid>
              <a:tr h="2358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ПАО «ФСК ЕЭС»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АО «НПК «Уралвагонзавод»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ОАО «РЖД»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АК «АЛРОСА» (ПАО)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75" marR="7087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u="non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ПАО «Газпром»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АО «Атомстройэкспорт»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Государственная компания «</a:t>
                      </a:r>
                      <a:r>
                        <a:rPr lang="ru-RU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Автодор</a:t>
                      </a:r>
                      <a:r>
                        <a:rPr lang="ru-RU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АО «ЦКБ МТ «Рубин»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75" marR="7087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АО «ПО «Севмаш»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ПАО Аэрофлот»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ПАО «Ростелеком»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ОАО «НК «Роснефть»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ОАО «Росэнергоатом» 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75" marR="7087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681771"/>
                  </a:ext>
                </a:extLst>
              </a:tr>
            </a:tbl>
          </a:graphicData>
        </a:graphic>
      </p:graphicFrame>
      <p:sp>
        <p:nvSpPr>
          <p:cNvPr id="14" name="Скругленный прямоугольник 6"/>
          <p:cNvSpPr txBox="1"/>
          <p:nvPr/>
        </p:nvSpPr>
        <p:spPr>
          <a:xfrm>
            <a:off x="711118" y="2433234"/>
            <a:ext cx="2035785" cy="28557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/>
              <a:t>Распоряжения  Правительства Российской Федерации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5336" y="3167535"/>
            <a:ext cx="7880945" cy="6087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dirty="0"/>
              <a:t>Утвержден перечень </a:t>
            </a:r>
            <a:r>
              <a:rPr lang="ru-RU" b="1" dirty="0"/>
              <a:t>35 конкретных федеральных заказчиков</a:t>
            </a:r>
          </a:p>
        </p:txBody>
      </p:sp>
      <p:sp>
        <p:nvSpPr>
          <p:cNvPr id="16" name="Скругленный прямоугольник 6"/>
          <p:cNvSpPr txBox="1"/>
          <p:nvPr/>
        </p:nvSpPr>
        <p:spPr>
          <a:xfrm>
            <a:off x="10824713" y="3151605"/>
            <a:ext cx="1630136" cy="60871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/>
              <a:t>от 06.11.2015 </a:t>
            </a:r>
            <a:r>
              <a:rPr lang="ru-RU" sz="1600" b="1" dirty="0" smtClean="0"/>
              <a:t>               № </a:t>
            </a:r>
            <a:r>
              <a:rPr lang="ru-RU" sz="1600" b="1" dirty="0"/>
              <a:t>2258-р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5336" y="2449067"/>
            <a:ext cx="7880945" cy="60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dirty="0"/>
              <a:t>Утвержден перечень </a:t>
            </a:r>
            <a:r>
              <a:rPr lang="ru-RU" b="1" dirty="0"/>
              <a:t>90 конкретных инновационных заказчиков федерального уровня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5336" y="4520419"/>
            <a:ext cx="7911451" cy="768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dirty="0"/>
              <a:t>Планируется формирование перечня конкретных инновационных заказчиков регионального уровня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45336" y="3890335"/>
            <a:ext cx="7911451" cy="5136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algn="just"/>
            <a:r>
              <a:rPr lang="ru-RU" dirty="0"/>
              <a:t>Утвержден перечень </a:t>
            </a:r>
            <a:r>
              <a:rPr lang="ru-RU" b="1" dirty="0"/>
              <a:t>135 конкретных заказчиков регионального уровня</a:t>
            </a:r>
          </a:p>
        </p:txBody>
      </p:sp>
      <p:sp>
        <p:nvSpPr>
          <p:cNvPr id="25" name="Скругленный прямоугольник 6"/>
          <p:cNvSpPr txBox="1"/>
          <p:nvPr/>
        </p:nvSpPr>
        <p:spPr>
          <a:xfrm>
            <a:off x="10846368" y="4520420"/>
            <a:ext cx="1599629" cy="7685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/>
              <a:t>Находится в стадии разработки</a:t>
            </a:r>
          </a:p>
        </p:txBody>
      </p:sp>
      <p:sp>
        <p:nvSpPr>
          <p:cNvPr id="28" name="Скругленный прямоугольник 6"/>
          <p:cNvSpPr txBox="1"/>
          <p:nvPr/>
        </p:nvSpPr>
        <p:spPr>
          <a:xfrm>
            <a:off x="10855220" y="3879909"/>
            <a:ext cx="1599629" cy="5336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>
              <a:spcBef>
                <a:spcPct val="0"/>
              </a:spcBef>
            </a:pPr>
            <a:r>
              <a:rPr lang="ru-RU" sz="1600" b="1" dirty="0"/>
              <a:t>от 19.04.2016</a:t>
            </a:r>
          </a:p>
          <a:p>
            <a:pPr lvl="0" algn="ctr" defTabSz="800100">
              <a:spcBef>
                <a:spcPct val="0"/>
              </a:spcBef>
            </a:pPr>
            <a:r>
              <a:rPr lang="ru-RU" sz="1600" b="1" dirty="0"/>
              <a:t>№ 717-р</a:t>
            </a:r>
          </a:p>
        </p:txBody>
      </p:sp>
      <p:sp>
        <p:nvSpPr>
          <p:cNvPr id="29" name="Скругленный прямоугольник 6"/>
          <p:cNvSpPr txBox="1"/>
          <p:nvPr/>
        </p:nvSpPr>
        <p:spPr>
          <a:xfrm>
            <a:off x="10824714" y="2457874"/>
            <a:ext cx="1630135" cy="5867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/>
              <a:t>от </a:t>
            </a:r>
            <a:r>
              <a:rPr lang="ru-RU" sz="1600" b="1" dirty="0" smtClean="0"/>
              <a:t>21.03.2016                № 475-р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1066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/>
          <a:srcRect l="2083" t="12026" r="15209" b="51231"/>
          <a:stretch/>
        </p:blipFill>
        <p:spPr>
          <a:xfrm>
            <a:off x="0" y="-4926"/>
            <a:ext cx="3427287" cy="856011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32463525"/>
              </p:ext>
            </p:extLst>
          </p:nvPr>
        </p:nvGraphicFramePr>
        <p:xfrm>
          <a:off x="291576" y="803959"/>
          <a:ext cx="12217416" cy="2761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116013774"/>
              </p:ext>
            </p:extLst>
          </p:nvPr>
        </p:nvGraphicFramePr>
        <p:xfrm>
          <a:off x="107306" y="5486400"/>
          <a:ext cx="12385376" cy="279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69751" y="8180369"/>
            <a:ext cx="2834997" cy="460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27287" y="71909"/>
            <a:ext cx="8891713" cy="666162"/>
          </a:xfrm>
          <a:prstGeom prst="rect">
            <a:avLst/>
          </a:prstGeom>
          <a:noFill/>
        </p:spPr>
        <p:txBody>
          <a:bodyPr wrap="none" lIns="72000" tIns="36000" rIns="0" bIns="36000" rtlCol="0">
            <a:noAutofit/>
          </a:bodyPr>
          <a:lstStyle/>
          <a:p>
            <a:pPr algn="ctr"/>
            <a:r>
              <a:rPr lang="ru-RU" sz="2250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Закупки у субъектов МСП </a:t>
            </a:r>
          </a:p>
          <a:p>
            <a:pPr algn="ctr"/>
            <a:r>
              <a:rPr lang="ru-RU" sz="2250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(по состоянию на 23.05.2016)</a:t>
            </a:r>
            <a:endParaRPr lang="ru-RU" sz="2250" b="1" i="1" dirty="0"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75" y="3625334"/>
            <a:ext cx="11351075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1600" b="1" dirty="0" smtClean="0">
                <a:ea typeface="Calibri" panose="020F0502020204030204" pitchFamily="34" charset="0"/>
              </a:rPr>
              <a:t>                 Лидеры из числа конкретных заказчиков по объему планируемых закупок у субъектов МСП (ТОП-10), млрд рублей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4570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772049"/>
              </p:ext>
            </p:extLst>
          </p:nvPr>
        </p:nvGraphicFramePr>
        <p:xfrm>
          <a:off x="-1471901" y="3760262"/>
          <a:ext cx="15744370" cy="181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6004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/>
          <a:srcRect l="2083" t="12026" r="15209" b="51231"/>
          <a:stretch/>
        </p:blipFill>
        <p:spPr>
          <a:xfrm>
            <a:off x="0" y="-4926"/>
            <a:ext cx="3427287" cy="85601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4785" y="950668"/>
            <a:ext cx="5312146" cy="170940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lvl="0"/>
            <a:endParaRPr lang="ru-RU" sz="1400" b="1" dirty="0" smtClean="0"/>
          </a:p>
          <a:p>
            <a:pPr lvl="0"/>
            <a:endParaRPr lang="ru-RU" sz="1400" b="1" dirty="0"/>
          </a:p>
          <a:p>
            <a:pPr lvl="0"/>
            <a:r>
              <a:rPr lang="ru-RU" sz="1400" b="1" dirty="0" smtClean="0"/>
              <a:t>Корпорацией проведен опрос </a:t>
            </a:r>
            <a:r>
              <a:rPr lang="ru-RU" sz="1400" dirty="0" smtClean="0"/>
              <a:t>в </a:t>
            </a:r>
            <a:r>
              <a:rPr lang="ru-RU" sz="1400" dirty="0"/>
              <a:t>отношении </a:t>
            </a:r>
            <a:r>
              <a:rPr lang="ru-RU" sz="1400" b="1" dirty="0" smtClean="0"/>
              <a:t>2 418 </a:t>
            </a:r>
            <a:r>
              <a:rPr lang="ru-RU" sz="1400" dirty="0" smtClean="0"/>
              <a:t>договоров (66%) </a:t>
            </a:r>
            <a:r>
              <a:rPr lang="ru-RU" sz="1400" dirty="0"/>
              <a:t>на общую сумму </a:t>
            </a:r>
            <a:r>
              <a:rPr lang="ru-RU" sz="1400" b="1" dirty="0" smtClean="0"/>
              <a:t>39</a:t>
            </a:r>
            <a:r>
              <a:rPr lang="ru-RU" sz="1400" b="1" dirty="0"/>
              <a:t> </a:t>
            </a:r>
            <a:r>
              <a:rPr lang="ru-RU" sz="1400" b="1" dirty="0" smtClean="0"/>
              <a:t>147 млн </a:t>
            </a:r>
            <a:r>
              <a:rPr lang="ru-RU" sz="1400" b="1" dirty="0"/>
              <a:t>рублей</a:t>
            </a:r>
            <a:r>
              <a:rPr lang="ru-RU" sz="1400" dirty="0"/>
              <a:t>, заключенных с </a:t>
            </a:r>
            <a:r>
              <a:rPr lang="ru-RU" sz="1400" b="1" dirty="0"/>
              <a:t>1 </a:t>
            </a:r>
            <a:r>
              <a:rPr lang="ru-RU" sz="1400" b="1" dirty="0" smtClean="0"/>
              <a:t>824 </a:t>
            </a:r>
            <a:r>
              <a:rPr lang="ru-RU" sz="1400" b="1" dirty="0"/>
              <a:t>субъектами </a:t>
            </a:r>
            <a:r>
              <a:rPr lang="ru-RU" sz="1400" b="1" dirty="0" smtClean="0"/>
              <a:t>МСП </a:t>
            </a:r>
            <a:r>
              <a:rPr lang="ru-RU" sz="1400" dirty="0" smtClean="0"/>
              <a:t>(</a:t>
            </a:r>
            <a:r>
              <a:rPr lang="ru-RU" sz="1400" dirty="0"/>
              <a:t>61%)</a:t>
            </a:r>
            <a:r>
              <a:rPr lang="ru-RU" sz="1400" dirty="0" smtClean="0"/>
              <a:t>,</a:t>
            </a:r>
            <a:r>
              <a:rPr lang="ru-RU" sz="1400" b="1" dirty="0" smtClean="0"/>
              <a:t> </a:t>
            </a:r>
            <a:r>
              <a:rPr lang="ru-RU" sz="1400" dirty="0" smtClean="0"/>
              <a:t>сведения о которых были представлены крупнейшими заказчиками федерального и регионального уровней</a:t>
            </a:r>
            <a:r>
              <a:rPr lang="ru-RU" sz="1400" dirty="0"/>
              <a:t> </a:t>
            </a:r>
            <a:r>
              <a:rPr lang="ru-RU" sz="1400" dirty="0" smtClean="0"/>
              <a:t>в </a:t>
            </a:r>
            <a:r>
              <a:rPr lang="ru-RU" sz="1400" dirty="0"/>
              <a:t>целях отбора проектов для оказания финансовой поддержки субъектам МСП</a:t>
            </a:r>
          </a:p>
          <a:p>
            <a:endParaRPr lang="ru-RU" sz="1400" b="1" dirty="0" smtClean="0"/>
          </a:p>
          <a:p>
            <a:endParaRPr lang="ru-RU" sz="1400" dirty="0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6200000" flipV="1">
            <a:off x="4582795" y="1700397"/>
            <a:ext cx="1739914" cy="20994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69751" y="8180369"/>
            <a:ext cx="2834997" cy="460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5522" y="1064451"/>
            <a:ext cx="7125120" cy="790711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получены сведения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от 64 крупнейших заказчиков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 в отношении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3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274 договоров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на общую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сумму 44 007 млн рублей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, заключенных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 2 570 субъектами МСП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, из них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 256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договоров с ценой более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50 млн. руб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. на общую сумму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30 742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млн руб.</a:t>
            </a:r>
          </a:p>
          <a:p>
            <a:endParaRPr lang="ru-RU" sz="1200" b="1" i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7287" y="174307"/>
            <a:ext cx="8891713" cy="890144"/>
          </a:xfrm>
          <a:prstGeom prst="rect">
            <a:avLst/>
          </a:prstGeom>
          <a:noFill/>
        </p:spPr>
        <p:txBody>
          <a:bodyPr wrap="none" lIns="72000" tIns="36000" rIns="0" bIns="36000" rtlCol="0">
            <a:noAutofit/>
          </a:bodyPr>
          <a:lstStyle/>
          <a:p>
            <a:pPr algn="ctr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Мероприятия, направленные на координацию финансовой поддержки</a:t>
            </a:r>
          </a:p>
          <a:p>
            <a:pPr algn="ctr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субъектов МСП и объема закупок крупнейших заказчиков у субъектов МСП</a:t>
            </a:r>
            <a:endParaRPr lang="ru-RU" sz="2250" b="1" i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81345" y="1876448"/>
            <a:ext cx="7125120" cy="611248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156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субъектов МСП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, реализующие крупные проекты на общую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сумму                       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5 776 млн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руб.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, имеет потребность в финансовой поддержке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1491" y="2714499"/>
            <a:ext cx="12459151" cy="438054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/>
              <a:t>К числу первоочередных </a:t>
            </a:r>
            <a:r>
              <a:rPr lang="ru-RU" b="1" dirty="0" smtClean="0"/>
              <a:t>мероприятий в </a:t>
            </a:r>
            <a:r>
              <a:rPr lang="ru-RU" b="1" dirty="0"/>
              <a:t>2016 году относятся: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55117" y="5529606"/>
            <a:ext cx="6717547" cy="6395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с </a:t>
            </a:r>
            <a:r>
              <a:rPr lang="ru-RU" sz="1400" b="1" dirty="0"/>
              <a:t>1 декабря 2016 г. </a:t>
            </a:r>
            <a:r>
              <a:rPr lang="ru-RU" sz="1400" dirty="0"/>
              <a:t>Корпорация и регионы начнут проведение оценки соответствия проектов планов </a:t>
            </a:r>
            <a:r>
              <a:rPr lang="ru-RU" sz="1400" b="1" dirty="0"/>
              <a:t>закупки инновационной продукции, высокотехнологичной продукции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1491" y="5474333"/>
            <a:ext cx="3595356" cy="712181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/>
              <a:t>Увеличение доли закупок инновационной продукции, высокотехнологичной продукции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2367" y="6230835"/>
            <a:ext cx="3573038" cy="81755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Качественное улучшение порядка закупок у субъектов МСП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26305" y="7137690"/>
            <a:ext cx="6744918" cy="53696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ru-RU" sz="1350" dirty="0"/>
              <a:t>организация взаимодействия с заказчиками по </a:t>
            </a:r>
            <a:r>
              <a:rPr lang="ru-RU" sz="1350" b="1" dirty="0"/>
              <a:t>вопросам размещения извещений о закупке и ежемесячного</a:t>
            </a:r>
            <a:r>
              <a:rPr lang="ru-RU" sz="1350" dirty="0"/>
              <a:t> </a:t>
            </a:r>
            <a:r>
              <a:rPr lang="ru-RU" sz="1350" b="1" dirty="0"/>
              <a:t>исполнения разделов о закупке </a:t>
            </a:r>
            <a:r>
              <a:rPr lang="ru-RU" sz="1350" dirty="0"/>
              <a:t>у субъектов МСП </a:t>
            </a:r>
            <a:r>
              <a:rPr lang="ru-RU" sz="1350" b="1" dirty="0"/>
              <a:t>в полном объеме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2367" y="7114223"/>
            <a:ext cx="3573038" cy="48150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Контроль исполнения разделов о закупке  у субъектов МСП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55117" y="7763950"/>
            <a:ext cx="6716106" cy="62345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ru-RU" sz="1400" dirty="0"/>
              <a:t>проведение Корпорацией совместно с заказчиками, регионами, субъектами МСП  мероприятий </a:t>
            </a:r>
            <a:r>
              <a:rPr lang="ru-RU" sz="1400" b="1" dirty="0"/>
              <a:t>по развитию поставщиков </a:t>
            </a:r>
            <a:r>
              <a:rPr lang="ru-RU" sz="1400" dirty="0"/>
              <a:t>в целях исполнения заказов крупнейших заказчиков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1491" y="7708484"/>
            <a:ext cx="3593914" cy="641569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Довыращивание</a:t>
            </a:r>
          </a:p>
          <a:p>
            <a:r>
              <a:rPr lang="ru-RU" sz="1600" b="1" dirty="0"/>
              <a:t> (развитие) поставщиков</a:t>
            </a: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6200000" flipV="1">
            <a:off x="8427294" y="5942993"/>
            <a:ext cx="4447824" cy="35708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651206" y="2995307"/>
            <a:ext cx="2177906" cy="518506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r>
              <a:rPr lang="ru-RU" b="1" dirty="0" smtClean="0">
                <a:solidFill>
                  <a:srgbClr val="1F4E79"/>
                </a:solidFill>
              </a:rPr>
              <a:t>ПЛАНИРУЕМЫЕ ПОКАЗАТЕЛИ                                   в 2016 году:</a:t>
            </a:r>
          </a:p>
          <a:p>
            <a:endParaRPr lang="ru-RU" sz="1600" b="1" dirty="0" smtClean="0">
              <a:solidFill>
                <a:srgbClr val="1F4E79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1F4E79"/>
                </a:solidFill>
              </a:rPr>
              <a:t>объем </a:t>
            </a:r>
            <a:r>
              <a:rPr lang="ru-RU" sz="1400" b="1" dirty="0">
                <a:solidFill>
                  <a:srgbClr val="1F4E79"/>
                </a:solidFill>
              </a:rPr>
              <a:t>закупок </a:t>
            </a:r>
            <a:r>
              <a:rPr lang="ru-RU" sz="1400" b="1" dirty="0" smtClean="0">
                <a:solidFill>
                  <a:srgbClr val="1F4E79"/>
                </a:solidFill>
              </a:rPr>
              <a:t> у субъектов МСП                                        около </a:t>
            </a:r>
            <a:r>
              <a:rPr lang="ru-RU" sz="3200" b="1" dirty="0">
                <a:solidFill>
                  <a:srgbClr val="1F4E79"/>
                </a:solidFill>
              </a:rPr>
              <a:t>1</a:t>
            </a:r>
            <a:r>
              <a:rPr lang="ru-RU" sz="2000" b="1" dirty="0">
                <a:solidFill>
                  <a:srgbClr val="1F4E79"/>
                </a:solidFill>
              </a:rPr>
              <a:t> </a:t>
            </a:r>
            <a:r>
              <a:rPr lang="ru-RU" sz="1400" b="1" dirty="0" smtClean="0">
                <a:solidFill>
                  <a:srgbClr val="1F4E79"/>
                </a:solidFill>
              </a:rPr>
              <a:t>трлн;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ru-RU" sz="1400" b="1" dirty="0" smtClean="0">
              <a:solidFill>
                <a:srgbClr val="1F4E79"/>
              </a:solidFill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ru-RU" sz="1400" b="1" dirty="0" smtClean="0">
                <a:solidFill>
                  <a:srgbClr val="1F4E79"/>
                </a:solidFill>
                <a:cs typeface="Times New Roman" panose="02020603050405020304" pitchFamily="18" charset="0"/>
              </a:rPr>
              <a:t>ежегодный прирост доли закупок на </a:t>
            </a:r>
            <a:r>
              <a:rPr lang="ru-RU" sz="3200" b="1" dirty="0" smtClean="0">
                <a:solidFill>
                  <a:srgbClr val="1F4E79"/>
                </a:solidFill>
                <a:cs typeface="Times New Roman" panose="02020603050405020304" pitchFamily="18" charset="0"/>
              </a:rPr>
              <a:t>2,3</a:t>
            </a:r>
            <a:r>
              <a:rPr lang="ru-RU" b="1" dirty="0" smtClean="0">
                <a:solidFill>
                  <a:srgbClr val="1F4E79"/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1F4E79"/>
                </a:solidFill>
                <a:cs typeface="Times New Roman" panose="02020603050405020304" pitchFamily="18" charset="0"/>
              </a:rPr>
              <a:t>%  ежегодно</a:t>
            </a:r>
            <a:endParaRPr lang="ru-RU" sz="1400" dirty="0">
              <a:solidFill>
                <a:srgbClr val="1F4E79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1491" y="3199519"/>
            <a:ext cx="3593914" cy="2224535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Совершенствование нормативного правового регулирования в сфере участия субъектов МСП в </a:t>
            </a:r>
            <a:r>
              <a:rPr lang="ru-RU" sz="1600" b="1" dirty="0" smtClean="0"/>
              <a:t>закупках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55118" y="3191725"/>
            <a:ext cx="6717547" cy="22323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/>
            <a:r>
              <a:rPr lang="ru-RU" sz="1350" dirty="0"/>
              <a:t>Разработка </a:t>
            </a:r>
            <a:r>
              <a:rPr lang="ru-RU" sz="1350" dirty="0" smtClean="0"/>
              <a:t>предложений о внесении изменений в постановление Правительства РФ от 11.12.2014 № 1352 в </a:t>
            </a:r>
            <a:r>
              <a:rPr lang="ru-RU" sz="1350" dirty="0"/>
              <a:t>части</a:t>
            </a:r>
            <a:r>
              <a:rPr lang="ru-RU" sz="1350" dirty="0" smtClean="0"/>
              <a:t>:</a:t>
            </a:r>
          </a:p>
          <a:p>
            <a:pPr lvl="0" indent="-171450" algn="just">
              <a:buFont typeface="Arial" panose="020B0604020202020204" pitchFamily="34" charset="0"/>
              <a:buChar char="•"/>
            </a:pPr>
            <a:r>
              <a:rPr lang="ru-RU" sz="1350" b="1" dirty="0" smtClean="0"/>
              <a:t>двукратного</a:t>
            </a:r>
            <a:r>
              <a:rPr lang="ru-RU" sz="1350" dirty="0" smtClean="0"/>
              <a:t> </a:t>
            </a:r>
            <a:r>
              <a:rPr lang="ru-RU" sz="1350" dirty="0"/>
              <a:t>повышения предельных (максимальных) значений начальной (максимальной) цены договора по результатам закупок, при которых заказчик вправе или обязан осуществить закупки у субъектов малого и среднего предпринимательства (до </a:t>
            </a:r>
            <a:r>
              <a:rPr lang="ru-RU" sz="1350" b="1" dirty="0"/>
              <a:t>200</a:t>
            </a:r>
            <a:r>
              <a:rPr lang="ru-RU" sz="1350" dirty="0"/>
              <a:t> и </a:t>
            </a:r>
            <a:r>
              <a:rPr lang="ru-RU" sz="1350" b="1" dirty="0"/>
              <a:t>400 млн рублей </a:t>
            </a:r>
            <a:r>
              <a:rPr lang="ru-RU" sz="1350" dirty="0"/>
              <a:t>соответственно</a:t>
            </a:r>
            <a:r>
              <a:rPr lang="ru-RU" sz="1350" dirty="0" smtClean="0"/>
              <a:t>);</a:t>
            </a:r>
          </a:p>
          <a:p>
            <a:pPr lvl="0" indent="-171450" algn="just">
              <a:buFont typeface="Arial" panose="020B0604020202020204" pitchFamily="34" charset="0"/>
              <a:buChar char="•"/>
            </a:pPr>
            <a:r>
              <a:rPr lang="ru-RU" sz="1350" dirty="0" smtClean="0"/>
              <a:t>использования </a:t>
            </a:r>
            <a:r>
              <a:rPr lang="ru-RU" sz="1350" dirty="0"/>
              <a:t>сведений </a:t>
            </a:r>
            <a:r>
              <a:rPr lang="ru-RU" sz="1350" b="1" dirty="0"/>
              <a:t>об активах кредитных организаций </a:t>
            </a:r>
            <a:r>
              <a:rPr lang="ru-RU" sz="1350" dirty="0"/>
              <a:t>в целях применения постановления Правительства Российской Федерации </a:t>
            </a:r>
            <a:r>
              <a:rPr lang="ru-RU" sz="1350" dirty="0" smtClean="0"/>
              <a:t> от </a:t>
            </a:r>
            <a:r>
              <a:rPr lang="ru-RU" sz="1350" dirty="0"/>
              <a:t>11 декабря 2014 г. № </a:t>
            </a:r>
            <a:r>
              <a:rPr lang="ru-RU" sz="1350" dirty="0" smtClean="0"/>
              <a:t>1352; </a:t>
            </a:r>
          </a:p>
          <a:p>
            <a:pPr indent="-171450" algn="just">
              <a:buFont typeface="Arial" panose="020B0604020202020204" pitchFamily="34" charset="0"/>
              <a:buChar char="•"/>
            </a:pPr>
            <a:r>
              <a:rPr lang="ru-RU" sz="1350" b="1" dirty="0"/>
              <a:t>повышения эффективности реализации программ </a:t>
            </a:r>
            <a:r>
              <a:rPr lang="ru-RU" sz="1350" b="1" dirty="0" smtClean="0"/>
              <a:t>партнерства</a:t>
            </a:r>
            <a:r>
              <a:rPr lang="ru-RU" sz="1350" dirty="0" smtClean="0"/>
              <a:t>; </a:t>
            </a:r>
          </a:p>
          <a:p>
            <a:pPr indent="-171450" algn="just">
              <a:buFont typeface="Arial" panose="020B0604020202020204" pitchFamily="34" charset="0"/>
              <a:buChar char="•"/>
            </a:pPr>
            <a:r>
              <a:rPr lang="ru-RU" sz="1350" b="1" dirty="0" smtClean="0"/>
              <a:t>совершенствования </a:t>
            </a:r>
            <a:r>
              <a:rPr lang="ru-RU" sz="1350" b="1" dirty="0"/>
              <a:t>методики расчета </a:t>
            </a:r>
            <a:r>
              <a:rPr lang="ru-RU" sz="1350" dirty="0"/>
              <a:t>годового объема закупок </a:t>
            </a:r>
            <a:r>
              <a:rPr lang="ru-RU" sz="1350" dirty="0" smtClean="0"/>
              <a:t>у субъектов МСП </a:t>
            </a:r>
            <a:r>
              <a:rPr lang="ru-RU" sz="1350" dirty="0"/>
              <a:t>в случае заключения долгосрочных (на срок свыше 1 года) договоров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755117" y="6230835"/>
            <a:ext cx="6716106" cy="8175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50" dirty="0"/>
              <a:t>организация проведения совместно с АНО «АСИ», НП «Клуб лидеров по продвижению инициатив бизнеса» </a:t>
            </a:r>
            <a:r>
              <a:rPr lang="ru-RU" sz="1350" b="1" dirty="0"/>
              <a:t>«контрольных закупок» </a:t>
            </a:r>
            <a:r>
              <a:rPr lang="ru-RU" sz="1350" dirty="0"/>
              <a:t>в целях выявления основных недостатков при осуществлении закупочной деятельности крупнейших заказчиков у субъектов МСП и качественного улучшения порядка закупок у субъектов МСП</a:t>
            </a:r>
          </a:p>
        </p:txBody>
      </p:sp>
    </p:spTree>
    <p:extLst>
      <p:ext uri="{BB962C8B-B14F-4D97-AF65-F5344CB8AC3E}">
        <p14:creationId xmlns:p14="http://schemas.microsoft.com/office/powerpoint/2010/main" val="29584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/>
          </p:nvPr>
        </p:nvGraphicFramePr>
        <p:xfrm>
          <a:off x="0" y="6058193"/>
          <a:ext cx="12388690" cy="1659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/>
          <a:srcRect l="2083" t="12026" r="15209" b="51231"/>
          <a:stretch/>
        </p:blipFill>
        <p:spPr>
          <a:xfrm>
            <a:off x="0" y="-4926"/>
            <a:ext cx="3427287" cy="856011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02211712"/>
              </p:ext>
            </p:extLst>
          </p:nvPr>
        </p:nvGraphicFramePr>
        <p:xfrm>
          <a:off x="4486275" y="1392100"/>
          <a:ext cx="7800975" cy="689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02736736"/>
              </p:ext>
            </p:extLst>
          </p:nvPr>
        </p:nvGraphicFramePr>
        <p:xfrm>
          <a:off x="341204" y="2008695"/>
          <a:ext cx="4611795" cy="37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598411" y="6029696"/>
            <a:ext cx="3887864" cy="1380050"/>
            <a:chOff x="160678" y="3497450"/>
            <a:chExt cx="12098671" cy="91157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60678" y="3497450"/>
              <a:ext cx="12098667" cy="91157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347870" y="3541949"/>
              <a:ext cx="11911479" cy="822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Размещение на официальном сайте                 ФНС России в сети Интернет                     единого реестра субъектов малого и среднего предпринимательства запланировано</a:t>
              </a:r>
              <a:r>
                <a:rPr lang="ru-RU" sz="1600" b="1" u="sng" kern="1200" dirty="0" smtClean="0"/>
                <a:t> на 1 августа 2016 г. </a:t>
              </a:r>
              <a:endParaRPr lang="ru-RU" sz="1600" b="1" u="sng" kern="1200" dirty="0"/>
            </a:p>
          </p:txBody>
        </p:sp>
      </p:grp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69751" y="8180369"/>
            <a:ext cx="2834997" cy="460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27287" y="128610"/>
            <a:ext cx="8891713" cy="666162"/>
          </a:xfrm>
          <a:prstGeom prst="rect">
            <a:avLst/>
          </a:prstGeom>
          <a:noFill/>
        </p:spPr>
        <p:txBody>
          <a:bodyPr wrap="none" lIns="72000" tIns="36000" rIns="0" bIns="36000" rtlCol="0">
            <a:noAutofit/>
          </a:bodyPr>
          <a:lstStyle/>
          <a:p>
            <a:pPr algn="ctr"/>
            <a:r>
              <a:rPr lang="ru-RU" sz="2250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Формирование реестра субъектов МСП </a:t>
            </a:r>
            <a:endParaRPr lang="ru-RU" sz="2250" b="1" i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2575" y="1027266"/>
            <a:ext cx="8396872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1600" b="1" dirty="0" smtClean="0">
                <a:ea typeface="Calibri" panose="020F0502020204030204" pitchFamily="34" charset="0"/>
              </a:rPr>
              <a:t>Состав сведений единого реестра субъектов МСП: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44570" y="1444510"/>
            <a:ext cx="12074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5331</TotalTime>
  <Words>1144</Words>
  <Application>Microsoft Office PowerPoint</Application>
  <PresentationFormat>Произвольный</PresentationFormat>
  <Paragraphs>138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ASTT_LenovoB50</cp:lastModifiedBy>
  <cp:revision>337</cp:revision>
  <cp:lastPrinted>2016-05-23T13:15:10Z</cp:lastPrinted>
  <dcterms:created xsi:type="dcterms:W3CDTF">2015-12-16T13:43:54Z</dcterms:created>
  <dcterms:modified xsi:type="dcterms:W3CDTF">2016-05-26T09:16:11Z</dcterms:modified>
</cp:coreProperties>
</file>