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sldIdLst>
    <p:sldId id="510" r:id="rId2"/>
    <p:sldId id="511" r:id="rId3"/>
    <p:sldId id="512" r:id="rId4"/>
    <p:sldId id="513" r:id="rId5"/>
    <p:sldId id="516" r:id="rId6"/>
    <p:sldId id="515" r:id="rId7"/>
    <p:sldId id="450" r:id="rId8"/>
    <p:sldId id="460" r:id="rId9"/>
    <p:sldId id="508" r:id="rId10"/>
    <p:sldId id="50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1" autoAdjust="0"/>
    <p:restoredTop sz="82908" autoAdjust="0"/>
  </p:normalViewPr>
  <p:slideViewPr>
    <p:cSldViewPr>
      <p:cViewPr varScale="1">
        <p:scale>
          <a:sx n="94" d="100"/>
          <a:sy n="94" d="100"/>
        </p:scale>
        <p:origin x="-9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DACE1-98BF-43F7-A29F-8893246CEF08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61264-ECBC-4CB4-BFDC-F5EE13BE4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СПОСОБЫ КОРРЕКТИРОВКИ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ФИЗИКО-МЕХАНИЧЕСКИХ СВОЙСТВ ДОРОЖНОГО БИТУМА, ОБУСЛОВЛИВАЮЩИХ ЭКСПЛУАТАЦИОННУЮ НАДЕЖНОСТЬ ДОРОЖНОГО ПОКРЫТИЯ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77768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Продолжение таблицы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 физико-механических свойств полимерно-битумных вяжущих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основе термопластов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 СТО АВТОДОР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9" y="1441026"/>
          <a:ext cx="8496943" cy="4191575"/>
        </p:xfrm>
        <a:graphic>
          <a:graphicData uri="http://schemas.openxmlformats.org/drawingml/2006/table">
            <a:tbl>
              <a:tblPr/>
              <a:tblGrid>
                <a:gridCol w="2123617"/>
                <a:gridCol w="405956"/>
                <a:gridCol w="983722"/>
                <a:gridCol w="1661216"/>
                <a:gridCol w="1661216"/>
                <a:gridCol w="1661216"/>
              </a:tblGrid>
              <a:tr h="808915">
                <a:tc>
                  <a:txBody>
                    <a:bodyPr/>
                    <a:lstStyle/>
                    <a:p>
                      <a:pPr marL="111125" algn="ctr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1125"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показателя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Методы испытаний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ПМБ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/100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ПМБ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50/7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ПМБ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5/50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0066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Устойчивость к старению при температуре 163°С по ГОСТ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32184: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Изменение массы, не более</a:t>
                      </a:r>
                      <a:endParaRPr lang="ru-RU" sz="12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ГОСТ </a:t>
                      </a:r>
                      <a:r>
                        <a:rPr lang="en-US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EN</a:t>
                      </a: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13303</a:t>
                      </a:r>
                      <a:endParaRPr lang="ru-RU" sz="12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Остаточная </a:t>
                      </a:r>
                      <a:r>
                        <a:rPr lang="ru-RU" sz="1200" b="1" dirty="0" err="1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пенетрация</a:t>
                      </a: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не менее</a:t>
                      </a:r>
                      <a:endParaRPr lang="ru-RU" sz="12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ГОСТ 32154</a:t>
                      </a:r>
                      <a:endParaRPr lang="ru-RU" sz="12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Изменение температуры размягчения</a:t>
                      </a:r>
                      <a:endParaRPr lang="ru-RU" sz="12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ГОСТ 32054</a:t>
                      </a:r>
                      <a:endParaRPr lang="ru-RU" sz="12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Растяжимость при 25°С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ГОСТ </a:t>
                      </a:r>
                      <a:r>
                        <a:rPr lang="en-US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 13398</a:t>
                      </a:r>
                      <a:endParaRPr lang="ru-RU" sz="12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Динамическая вязкость ротационным вискозиметром при 60°С</a:t>
                      </a:r>
                      <a:endParaRPr lang="ru-RU" sz="1200" b="1" dirty="0" smtClean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err="1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Па.с</a:t>
                      </a:r>
                      <a:endParaRPr lang="ru-RU" sz="1200" b="1" dirty="0" smtClean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ГОСТ  </a:t>
                      </a:r>
                      <a:r>
                        <a:rPr lang="en-US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 13302</a:t>
                      </a:r>
                      <a:endParaRPr lang="ru-RU" sz="12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700÷1 200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1 000÷1 500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1 200÷2 000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66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Дополнительные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методы испытания после прогрева:</a:t>
                      </a:r>
                      <a:endParaRPr lang="ru-RU" sz="14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32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Комплексный модуль сдвига (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DSR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кПа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EN 1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4770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набора статистических данных в диапазоне от +30° до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+ 80°С с шагом 10°С и частотой 1, 59 Гц (10 рад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с)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Жесткость на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реометре с изгибом балки (</a:t>
                      </a:r>
                      <a:r>
                        <a:rPr lang="en-US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BBR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МПа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EN 1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4771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набора статистических данных в диапазоне от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12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° до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- 24°С с шагом - 6°С </a:t>
                      </a:r>
                      <a:endParaRPr lang="ru-RU" sz="12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7" y="1196753"/>
          <a:ext cx="7848872" cy="5306196"/>
        </p:xfrm>
        <a:graphic>
          <a:graphicData uri="http://schemas.openxmlformats.org/drawingml/2006/table">
            <a:tbl>
              <a:tblPr/>
              <a:tblGrid>
                <a:gridCol w="2592287"/>
                <a:gridCol w="2005085"/>
                <a:gridCol w="3251500"/>
              </a:tblGrid>
              <a:tr h="25922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Фактические значения для: </a:t>
                      </a:r>
                      <a:endParaRPr lang="ru-RU" sz="1600" b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76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битума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марки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БНД 60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битума марки БНД 60/90, модифицированного 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1,5% масс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Sasobit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776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Глубина проникания иглы, 0,1мм, при:                       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                                                                                                                                                                       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Температура размягчения,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Растяжимость, см, при:      25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Более 140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Температура хрупкости,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-16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-16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Температура вспышки,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Более 300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298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Изменение температуры размягчения после прогрева</a:t>
                      </a:r>
                      <a:r>
                        <a:rPr lang="ru-RU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Индекс пенетрации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-0,3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+1,5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Сцепление с мрамором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Контр. обр. №1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Кинематическая вязкость при 135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С,  сСт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317,2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300,2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Динамическая вязкость при 60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С, Па.с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0" y="-304918"/>
            <a:ext cx="9144000" cy="144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оценки физико-механических свойств битума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марки БНД 60/90 производства ООО "КИНЕФ"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и после модификации 1,5% масс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Sasobit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До прогрева по методике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 12607-1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1412776"/>
          <a:ext cx="8352928" cy="4703972"/>
        </p:xfrm>
        <a:graphic>
          <a:graphicData uri="http://schemas.openxmlformats.org/drawingml/2006/table">
            <a:tbl>
              <a:tblPr/>
              <a:tblGrid>
                <a:gridCol w="3058570"/>
                <a:gridCol w="2647179"/>
                <a:gridCol w="2647179"/>
              </a:tblGrid>
              <a:tr h="1351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Фактические значения для: 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22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битума марки БНД 60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битума марки БНД 60/90, модифицированного 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1,5% масс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Sasobit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64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Изменение массы после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прогрева,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-0,11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Глубина проникания иглы при 25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после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прогрева, 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от первоначальной величины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Кинематическая вязкость при 135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С,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после прогрева,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сСт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469,9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515,3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Динамическая вязкость при 60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после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прогрева,   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Па.с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349</a:t>
                      </a:r>
                      <a:endParaRPr lang="ru-RU" sz="14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986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Растяжимость при 25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после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прогрева,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Температура размягчения после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прогрева,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Коэффициент возрастания вязкости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2,7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Сцепление с гранитным щебнем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Каменногорского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месторождения Ленинградской области 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фракции 5-10 мм)</a:t>
                      </a:r>
                      <a:r>
                        <a:rPr lang="ru-RU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соответствует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соответствует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0" y="-113429"/>
            <a:ext cx="9144000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оценки физико-механических свойств битума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марки БНД 60/90 производства ООО "КИНЕФ"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и после модификации 1,5% масс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Sasobit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 прогрева по методике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 12607-1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5" y="1196751"/>
          <a:ext cx="8280921" cy="5504661"/>
        </p:xfrm>
        <a:graphic>
          <a:graphicData uri="http://schemas.openxmlformats.org/drawingml/2006/table">
            <a:tbl>
              <a:tblPr/>
              <a:tblGrid>
                <a:gridCol w="2986561"/>
                <a:gridCol w="2647180"/>
                <a:gridCol w="2647180"/>
              </a:tblGrid>
              <a:tr h="26642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Фактические значения для: 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9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битума марки БНД 60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битума марки БНД 60/90, модифицированного 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0,8% масс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Honneywell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Titan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99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Глубина проникания иглы, 0,1мм, при:                     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                                                                                                                                                                       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Температура размягчения,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Растяжимость, см, при:      25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0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Более 140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Температура хрупкости,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-15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Температура вспышки,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Более 300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Более 300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Изменение температуры размягчения после прогрева</a:t>
                      </a:r>
                      <a:r>
                        <a:rPr lang="ru-RU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Индекс пенетрации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-0,4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Сцепление с мрамором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Кинематическая вязкость при 135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С,  сСт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330,3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528,2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Динамическая вязкость при 60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С, Па.с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602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-64348"/>
            <a:ext cx="9144000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оценки физико-механических свойств битума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марки БНД 60/90 производства ОАО "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ГАЗПРОМНЕФТЬ-Московский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НПЗ"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и после модификации 0,8% масс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Honneywell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Titan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прогрева по методике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 12607-1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268760"/>
          <a:ext cx="8640961" cy="4702931"/>
        </p:xfrm>
        <a:graphic>
          <a:graphicData uri="http://schemas.openxmlformats.org/drawingml/2006/table">
            <a:tbl>
              <a:tblPr/>
              <a:tblGrid>
                <a:gridCol w="3116413"/>
                <a:gridCol w="2762274"/>
                <a:gridCol w="2762274"/>
              </a:tblGrid>
              <a:tr h="25270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Фактические значения для: 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87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битума марки БНД 60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битума марки БНД 60/90, модифицированного 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0,8% масс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Honneywell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Titan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9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Изменение массы после прогрева</a:t>
                      </a:r>
                      <a:r>
                        <a:rPr lang="ru-RU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%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-0,1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0,02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Глубина проникания иглы при 25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после прогрева</a:t>
                      </a:r>
                      <a:r>
                        <a:rPr lang="ru-RU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от первоначальной величины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Кинематическая вязкость при 135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С,  сСт, после прогрева</a:t>
                      </a:r>
                      <a:r>
                        <a:rPr lang="ru-RU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489,2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844,5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Динамическая вязкость при 60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после прогрева</a:t>
                      </a:r>
                      <a:r>
                        <a:rPr lang="ru-RU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   Па.с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381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1 878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Растяжимость при 25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после прогрева</a:t>
                      </a:r>
                      <a:r>
                        <a:rPr lang="ru-RU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см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Температура размягчения после прогрева</a:t>
                      </a:r>
                      <a:r>
                        <a:rPr lang="ru-RU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Коэффициент возрастания вязкости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3,1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Сцепление с гранитным щебнем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Каменногорского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месторождения Ленинградской области 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фракции 5-10 мм)</a:t>
                      </a:r>
                      <a:r>
                        <a:rPr lang="ru-RU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соответствует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Контрольный образец №1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оценки физико-механических свойств битума марки БНД 60/90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производства ОАО "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ГАЗПРОМНЕФТЬ-Московский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НПЗ"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и после модификации 0,8% масс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Honneywell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Titan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 прогрева по методике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 12607-1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6632"/>
            <a:ext cx="864096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 АВТОДОР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2.30-2015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ОЛИМЕРНО-МОДИФИЦИРОВАННЫЕ БИТУМЫ. 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ЕХНИЧЕСКИЕ УСЛОВИЯ</a:t>
            </a: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0" y="-32428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 физико-механических свойств полимерно-модифицированных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битумов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основе </a:t>
            </a:r>
            <a:r>
              <a:rPr kumimoji="0" lang="ru-RU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блоксополимеров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типа СБС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 СТО АВТОДОР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504" y="1052736"/>
          <a:ext cx="8928988" cy="5687567"/>
        </p:xfrm>
        <a:graphic>
          <a:graphicData uri="http://schemas.openxmlformats.org/drawingml/2006/table">
            <a:tbl>
              <a:tblPr/>
              <a:tblGrid>
                <a:gridCol w="2016224"/>
                <a:gridCol w="641970"/>
                <a:gridCol w="1033742"/>
                <a:gridCol w="436421"/>
                <a:gridCol w="192123"/>
                <a:gridCol w="244298"/>
                <a:gridCol w="436421"/>
                <a:gridCol w="436421"/>
                <a:gridCol w="251012"/>
                <a:gridCol w="185409"/>
                <a:gridCol w="436421"/>
                <a:gridCol w="436421"/>
                <a:gridCol w="237893"/>
                <a:gridCol w="198528"/>
                <a:gridCol w="436421"/>
                <a:gridCol w="436421"/>
                <a:gridCol w="224774"/>
                <a:gridCol w="211647"/>
                <a:gridCol w="436421"/>
              </a:tblGrid>
              <a:tr h="504056">
                <a:tc>
                  <a:txBody>
                    <a:bodyPr/>
                    <a:lstStyle/>
                    <a:p>
                      <a:pPr marL="111125" algn="ctr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1125"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показателя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измер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Методы испытаний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ПМБ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сбс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100/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130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ПМБ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сбс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/100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ПМБ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сбс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50/7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ПМБ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сбс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3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5/50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Глубина проникания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иглы при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r>
                        <a:rPr lang="ru-RU" sz="1200" b="1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                                                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0,1 мм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ГОСТ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32154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-100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-7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5-50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2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размягчения по кольцу и шару,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ниже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300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ГОСТ 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32054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Эластичность при 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r>
                        <a:rPr lang="ru-RU" sz="1200" b="1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С, не менее                                         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ГОСТ EN 13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398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1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хрупкости , не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выше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30000" dirty="0" err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ГОСТ EN 1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2593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-26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-22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-18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-18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вспышки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ниже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30000" dirty="0" err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ПНСТ 7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235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235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3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Энергия деформации (по растяжимости)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Дж/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см</a:t>
                      </a:r>
                      <a:r>
                        <a:rPr lang="ru-RU" sz="1200" b="1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ГОСТ 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EN 13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589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≥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при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1200" b="1" baseline="30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≥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при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="1" baseline="30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en-US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≥2 </a:t>
                      </a:r>
                      <a:r>
                        <a:rPr lang="en-US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при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10</a:t>
                      </a:r>
                      <a:r>
                        <a:rPr lang="en-US" sz="1200" b="1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≥2 </a:t>
                      </a:r>
                      <a:r>
                        <a:rPr lang="en-US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при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10</a:t>
                      </a:r>
                      <a:r>
                        <a:rPr lang="en-US" sz="1200" b="1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97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Динамическая вязкость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ротационным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вискозиметром при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135</a:t>
                      </a:r>
                      <a:r>
                        <a:rPr lang="ru-RU" sz="1200" b="1" baseline="30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 b="1" baseline="300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более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Па·с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800" spc="5" dirty="0" smtClean="0">
                          <a:latin typeface="Times New Roman"/>
                          <a:ea typeface="Times New Roman"/>
                          <a:cs typeface="Times New Roman"/>
                        </a:rPr>
                        <a:t>ГОСТ </a:t>
                      </a:r>
                      <a:r>
                        <a:rPr lang="ru-RU" sz="1200" b="1" kern="1800" spc="5" dirty="0">
                          <a:latin typeface="Times New Roman"/>
                          <a:ea typeface="Times New Roman"/>
                          <a:cs typeface="Times New Roman"/>
                        </a:rPr>
                        <a:t>EN 13302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3,00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3,00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3,00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3,00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97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Динамическая вязкость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ротационным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вискозиметром при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r>
                        <a:rPr lang="ru-RU" sz="1200" b="1" baseline="30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 b="1" baseline="300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менее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Па·с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800" spc="5" dirty="0" smtClean="0">
                          <a:latin typeface="Times New Roman"/>
                          <a:ea typeface="Times New Roman"/>
                          <a:cs typeface="Times New Roman"/>
                        </a:rPr>
                        <a:t>ГОСТ </a:t>
                      </a:r>
                      <a:r>
                        <a:rPr lang="ru-RU" sz="1200" b="1" kern="1800" spc="5" dirty="0">
                          <a:latin typeface="Times New Roman"/>
                          <a:ea typeface="Times New Roman"/>
                          <a:cs typeface="Times New Roman"/>
                        </a:rPr>
                        <a:t>EN 13302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1 500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2 500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3 000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Сцепление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вяжущего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 поверхностью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щебня из кислой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породы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(бурное кипение)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Контр.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ГОСТ 11508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контрольному образцу №2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6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Однородность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ГОСТ Р 52056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Однородно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77768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Продолжение таблицы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 физико-механических свойств полимерно-битумных вяжущих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основе </a:t>
            </a:r>
            <a:r>
              <a:rPr lang="ru-RU" b="1" u="sng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блоксополимеров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типа СБС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 СТО АВТОДОР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9" y="1441026"/>
          <a:ext cx="8496943" cy="5012310"/>
        </p:xfrm>
        <a:graphic>
          <a:graphicData uri="http://schemas.openxmlformats.org/drawingml/2006/table">
            <a:tbl>
              <a:tblPr/>
              <a:tblGrid>
                <a:gridCol w="2123617"/>
                <a:gridCol w="405956"/>
                <a:gridCol w="983722"/>
                <a:gridCol w="1245912"/>
                <a:gridCol w="1245912"/>
                <a:gridCol w="1245912"/>
                <a:gridCol w="1245912"/>
              </a:tblGrid>
              <a:tr h="808915">
                <a:tc>
                  <a:txBody>
                    <a:bodyPr/>
                    <a:lstStyle/>
                    <a:p>
                      <a:pPr marL="111125" algn="ctr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1125"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показателя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Методы испытаний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ПМБ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сбс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100/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ПМБ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сбс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/100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ПМБ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сбс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50/7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ПМБ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сбс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5/50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0066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Стабильность при хранении в течение 72 ч при температуре 180°С по ГОСТ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EN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13399: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температуры размягчения, не более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ГОСТ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32054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пенетрации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, не более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мм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ГОСТ 32154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66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Устойчивость к старению при температуре 163°С по ГОСТ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32184: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Изменение массы, не более</a:t>
                      </a:r>
                      <a:endParaRPr lang="ru-RU" sz="12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ГОСТ </a:t>
                      </a:r>
                      <a:r>
                        <a:rPr lang="en-US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EN</a:t>
                      </a: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13303</a:t>
                      </a:r>
                      <a:endParaRPr lang="ru-RU" sz="12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Остаточная </a:t>
                      </a:r>
                      <a:r>
                        <a:rPr lang="ru-RU" sz="1200" b="1" dirty="0" err="1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пенетрация</a:t>
                      </a: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не менее</a:t>
                      </a:r>
                      <a:endParaRPr lang="ru-RU" sz="12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ГОСТ 32154</a:t>
                      </a:r>
                      <a:endParaRPr lang="ru-RU" sz="12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Изменение температуры размягчения</a:t>
                      </a:r>
                      <a:endParaRPr lang="ru-RU" sz="12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ГОСТ 32054</a:t>
                      </a:r>
                      <a:endParaRPr lang="ru-RU" sz="12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Эластичность при 25°С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ГОСТ </a:t>
                      </a:r>
                      <a:r>
                        <a:rPr lang="en-US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 13398</a:t>
                      </a:r>
                      <a:endParaRPr lang="ru-RU" sz="12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600" b="1" dirty="0" smtClean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Коэффициент</a:t>
                      </a:r>
                      <a:r>
                        <a:rPr lang="ru-RU" sz="1200" b="1" baseline="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возрастания динамической вязкости</a:t>
                      </a:r>
                      <a:endParaRPr lang="ru-RU" sz="1200" b="1" dirty="0" smtClean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ГОСТ  </a:t>
                      </a:r>
                      <a:r>
                        <a:rPr lang="en-US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 13302</a:t>
                      </a:r>
                      <a:endParaRPr lang="ru-RU" sz="12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более 3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66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Дополнительные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методы испытания после прогрева:</a:t>
                      </a:r>
                      <a:endParaRPr lang="ru-RU" sz="14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32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Комплексный модуль сдвига (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DSR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кПа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EN 1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4770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набора статистических данных в диапазоне от +30° до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+ 90°С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шагом 10°С и частотой 1, 59 Гц (10 рад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с)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Жесткость на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реометре с изгибом балки (</a:t>
                      </a:r>
                      <a:r>
                        <a:rPr lang="en-US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BBR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МПа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EN 1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4771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набора статистических данных в диапазоне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 -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12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° до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- 36°С с шагом 6°С </a:t>
                      </a:r>
                      <a:endParaRPr lang="ru-RU" sz="12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0" y="-32428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 физико-механических свойств полимерно-модифицированных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битумов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основе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термопластов</a:t>
            </a:r>
            <a:endParaRPr kumimoji="0" lang="ru-RU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 СТО АВТОДОР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504" y="1052736"/>
          <a:ext cx="8778068" cy="4833735"/>
        </p:xfrm>
        <a:graphic>
          <a:graphicData uri="http://schemas.openxmlformats.org/drawingml/2006/table">
            <a:tbl>
              <a:tblPr/>
              <a:tblGrid>
                <a:gridCol w="2016224"/>
                <a:gridCol w="641970"/>
                <a:gridCol w="1033742"/>
                <a:gridCol w="700552"/>
                <a:gridCol w="864096"/>
                <a:gridCol w="864096"/>
                <a:gridCol w="899804"/>
                <a:gridCol w="972404"/>
                <a:gridCol w="785180"/>
              </a:tblGrid>
              <a:tr h="504056">
                <a:tc>
                  <a:txBody>
                    <a:bodyPr/>
                    <a:lstStyle/>
                    <a:p>
                      <a:pPr marL="111125" algn="ctr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1125"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показателя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измер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Методы испытаний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ПМБ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/100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ПМБ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50/7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ПМБ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3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5/50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Глубина проникания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иглы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r>
                        <a:rPr lang="ru-RU" sz="1200" b="1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                                                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0,1 мм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ГОСТ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32154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-100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-7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5-50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2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размягчения по кольцу и шару,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ниже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300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ГОСТ 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32054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Растяжимость при 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r>
                        <a:rPr lang="ru-RU" sz="1200" b="1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                                 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см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ГОСТ EN 13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398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1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хрупкости,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выше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30000" dirty="0" err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ГОСТ EN 1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2593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-18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-16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-16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вспышки,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ниже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30000" dirty="0" err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ПНСТ 7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235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3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Энергия деформации (по растяжимости)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Дж/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см</a:t>
                      </a:r>
                      <a:r>
                        <a:rPr lang="ru-RU" sz="1200" b="1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ГОСТ 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EN 13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589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Для набора статистических данных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97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Динамическая вязкость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ротационным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вискозиметром при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135</a:t>
                      </a:r>
                      <a:r>
                        <a:rPr lang="ru-RU" sz="1200" b="1" baseline="30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 b="1" baseline="300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более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Па·с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800" spc="5" dirty="0" smtClean="0">
                          <a:latin typeface="Times New Roman"/>
                          <a:ea typeface="Times New Roman"/>
                          <a:cs typeface="Times New Roman"/>
                        </a:rPr>
                        <a:t>ГОСТ </a:t>
                      </a:r>
                      <a:r>
                        <a:rPr lang="ru-RU" sz="1200" b="1" kern="1800" spc="5" dirty="0">
                          <a:latin typeface="Times New Roman"/>
                          <a:ea typeface="Times New Roman"/>
                          <a:cs typeface="Times New Roman"/>
                        </a:rPr>
                        <a:t>EN 13302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3,50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3,50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4,00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Сцепление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вяжущего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 поверхностью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щебня из кислой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породы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(бурное кипение)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Контр.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ГОСТ 11508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контрольному образцу №2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6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Однородность</a:t>
                      </a: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ГОСТ Р 52056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Однородно</a:t>
                      </a: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9558</TotalTime>
  <Words>1464</Words>
  <Application>Microsoft Office PowerPoint</Application>
  <PresentationFormat>Экран (4:3)</PresentationFormat>
  <Paragraphs>470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СПОСОБЫ КОРРЕКТИРОВКИ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дополнительных требований к качеству дорожных битумов (ГОСТ 22245), применяемых при строительстве, реконструкции и ремонте автомобильных дорог Государственной компании «АВТОДОР» с учетом региональных климатических условий</dc:title>
  <cp:lastModifiedBy>User</cp:lastModifiedBy>
  <cp:revision>1400</cp:revision>
  <dcterms:modified xsi:type="dcterms:W3CDTF">2016-05-24T09:09:01Z</dcterms:modified>
</cp:coreProperties>
</file>