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8" r:id="rId9"/>
    <p:sldId id="269" r:id="rId10"/>
    <p:sldId id="270" r:id="rId11"/>
    <p:sldId id="264" r:id="rId12"/>
    <p:sldId id="271" r:id="rId13"/>
    <p:sldId id="272" r:id="rId14"/>
    <p:sldId id="266" r:id="rId15"/>
  </p:sldIdLst>
  <p:sldSz cx="9144000" cy="6858000" type="screen4x3"/>
  <p:notesSz cx="6807200" cy="99456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31" d="100"/>
          <a:sy n="131" d="100"/>
        </p:scale>
        <p:origin x="-414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786" cy="497285"/>
          </a:xfrm>
          <a:prstGeom prst="rect">
            <a:avLst/>
          </a:prstGeom>
        </p:spPr>
        <p:txBody>
          <a:bodyPr vert="horz" lIns="91585" tIns="45794" rIns="91585" bIns="45794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6" cy="497285"/>
          </a:xfrm>
          <a:prstGeom prst="rect">
            <a:avLst/>
          </a:prstGeom>
        </p:spPr>
        <p:txBody>
          <a:bodyPr vert="horz" lIns="91585" tIns="45794" rIns="91585" bIns="45794" rtlCol="0"/>
          <a:lstStyle>
            <a:lvl1pPr algn="r">
              <a:defRPr sz="1200"/>
            </a:lvl1pPr>
          </a:lstStyle>
          <a:p>
            <a:fld id="{A7E5B5A5-A0E0-4075-B948-84DEFF6CE974}" type="datetimeFigureOut">
              <a:rPr lang="de-AT" smtClean="0"/>
              <a:t>20.05.2016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85" tIns="45794" rIns="91585" bIns="45794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721" y="4724204"/>
            <a:ext cx="5445760" cy="4475559"/>
          </a:xfrm>
          <a:prstGeom prst="rect">
            <a:avLst/>
          </a:prstGeom>
        </p:spPr>
        <p:txBody>
          <a:bodyPr vert="horz" lIns="91585" tIns="45794" rIns="91585" bIns="45794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46678"/>
            <a:ext cx="2949786" cy="497285"/>
          </a:xfrm>
          <a:prstGeom prst="rect">
            <a:avLst/>
          </a:prstGeom>
        </p:spPr>
        <p:txBody>
          <a:bodyPr vert="horz" lIns="91585" tIns="45794" rIns="91585" bIns="45794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5839" y="9446678"/>
            <a:ext cx="2949786" cy="497285"/>
          </a:xfrm>
          <a:prstGeom prst="rect">
            <a:avLst/>
          </a:prstGeom>
        </p:spPr>
        <p:txBody>
          <a:bodyPr vert="horz" lIns="91585" tIns="45794" rIns="91585" bIns="45794" rtlCol="0" anchor="b"/>
          <a:lstStyle>
            <a:lvl1pPr algn="r">
              <a:defRPr sz="1200"/>
            </a:lvl1pPr>
          </a:lstStyle>
          <a:p>
            <a:fld id="{1941FA18-5204-4E0B-8E55-C8DF5D113C4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8367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4136" indent="-286207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4825" indent="-228966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2755" indent="-228966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60685" indent="-228966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8615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6546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34475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92406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B17BA556-B483-46B0-9856-9128DD865D11}" type="slidenum">
              <a:rPr lang="de-AT" altLang="de-DE" smtClean="0">
                <a:solidFill>
                  <a:srgbClr val="000000"/>
                </a:solidFill>
                <a:latin typeface="Arial" charset="0"/>
              </a:rPr>
              <a:pPr eaLnBrk="1" hangingPunct="1"/>
              <a:t>1</a:t>
            </a:fld>
            <a:endParaRPr lang="de-AT" altLang="de-DE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4136" indent="-286207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4825" indent="-228966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2755" indent="-228966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60685" indent="-228966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8615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6546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34475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92406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B17BA556-B483-46B0-9856-9128DD865D11}" type="slidenum">
              <a:rPr lang="de-AT" altLang="de-DE" smtClean="0">
                <a:solidFill>
                  <a:srgbClr val="000000"/>
                </a:solidFill>
                <a:latin typeface="Arial" charset="0"/>
              </a:rPr>
              <a:pPr eaLnBrk="1" hangingPunct="1"/>
              <a:t>10</a:t>
            </a:fld>
            <a:endParaRPr lang="de-AT" altLang="de-DE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4136" indent="-286207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4825" indent="-228966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2755" indent="-228966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60685" indent="-228966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8615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6546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34475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92406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B17BA556-B483-46B0-9856-9128DD865D11}" type="slidenum">
              <a:rPr lang="de-AT" altLang="de-DE" smtClean="0">
                <a:solidFill>
                  <a:srgbClr val="000000"/>
                </a:solidFill>
                <a:latin typeface="Arial" charset="0"/>
              </a:rPr>
              <a:pPr eaLnBrk="1" hangingPunct="1"/>
              <a:t>11</a:t>
            </a:fld>
            <a:endParaRPr lang="de-AT" altLang="de-DE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4136" indent="-286207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4825" indent="-228966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2755" indent="-228966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60685" indent="-228966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8615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6546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34475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92406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B17BA556-B483-46B0-9856-9128DD865D11}" type="slidenum">
              <a:rPr lang="de-AT" altLang="de-DE" smtClean="0">
                <a:solidFill>
                  <a:srgbClr val="000000"/>
                </a:solidFill>
                <a:latin typeface="Arial" charset="0"/>
              </a:rPr>
              <a:pPr eaLnBrk="1" hangingPunct="1"/>
              <a:t>12</a:t>
            </a:fld>
            <a:endParaRPr lang="de-AT" altLang="de-DE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4136" indent="-286207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4825" indent="-228966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2755" indent="-228966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60685" indent="-228966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8615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6546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34475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92406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B17BA556-B483-46B0-9856-9128DD865D11}" type="slidenum">
              <a:rPr lang="de-AT" altLang="de-DE" smtClean="0">
                <a:solidFill>
                  <a:srgbClr val="000000"/>
                </a:solidFill>
                <a:latin typeface="Arial" charset="0"/>
              </a:rPr>
              <a:pPr eaLnBrk="1" hangingPunct="1"/>
              <a:t>13</a:t>
            </a:fld>
            <a:endParaRPr lang="de-AT" altLang="de-DE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4136" indent="-286207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4825" indent="-228966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2755" indent="-228966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60685" indent="-228966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8615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6546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34475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92406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B17BA556-B483-46B0-9856-9128DD865D11}" type="slidenum">
              <a:rPr lang="de-AT" altLang="de-DE" smtClean="0">
                <a:solidFill>
                  <a:srgbClr val="000000"/>
                </a:solidFill>
                <a:latin typeface="Arial" charset="0"/>
              </a:rPr>
              <a:pPr eaLnBrk="1" hangingPunct="1"/>
              <a:t>14</a:t>
            </a:fld>
            <a:endParaRPr lang="de-AT" altLang="de-DE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4136" indent="-286207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4825" indent="-228966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2755" indent="-228966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60685" indent="-228966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8615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6546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34475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92406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B17BA556-B483-46B0-9856-9128DD865D11}" type="slidenum">
              <a:rPr lang="de-AT" altLang="de-DE" smtClean="0">
                <a:solidFill>
                  <a:srgbClr val="000000"/>
                </a:solidFill>
                <a:latin typeface="Arial" charset="0"/>
              </a:rPr>
              <a:pPr eaLnBrk="1" hangingPunct="1"/>
              <a:t>2</a:t>
            </a:fld>
            <a:endParaRPr lang="de-AT" altLang="de-DE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4136" indent="-286207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4825" indent="-228966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2755" indent="-228966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60685" indent="-228966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8615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6546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34475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92406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B17BA556-B483-46B0-9856-9128DD865D11}" type="slidenum">
              <a:rPr lang="de-AT" altLang="de-DE" smtClean="0">
                <a:solidFill>
                  <a:srgbClr val="000000"/>
                </a:solidFill>
                <a:latin typeface="Arial" charset="0"/>
              </a:rPr>
              <a:pPr eaLnBrk="1" hangingPunct="1"/>
              <a:t>3</a:t>
            </a:fld>
            <a:endParaRPr lang="de-AT" altLang="de-DE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4136" indent="-286207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4825" indent="-228966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2755" indent="-228966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60685" indent="-228966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8615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6546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34475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92406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B17BA556-B483-46B0-9856-9128DD865D11}" type="slidenum">
              <a:rPr lang="de-AT" altLang="de-DE" smtClean="0">
                <a:solidFill>
                  <a:srgbClr val="000000"/>
                </a:solidFill>
                <a:latin typeface="Arial" charset="0"/>
              </a:rPr>
              <a:pPr eaLnBrk="1" hangingPunct="1"/>
              <a:t>4</a:t>
            </a:fld>
            <a:endParaRPr lang="de-AT" altLang="de-DE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4136" indent="-286207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4825" indent="-228966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2755" indent="-228966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60685" indent="-228966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8615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6546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34475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92406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B17BA556-B483-46B0-9856-9128DD865D11}" type="slidenum">
              <a:rPr lang="de-AT" altLang="de-DE" smtClean="0">
                <a:solidFill>
                  <a:srgbClr val="000000"/>
                </a:solidFill>
                <a:latin typeface="Arial" charset="0"/>
              </a:rPr>
              <a:pPr eaLnBrk="1" hangingPunct="1"/>
              <a:t>5</a:t>
            </a:fld>
            <a:endParaRPr lang="de-AT" altLang="de-DE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4136" indent="-286207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4825" indent="-228966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2755" indent="-228966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60685" indent="-228966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8615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6546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34475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92406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B17BA556-B483-46B0-9856-9128DD865D11}" type="slidenum">
              <a:rPr lang="de-AT" altLang="de-DE" smtClean="0">
                <a:solidFill>
                  <a:srgbClr val="000000"/>
                </a:solidFill>
                <a:latin typeface="Arial" charset="0"/>
              </a:rPr>
              <a:pPr eaLnBrk="1" hangingPunct="1"/>
              <a:t>6</a:t>
            </a:fld>
            <a:endParaRPr lang="de-AT" altLang="de-DE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4136" indent="-286207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4825" indent="-228966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2755" indent="-228966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60685" indent="-228966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8615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6546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34475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92406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B17BA556-B483-46B0-9856-9128DD865D11}" type="slidenum">
              <a:rPr lang="de-AT" altLang="de-DE" smtClean="0">
                <a:solidFill>
                  <a:srgbClr val="000000"/>
                </a:solidFill>
                <a:latin typeface="Arial" charset="0"/>
              </a:rPr>
              <a:pPr eaLnBrk="1" hangingPunct="1"/>
              <a:t>7</a:t>
            </a:fld>
            <a:endParaRPr lang="de-AT" altLang="de-DE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4136" indent="-286207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4825" indent="-228966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2755" indent="-228966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60685" indent="-228966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8615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6546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34475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92406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B17BA556-B483-46B0-9856-9128DD865D11}" type="slidenum">
              <a:rPr lang="de-AT" altLang="de-DE" smtClean="0">
                <a:solidFill>
                  <a:srgbClr val="000000"/>
                </a:solidFill>
                <a:latin typeface="Arial" charset="0"/>
              </a:rPr>
              <a:pPr eaLnBrk="1" hangingPunct="1"/>
              <a:t>8</a:t>
            </a:fld>
            <a:endParaRPr lang="de-AT" altLang="de-DE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4136" indent="-286207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4825" indent="-228966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2755" indent="-228966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60685" indent="-228966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8615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6546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34475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92406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B17BA556-B483-46B0-9856-9128DD865D11}" type="slidenum">
              <a:rPr lang="de-AT" altLang="de-DE" smtClean="0">
                <a:solidFill>
                  <a:srgbClr val="000000"/>
                </a:solidFill>
                <a:latin typeface="Arial" charset="0"/>
              </a:rPr>
              <a:pPr eaLnBrk="1" hangingPunct="1"/>
              <a:t>9</a:t>
            </a:fld>
            <a:endParaRPr lang="de-AT" altLang="de-DE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60608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7" name="Line 5"/>
          <p:cNvSpPr>
            <a:spLocks noChangeShapeType="1"/>
          </p:cNvSpPr>
          <p:nvPr userDrawn="1"/>
        </p:nvSpPr>
        <p:spPr bwMode="auto">
          <a:xfrm>
            <a:off x="487363" y="773113"/>
            <a:ext cx="822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AT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0358" name="Rectangle 6"/>
          <p:cNvSpPr>
            <a:spLocks noChangeArrowheads="1"/>
          </p:cNvSpPr>
          <p:nvPr userDrawn="1"/>
        </p:nvSpPr>
        <p:spPr bwMode="auto">
          <a:xfrm>
            <a:off x="685800" y="177800"/>
            <a:ext cx="77724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800" b="1">
              <a:solidFill>
                <a:srgbClr val="3333CC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das Titelformat zu bearbeiten</a:t>
            </a:r>
          </a:p>
        </p:txBody>
      </p:sp>
      <p:sp>
        <p:nvSpPr>
          <p:cNvPr id="100367" name="Rectangle 15"/>
          <p:cNvSpPr>
            <a:spLocks noChangeArrowheads="1"/>
          </p:cNvSpPr>
          <p:nvPr userDrawn="1"/>
        </p:nvSpPr>
        <p:spPr bwMode="auto">
          <a:xfrm>
            <a:off x="0" y="6289675"/>
            <a:ext cx="9144000" cy="576263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1200" b="1">
              <a:solidFill>
                <a:srgbClr val="000000"/>
              </a:solidFill>
            </a:endParaRPr>
          </a:p>
        </p:txBody>
      </p:sp>
      <p:pic>
        <p:nvPicPr>
          <p:cNvPr id="4102" name="Picture 17" descr="nievelt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6345238"/>
            <a:ext cx="20224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8" descr="nievelt_ing_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6348413"/>
            <a:ext cx="20193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5"/>
          <p:cNvSpPr txBox="1">
            <a:spLocks noChangeArrowheads="1"/>
          </p:cNvSpPr>
          <p:nvPr userDrawn="1"/>
        </p:nvSpPr>
        <p:spPr bwMode="auto">
          <a:xfrm>
            <a:off x="71438" y="6357938"/>
            <a:ext cx="57959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336699"/>
                </a:solidFill>
                <a:cs typeface="Arial" pitchFamily="34" charset="0"/>
              </a:rPr>
              <a:t>Engineering office for road, concrete and soil constructions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336699"/>
                </a:solidFill>
                <a:cs typeface="Arial" pitchFamily="34" charset="0"/>
              </a:rPr>
              <a:t>Consulting services – civil engineering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1520" y="548680"/>
            <a:ext cx="864096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085184"/>
            <a:ext cx="9144000" cy="776288"/>
          </a:xfrm>
        </p:spPr>
        <p:txBody>
          <a:bodyPr/>
          <a:lstStyle/>
          <a:p>
            <a:r>
              <a:rPr lang="de-DE" altLang="de-DE" dirty="0" smtClean="0"/>
              <a:t>„</a:t>
            </a:r>
            <a:r>
              <a:rPr lang="ru-RU" dirty="0"/>
              <a:t>Повреждения поверхности дорожных покрытий, вызванные (механическим) </a:t>
            </a:r>
            <a:r>
              <a:rPr lang="ru-RU" dirty="0" smtClean="0"/>
              <a:t>воздействием</a:t>
            </a:r>
            <a:r>
              <a:rPr lang="de-DE" altLang="de-DE" dirty="0" smtClean="0"/>
              <a:t>“</a:t>
            </a:r>
            <a:endParaRPr lang="de-DE" altLang="de-DE" dirty="0" smtClean="0"/>
          </a:p>
        </p:txBody>
      </p:sp>
      <p:pic>
        <p:nvPicPr>
          <p:cNvPr id="43" name="Grafik 42"/>
          <p:cNvPicPr/>
          <p:nvPr/>
        </p:nvPicPr>
        <p:blipFill>
          <a:blip r:embed="rId3"/>
          <a:stretch>
            <a:fillRect/>
          </a:stretch>
        </p:blipFill>
        <p:spPr>
          <a:xfrm>
            <a:off x="1673659" y="548680"/>
            <a:ext cx="5760720" cy="415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de-DE" sz="2400" dirty="0" smtClean="0"/>
              <a:t>Безопасность движения</a:t>
            </a:r>
            <a:endParaRPr lang="de-DE" altLang="de-DE" sz="2400" dirty="0" smtClean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1155700"/>
            <a:ext cx="8229600" cy="457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de-DE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Риск аквапланинга</a:t>
            </a:r>
            <a:endParaRPr lang="en-US" altLang="de-DE" sz="2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954958" y="1988840"/>
            <a:ext cx="7505474" cy="844167"/>
            <a:chOff x="954958" y="1988840"/>
            <a:chExt cx="7505474" cy="844167"/>
          </a:xfrm>
        </p:grpSpPr>
        <p:grpSp>
          <p:nvGrpSpPr>
            <p:cNvPr id="31" name="Gruppieren 30"/>
            <p:cNvGrpSpPr/>
            <p:nvPr/>
          </p:nvGrpSpPr>
          <p:grpSpPr>
            <a:xfrm rot="120000">
              <a:off x="954958" y="2655704"/>
              <a:ext cx="7200800" cy="177303"/>
              <a:chOff x="683568" y="3013868"/>
              <a:chExt cx="7200800" cy="177303"/>
            </a:xfrm>
          </p:grpSpPr>
          <p:cxnSp>
            <p:nvCxnSpPr>
              <p:cNvPr id="3" name="Gerade Verbindung 2"/>
              <p:cNvCxnSpPr/>
              <p:nvPr/>
            </p:nvCxnSpPr>
            <p:spPr>
              <a:xfrm>
                <a:off x="683568" y="3032956"/>
                <a:ext cx="1800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Freihandform 3"/>
              <p:cNvSpPr/>
              <p:nvPr/>
            </p:nvSpPr>
            <p:spPr>
              <a:xfrm>
                <a:off x="2409371" y="3016999"/>
                <a:ext cx="1309171" cy="174172"/>
              </a:xfrm>
              <a:custGeom>
                <a:avLst/>
                <a:gdLst>
                  <a:gd name="connsiteX0" fmla="*/ 0 w 1146629"/>
                  <a:gd name="connsiteY0" fmla="*/ 14515 h 174172"/>
                  <a:gd name="connsiteX1" fmla="*/ 87086 w 1146629"/>
                  <a:gd name="connsiteY1" fmla="*/ 29029 h 174172"/>
                  <a:gd name="connsiteX2" fmla="*/ 101600 w 1146629"/>
                  <a:gd name="connsiteY2" fmla="*/ 50800 h 174172"/>
                  <a:gd name="connsiteX3" fmla="*/ 137886 w 1146629"/>
                  <a:gd name="connsiteY3" fmla="*/ 72572 h 174172"/>
                  <a:gd name="connsiteX4" fmla="*/ 159658 w 1146629"/>
                  <a:gd name="connsiteY4" fmla="*/ 87086 h 174172"/>
                  <a:gd name="connsiteX5" fmla="*/ 203200 w 1146629"/>
                  <a:gd name="connsiteY5" fmla="*/ 116115 h 174172"/>
                  <a:gd name="connsiteX6" fmla="*/ 246743 w 1146629"/>
                  <a:gd name="connsiteY6" fmla="*/ 137886 h 174172"/>
                  <a:gd name="connsiteX7" fmla="*/ 275772 w 1146629"/>
                  <a:gd name="connsiteY7" fmla="*/ 152400 h 174172"/>
                  <a:gd name="connsiteX8" fmla="*/ 297543 w 1146629"/>
                  <a:gd name="connsiteY8" fmla="*/ 159658 h 174172"/>
                  <a:gd name="connsiteX9" fmla="*/ 370115 w 1146629"/>
                  <a:gd name="connsiteY9" fmla="*/ 174172 h 174172"/>
                  <a:gd name="connsiteX10" fmla="*/ 653143 w 1146629"/>
                  <a:gd name="connsiteY10" fmla="*/ 166915 h 174172"/>
                  <a:gd name="connsiteX11" fmla="*/ 711200 w 1146629"/>
                  <a:gd name="connsiteY11" fmla="*/ 152400 h 174172"/>
                  <a:gd name="connsiteX12" fmla="*/ 732972 w 1146629"/>
                  <a:gd name="connsiteY12" fmla="*/ 137886 h 174172"/>
                  <a:gd name="connsiteX13" fmla="*/ 791029 w 1146629"/>
                  <a:gd name="connsiteY13" fmla="*/ 130629 h 174172"/>
                  <a:gd name="connsiteX14" fmla="*/ 820058 w 1146629"/>
                  <a:gd name="connsiteY14" fmla="*/ 123372 h 174172"/>
                  <a:gd name="connsiteX15" fmla="*/ 849086 w 1146629"/>
                  <a:gd name="connsiteY15" fmla="*/ 101600 h 174172"/>
                  <a:gd name="connsiteX16" fmla="*/ 870858 w 1146629"/>
                  <a:gd name="connsiteY16" fmla="*/ 87086 h 174172"/>
                  <a:gd name="connsiteX17" fmla="*/ 907143 w 1146629"/>
                  <a:gd name="connsiteY17" fmla="*/ 50800 h 174172"/>
                  <a:gd name="connsiteX18" fmla="*/ 921658 w 1146629"/>
                  <a:gd name="connsiteY18" fmla="*/ 36286 h 174172"/>
                  <a:gd name="connsiteX19" fmla="*/ 950686 w 1146629"/>
                  <a:gd name="connsiteY19" fmla="*/ 0 h 174172"/>
                  <a:gd name="connsiteX20" fmla="*/ 1023258 w 1146629"/>
                  <a:gd name="connsiteY20" fmla="*/ 7258 h 174172"/>
                  <a:gd name="connsiteX21" fmla="*/ 1088572 w 1146629"/>
                  <a:gd name="connsiteY21" fmla="*/ 14515 h 174172"/>
                  <a:gd name="connsiteX22" fmla="*/ 1146629 w 1146629"/>
                  <a:gd name="connsiteY22" fmla="*/ 14515 h 174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46629" h="174172">
                    <a:moveTo>
                      <a:pt x="0" y="14515"/>
                    </a:moveTo>
                    <a:cubicBezTo>
                      <a:pt x="29029" y="19353"/>
                      <a:pt x="70762" y="4543"/>
                      <a:pt x="87086" y="29029"/>
                    </a:cubicBezTo>
                    <a:cubicBezTo>
                      <a:pt x="91924" y="36286"/>
                      <a:pt x="94978" y="45124"/>
                      <a:pt x="101600" y="50800"/>
                    </a:cubicBezTo>
                    <a:cubicBezTo>
                      <a:pt x="112310" y="59980"/>
                      <a:pt x="125925" y="65096"/>
                      <a:pt x="137886" y="72572"/>
                    </a:cubicBezTo>
                    <a:cubicBezTo>
                      <a:pt x="145282" y="77195"/>
                      <a:pt x="152958" y="81502"/>
                      <a:pt x="159658" y="87086"/>
                    </a:cubicBezTo>
                    <a:cubicBezTo>
                      <a:pt x="195900" y="117288"/>
                      <a:pt x="164938" y="103361"/>
                      <a:pt x="203200" y="116115"/>
                    </a:cubicBezTo>
                    <a:cubicBezTo>
                      <a:pt x="229662" y="142575"/>
                      <a:pt x="203944" y="121836"/>
                      <a:pt x="246743" y="137886"/>
                    </a:cubicBezTo>
                    <a:cubicBezTo>
                      <a:pt x="256873" y="141685"/>
                      <a:pt x="265828" y="148138"/>
                      <a:pt x="275772" y="152400"/>
                    </a:cubicBezTo>
                    <a:cubicBezTo>
                      <a:pt x="282803" y="155413"/>
                      <a:pt x="290188" y="157556"/>
                      <a:pt x="297543" y="159658"/>
                    </a:cubicBezTo>
                    <a:cubicBezTo>
                      <a:pt x="327850" y="168317"/>
                      <a:pt x="335909" y="168471"/>
                      <a:pt x="370115" y="174172"/>
                    </a:cubicBezTo>
                    <a:lnTo>
                      <a:pt x="653143" y="166915"/>
                    </a:lnTo>
                    <a:cubicBezTo>
                      <a:pt x="662258" y="166501"/>
                      <a:pt x="699230" y="158385"/>
                      <a:pt x="711200" y="152400"/>
                    </a:cubicBezTo>
                    <a:cubicBezTo>
                      <a:pt x="719001" y="148499"/>
                      <a:pt x="724557" y="140181"/>
                      <a:pt x="732972" y="137886"/>
                    </a:cubicBezTo>
                    <a:cubicBezTo>
                      <a:pt x="751788" y="132755"/>
                      <a:pt x="771791" y="133835"/>
                      <a:pt x="791029" y="130629"/>
                    </a:cubicBezTo>
                    <a:cubicBezTo>
                      <a:pt x="800867" y="128989"/>
                      <a:pt x="810382" y="125791"/>
                      <a:pt x="820058" y="123372"/>
                    </a:cubicBezTo>
                    <a:cubicBezTo>
                      <a:pt x="829734" y="116115"/>
                      <a:pt x="839244" y="108630"/>
                      <a:pt x="849086" y="101600"/>
                    </a:cubicBezTo>
                    <a:cubicBezTo>
                      <a:pt x="856183" y="96530"/>
                      <a:pt x="864294" y="92830"/>
                      <a:pt x="870858" y="87086"/>
                    </a:cubicBezTo>
                    <a:cubicBezTo>
                      <a:pt x="883731" y="75822"/>
                      <a:pt x="895048" y="62895"/>
                      <a:pt x="907143" y="50800"/>
                    </a:cubicBezTo>
                    <a:cubicBezTo>
                      <a:pt x="911981" y="45962"/>
                      <a:pt x="917863" y="41979"/>
                      <a:pt x="921658" y="36286"/>
                    </a:cubicBezTo>
                    <a:cubicBezTo>
                      <a:pt x="939967" y="8822"/>
                      <a:pt x="930005" y="20682"/>
                      <a:pt x="950686" y="0"/>
                    </a:cubicBezTo>
                    <a:lnTo>
                      <a:pt x="1023258" y="7258"/>
                    </a:lnTo>
                    <a:cubicBezTo>
                      <a:pt x="1045043" y="9551"/>
                      <a:pt x="1066704" y="13229"/>
                      <a:pt x="1088572" y="14515"/>
                    </a:cubicBezTo>
                    <a:cubicBezTo>
                      <a:pt x="1107891" y="15651"/>
                      <a:pt x="1127277" y="14515"/>
                      <a:pt x="1146629" y="14515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cxnSp>
            <p:nvCxnSpPr>
              <p:cNvPr id="7" name="Gerade Verbindung 6"/>
              <p:cNvCxnSpPr>
                <a:stCxn id="4" idx="19"/>
                <a:endCxn id="8" idx="0"/>
              </p:cNvCxnSpPr>
              <p:nvPr/>
            </p:nvCxnSpPr>
            <p:spPr>
              <a:xfrm>
                <a:off x="3494823" y="3016999"/>
                <a:ext cx="1447855" cy="1138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ihandform 7"/>
              <p:cNvSpPr/>
              <p:nvPr/>
            </p:nvSpPr>
            <p:spPr>
              <a:xfrm>
                <a:off x="4942678" y="3013868"/>
                <a:ext cx="1352015" cy="174172"/>
              </a:xfrm>
              <a:custGeom>
                <a:avLst/>
                <a:gdLst>
                  <a:gd name="connsiteX0" fmla="*/ 0 w 1146629"/>
                  <a:gd name="connsiteY0" fmla="*/ 14515 h 174172"/>
                  <a:gd name="connsiteX1" fmla="*/ 87086 w 1146629"/>
                  <a:gd name="connsiteY1" fmla="*/ 29029 h 174172"/>
                  <a:gd name="connsiteX2" fmla="*/ 101600 w 1146629"/>
                  <a:gd name="connsiteY2" fmla="*/ 50800 h 174172"/>
                  <a:gd name="connsiteX3" fmla="*/ 137886 w 1146629"/>
                  <a:gd name="connsiteY3" fmla="*/ 72572 h 174172"/>
                  <a:gd name="connsiteX4" fmla="*/ 159658 w 1146629"/>
                  <a:gd name="connsiteY4" fmla="*/ 87086 h 174172"/>
                  <a:gd name="connsiteX5" fmla="*/ 203200 w 1146629"/>
                  <a:gd name="connsiteY5" fmla="*/ 116115 h 174172"/>
                  <a:gd name="connsiteX6" fmla="*/ 246743 w 1146629"/>
                  <a:gd name="connsiteY6" fmla="*/ 137886 h 174172"/>
                  <a:gd name="connsiteX7" fmla="*/ 275772 w 1146629"/>
                  <a:gd name="connsiteY7" fmla="*/ 152400 h 174172"/>
                  <a:gd name="connsiteX8" fmla="*/ 297543 w 1146629"/>
                  <a:gd name="connsiteY8" fmla="*/ 159658 h 174172"/>
                  <a:gd name="connsiteX9" fmla="*/ 370115 w 1146629"/>
                  <a:gd name="connsiteY9" fmla="*/ 174172 h 174172"/>
                  <a:gd name="connsiteX10" fmla="*/ 653143 w 1146629"/>
                  <a:gd name="connsiteY10" fmla="*/ 166915 h 174172"/>
                  <a:gd name="connsiteX11" fmla="*/ 711200 w 1146629"/>
                  <a:gd name="connsiteY11" fmla="*/ 152400 h 174172"/>
                  <a:gd name="connsiteX12" fmla="*/ 732972 w 1146629"/>
                  <a:gd name="connsiteY12" fmla="*/ 137886 h 174172"/>
                  <a:gd name="connsiteX13" fmla="*/ 791029 w 1146629"/>
                  <a:gd name="connsiteY13" fmla="*/ 130629 h 174172"/>
                  <a:gd name="connsiteX14" fmla="*/ 820058 w 1146629"/>
                  <a:gd name="connsiteY14" fmla="*/ 123372 h 174172"/>
                  <a:gd name="connsiteX15" fmla="*/ 849086 w 1146629"/>
                  <a:gd name="connsiteY15" fmla="*/ 101600 h 174172"/>
                  <a:gd name="connsiteX16" fmla="*/ 870858 w 1146629"/>
                  <a:gd name="connsiteY16" fmla="*/ 87086 h 174172"/>
                  <a:gd name="connsiteX17" fmla="*/ 907143 w 1146629"/>
                  <a:gd name="connsiteY17" fmla="*/ 50800 h 174172"/>
                  <a:gd name="connsiteX18" fmla="*/ 921658 w 1146629"/>
                  <a:gd name="connsiteY18" fmla="*/ 36286 h 174172"/>
                  <a:gd name="connsiteX19" fmla="*/ 950686 w 1146629"/>
                  <a:gd name="connsiteY19" fmla="*/ 0 h 174172"/>
                  <a:gd name="connsiteX20" fmla="*/ 1023258 w 1146629"/>
                  <a:gd name="connsiteY20" fmla="*/ 7258 h 174172"/>
                  <a:gd name="connsiteX21" fmla="*/ 1088572 w 1146629"/>
                  <a:gd name="connsiteY21" fmla="*/ 14515 h 174172"/>
                  <a:gd name="connsiteX22" fmla="*/ 1146629 w 1146629"/>
                  <a:gd name="connsiteY22" fmla="*/ 14515 h 174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46629" h="174172">
                    <a:moveTo>
                      <a:pt x="0" y="14515"/>
                    </a:moveTo>
                    <a:cubicBezTo>
                      <a:pt x="29029" y="19353"/>
                      <a:pt x="70762" y="4543"/>
                      <a:pt x="87086" y="29029"/>
                    </a:cubicBezTo>
                    <a:cubicBezTo>
                      <a:pt x="91924" y="36286"/>
                      <a:pt x="94978" y="45124"/>
                      <a:pt x="101600" y="50800"/>
                    </a:cubicBezTo>
                    <a:cubicBezTo>
                      <a:pt x="112310" y="59980"/>
                      <a:pt x="125925" y="65096"/>
                      <a:pt x="137886" y="72572"/>
                    </a:cubicBezTo>
                    <a:cubicBezTo>
                      <a:pt x="145282" y="77195"/>
                      <a:pt x="152958" y="81502"/>
                      <a:pt x="159658" y="87086"/>
                    </a:cubicBezTo>
                    <a:cubicBezTo>
                      <a:pt x="195900" y="117288"/>
                      <a:pt x="164938" y="103361"/>
                      <a:pt x="203200" y="116115"/>
                    </a:cubicBezTo>
                    <a:cubicBezTo>
                      <a:pt x="229662" y="142575"/>
                      <a:pt x="203944" y="121836"/>
                      <a:pt x="246743" y="137886"/>
                    </a:cubicBezTo>
                    <a:cubicBezTo>
                      <a:pt x="256873" y="141685"/>
                      <a:pt x="265828" y="148138"/>
                      <a:pt x="275772" y="152400"/>
                    </a:cubicBezTo>
                    <a:cubicBezTo>
                      <a:pt x="282803" y="155413"/>
                      <a:pt x="290188" y="157556"/>
                      <a:pt x="297543" y="159658"/>
                    </a:cubicBezTo>
                    <a:cubicBezTo>
                      <a:pt x="327850" y="168317"/>
                      <a:pt x="335909" y="168471"/>
                      <a:pt x="370115" y="174172"/>
                    </a:cubicBezTo>
                    <a:lnTo>
                      <a:pt x="653143" y="166915"/>
                    </a:lnTo>
                    <a:cubicBezTo>
                      <a:pt x="662258" y="166501"/>
                      <a:pt x="699230" y="158385"/>
                      <a:pt x="711200" y="152400"/>
                    </a:cubicBezTo>
                    <a:cubicBezTo>
                      <a:pt x="719001" y="148499"/>
                      <a:pt x="724557" y="140181"/>
                      <a:pt x="732972" y="137886"/>
                    </a:cubicBezTo>
                    <a:cubicBezTo>
                      <a:pt x="751788" y="132755"/>
                      <a:pt x="771791" y="133835"/>
                      <a:pt x="791029" y="130629"/>
                    </a:cubicBezTo>
                    <a:cubicBezTo>
                      <a:pt x="800867" y="128989"/>
                      <a:pt x="810382" y="125791"/>
                      <a:pt x="820058" y="123372"/>
                    </a:cubicBezTo>
                    <a:cubicBezTo>
                      <a:pt x="829734" y="116115"/>
                      <a:pt x="839244" y="108630"/>
                      <a:pt x="849086" y="101600"/>
                    </a:cubicBezTo>
                    <a:cubicBezTo>
                      <a:pt x="856183" y="96530"/>
                      <a:pt x="864294" y="92830"/>
                      <a:pt x="870858" y="87086"/>
                    </a:cubicBezTo>
                    <a:cubicBezTo>
                      <a:pt x="883731" y="75822"/>
                      <a:pt x="895048" y="62895"/>
                      <a:pt x="907143" y="50800"/>
                    </a:cubicBezTo>
                    <a:cubicBezTo>
                      <a:pt x="911981" y="45962"/>
                      <a:pt x="917863" y="41979"/>
                      <a:pt x="921658" y="36286"/>
                    </a:cubicBezTo>
                    <a:cubicBezTo>
                      <a:pt x="939967" y="8822"/>
                      <a:pt x="930005" y="20682"/>
                      <a:pt x="950686" y="0"/>
                    </a:cubicBezTo>
                    <a:lnTo>
                      <a:pt x="1023258" y="7258"/>
                    </a:lnTo>
                    <a:cubicBezTo>
                      <a:pt x="1045043" y="9551"/>
                      <a:pt x="1066704" y="13229"/>
                      <a:pt x="1088572" y="14515"/>
                    </a:cubicBezTo>
                    <a:cubicBezTo>
                      <a:pt x="1107891" y="15651"/>
                      <a:pt x="1127277" y="14515"/>
                      <a:pt x="1146629" y="14515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cxnSp>
            <p:nvCxnSpPr>
              <p:cNvPr id="9" name="Gerade Verbindung 8"/>
              <p:cNvCxnSpPr/>
              <p:nvPr/>
            </p:nvCxnSpPr>
            <p:spPr>
              <a:xfrm>
                <a:off x="6084168" y="3032955"/>
                <a:ext cx="1800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feld 34"/>
            <p:cNvSpPr txBox="1"/>
            <p:nvPr/>
          </p:nvSpPr>
          <p:spPr>
            <a:xfrm>
              <a:off x="1998948" y="1988840"/>
              <a:ext cx="5112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dirty="0" smtClean="0"/>
                <a:t>q = 1,5%</a:t>
              </a:r>
              <a:endParaRPr lang="de-AT" dirty="0"/>
            </a:p>
          </p:txBody>
        </p:sp>
        <p:cxnSp>
          <p:nvCxnSpPr>
            <p:cNvPr id="5" name="Gerade Verbindung 4"/>
            <p:cNvCxnSpPr/>
            <p:nvPr/>
          </p:nvCxnSpPr>
          <p:spPr>
            <a:xfrm>
              <a:off x="1043608" y="2542421"/>
              <a:ext cx="7416824" cy="27264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ieren 10"/>
          <p:cNvGrpSpPr/>
          <p:nvPr/>
        </p:nvGrpSpPr>
        <p:grpSpPr>
          <a:xfrm>
            <a:off x="1169796" y="3284984"/>
            <a:ext cx="7517003" cy="1118886"/>
            <a:chOff x="1169796" y="3284984"/>
            <a:chExt cx="7517003" cy="1118886"/>
          </a:xfrm>
        </p:grpSpPr>
        <p:sp>
          <p:nvSpPr>
            <p:cNvPr id="30" name="Textfeld 29"/>
            <p:cNvSpPr txBox="1"/>
            <p:nvPr/>
          </p:nvSpPr>
          <p:spPr>
            <a:xfrm>
              <a:off x="1998948" y="3284984"/>
              <a:ext cx="5112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dirty="0" smtClean="0"/>
                <a:t>q = 2,5%</a:t>
              </a:r>
              <a:endParaRPr lang="de-AT" dirty="0"/>
            </a:p>
          </p:txBody>
        </p:sp>
        <p:cxnSp>
          <p:nvCxnSpPr>
            <p:cNvPr id="32" name="Gerade Verbindung 31"/>
            <p:cNvCxnSpPr/>
            <p:nvPr/>
          </p:nvCxnSpPr>
          <p:spPr>
            <a:xfrm>
              <a:off x="1169796" y="3935123"/>
              <a:ext cx="7517003" cy="46874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ieren 32"/>
            <p:cNvGrpSpPr/>
            <p:nvPr/>
          </p:nvGrpSpPr>
          <p:grpSpPr>
            <a:xfrm rot="180000">
              <a:off x="1258731" y="4056100"/>
              <a:ext cx="7200800" cy="177303"/>
              <a:chOff x="683568" y="3013868"/>
              <a:chExt cx="7200800" cy="177303"/>
            </a:xfrm>
          </p:grpSpPr>
          <p:cxnSp>
            <p:nvCxnSpPr>
              <p:cNvPr id="34" name="Gerade Verbindung 33"/>
              <p:cNvCxnSpPr/>
              <p:nvPr/>
            </p:nvCxnSpPr>
            <p:spPr>
              <a:xfrm>
                <a:off x="683568" y="3032956"/>
                <a:ext cx="1800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Freihandform 35"/>
              <p:cNvSpPr/>
              <p:nvPr/>
            </p:nvSpPr>
            <p:spPr>
              <a:xfrm>
                <a:off x="2409371" y="3016999"/>
                <a:ext cx="1309171" cy="174172"/>
              </a:xfrm>
              <a:custGeom>
                <a:avLst/>
                <a:gdLst>
                  <a:gd name="connsiteX0" fmla="*/ 0 w 1146629"/>
                  <a:gd name="connsiteY0" fmla="*/ 14515 h 174172"/>
                  <a:gd name="connsiteX1" fmla="*/ 87086 w 1146629"/>
                  <a:gd name="connsiteY1" fmla="*/ 29029 h 174172"/>
                  <a:gd name="connsiteX2" fmla="*/ 101600 w 1146629"/>
                  <a:gd name="connsiteY2" fmla="*/ 50800 h 174172"/>
                  <a:gd name="connsiteX3" fmla="*/ 137886 w 1146629"/>
                  <a:gd name="connsiteY3" fmla="*/ 72572 h 174172"/>
                  <a:gd name="connsiteX4" fmla="*/ 159658 w 1146629"/>
                  <a:gd name="connsiteY4" fmla="*/ 87086 h 174172"/>
                  <a:gd name="connsiteX5" fmla="*/ 203200 w 1146629"/>
                  <a:gd name="connsiteY5" fmla="*/ 116115 h 174172"/>
                  <a:gd name="connsiteX6" fmla="*/ 246743 w 1146629"/>
                  <a:gd name="connsiteY6" fmla="*/ 137886 h 174172"/>
                  <a:gd name="connsiteX7" fmla="*/ 275772 w 1146629"/>
                  <a:gd name="connsiteY7" fmla="*/ 152400 h 174172"/>
                  <a:gd name="connsiteX8" fmla="*/ 297543 w 1146629"/>
                  <a:gd name="connsiteY8" fmla="*/ 159658 h 174172"/>
                  <a:gd name="connsiteX9" fmla="*/ 370115 w 1146629"/>
                  <a:gd name="connsiteY9" fmla="*/ 174172 h 174172"/>
                  <a:gd name="connsiteX10" fmla="*/ 653143 w 1146629"/>
                  <a:gd name="connsiteY10" fmla="*/ 166915 h 174172"/>
                  <a:gd name="connsiteX11" fmla="*/ 711200 w 1146629"/>
                  <a:gd name="connsiteY11" fmla="*/ 152400 h 174172"/>
                  <a:gd name="connsiteX12" fmla="*/ 732972 w 1146629"/>
                  <a:gd name="connsiteY12" fmla="*/ 137886 h 174172"/>
                  <a:gd name="connsiteX13" fmla="*/ 791029 w 1146629"/>
                  <a:gd name="connsiteY13" fmla="*/ 130629 h 174172"/>
                  <a:gd name="connsiteX14" fmla="*/ 820058 w 1146629"/>
                  <a:gd name="connsiteY14" fmla="*/ 123372 h 174172"/>
                  <a:gd name="connsiteX15" fmla="*/ 849086 w 1146629"/>
                  <a:gd name="connsiteY15" fmla="*/ 101600 h 174172"/>
                  <a:gd name="connsiteX16" fmla="*/ 870858 w 1146629"/>
                  <a:gd name="connsiteY16" fmla="*/ 87086 h 174172"/>
                  <a:gd name="connsiteX17" fmla="*/ 907143 w 1146629"/>
                  <a:gd name="connsiteY17" fmla="*/ 50800 h 174172"/>
                  <a:gd name="connsiteX18" fmla="*/ 921658 w 1146629"/>
                  <a:gd name="connsiteY18" fmla="*/ 36286 h 174172"/>
                  <a:gd name="connsiteX19" fmla="*/ 950686 w 1146629"/>
                  <a:gd name="connsiteY19" fmla="*/ 0 h 174172"/>
                  <a:gd name="connsiteX20" fmla="*/ 1023258 w 1146629"/>
                  <a:gd name="connsiteY20" fmla="*/ 7258 h 174172"/>
                  <a:gd name="connsiteX21" fmla="*/ 1088572 w 1146629"/>
                  <a:gd name="connsiteY21" fmla="*/ 14515 h 174172"/>
                  <a:gd name="connsiteX22" fmla="*/ 1146629 w 1146629"/>
                  <a:gd name="connsiteY22" fmla="*/ 14515 h 174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46629" h="174172">
                    <a:moveTo>
                      <a:pt x="0" y="14515"/>
                    </a:moveTo>
                    <a:cubicBezTo>
                      <a:pt x="29029" y="19353"/>
                      <a:pt x="70762" y="4543"/>
                      <a:pt x="87086" y="29029"/>
                    </a:cubicBezTo>
                    <a:cubicBezTo>
                      <a:pt x="91924" y="36286"/>
                      <a:pt x="94978" y="45124"/>
                      <a:pt x="101600" y="50800"/>
                    </a:cubicBezTo>
                    <a:cubicBezTo>
                      <a:pt x="112310" y="59980"/>
                      <a:pt x="125925" y="65096"/>
                      <a:pt x="137886" y="72572"/>
                    </a:cubicBezTo>
                    <a:cubicBezTo>
                      <a:pt x="145282" y="77195"/>
                      <a:pt x="152958" y="81502"/>
                      <a:pt x="159658" y="87086"/>
                    </a:cubicBezTo>
                    <a:cubicBezTo>
                      <a:pt x="195900" y="117288"/>
                      <a:pt x="164938" y="103361"/>
                      <a:pt x="203200" y="116115"/>
                    </a:cubicBezTo>
                    <a:cubicBezTo>
                      <a:pt x="229662" y="142575"/>
                      <a:pt x="203944" y="121836"/>
                      <a:pt x="246743" y="137886"/>
                    </a:cubicBezTo>
                    <a:cubicBezTo>
                      <a:pt x="256873" y="141685"/>
                      <a:pt x="265828" y="148138"/>
                      <a:pt x="275772" y="152400"/>
                    </a:cubicBezTo>
                    <a:cubicBezTo>
                      <a:pt x="282803" y="155413"/>
                      <a:pt x="290188" y="157556"/>
                      <a:pt x="297543" y="159658"/>
                    </a:cubicBezTo>
                    <a:cubicBezTo>
                      <a:pt x="327850" y="168317"/>
                      <a:pt x="335909" y="168471"/>
                      <a:pt x="370115" y="174172"/>
                    </a:cubicBezTo>
                    <a:lnTo>
                      <a:pt x="653143" y="166915"/>
                    </a:lnTo>
                    <a:cubicBezTo>
                      <a:pt x="662258" y="166501"/>
                      <a:pt x="699230" y="158385"/>
                      <a:pt x="711200" y="152400"/>
                    </a:cubicBezTo>
                    <a:cubicBezTo>
                      <a:pt x="719001" y="148499"/>
                      <a:pt x="724557" y="140181"/>
                      <a:pt x="732972" y="137886"/>
                    </a:cubicBezTo>
                    <a:cubicBezTo>
                      <a:pt x="751788" y="132755"/>
                      <a:pt x="771791" y="133835"/>
                      <a:pt x="791029" y="130629"/>
                    </a:cubicBezTo>
                    <a:cubicBezTo>
                      <a:pt x="800867" y="128989"/>
                      <a:pt x="810382" y="125791"/>
                      <a:pt x="820058" y="123372"/>
                    </a:cubicBezTo>
                    <a:cubicBezTo>
                      <a:pt x="829734" y="116115"/>
                      <a:pt x="839244" y="108630"/>
                      <a:pt x="849086" y="101600"/>
                    </a:cubicBezTo>
                    <a:cubicBezTo>
                      <a:pt x="856183" y="96530"/>
                      <a:pt x="864294" y="92830"/>
                      <a:pt x="870858" y="87086"/>
                    </a:cubicBezTo>
                    <a:cubicBezTo>
                      <a:pt x="883731" y="75822"/>
                      <a:pt x="895048" y="62895"/>
                      <a:pt x="907143" y="50800"/>
                    </a:cubicBezTo>
                    <a:cubicBezTo>
                      <a:pt x="911981" y="45962"/>
                      <a:pt x="917863" y="41979"/>
                      <a:pt x="921658" y="36286"/>
                    </a:cubicBezTo>
                    <a:cubicBezTo>
                      <a:pt x="939967" y="8822"/>
                      <a:pt x="930005" y="20682"/>
                      <a:pt x="950686" y="0"/>
                    </a:cubicBezTo>
                    <a:lnTo>
                      <a:pt x="1023258" y="7258"/>
                    </a:lnTo>
                    <a:cubicBezTo>
                      <a:pt x="1045043" y="9551"/>
                      <a:pt x="1066704" y="13229"/>
                      <a:pt x="1088572" y="14515"/>
                    </a:cubicBezTo>
                    <a:cubicBezTo>
                      <a:pt x="1107891" y="15651"/>
                      <a:pt x="1127277" y="14515"/>
                      <a:pt x="1146629" y="14515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cxnSp>
            <p:nvCxnSpPr>
              <p:cNvPr id="37" name="Gerade Verbindung 36"/>
              <p:cNvCxnSpPr>
                <a:stCxn id="36" idx="19"/>
                <a:endCxn id="38" idx="0"/>
              </p:cNvCxnSpPr>
              <p:nvPr/>
            </p:nvCxnSpPr>
            <p:spPr>
              <a:xfrm>
                <a:off x="3494823" y="3016999"/>
                <a:ext cx="1447855" cy="1138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Freihandform 37"/>
              <p:cNvSpPr/>
              <p:nvPr/>
            </p:nvSpPr>
            <p:spPr>
              <a:xfrm>
                <a:off x="4942678" y="3013868"/>
                <a:ext cx="1352015" cy="174172"/>
              </a:xfrm>
              <a:custGeom>
                <a:avLst/>
                <a:gdLst>
                  <a:gd name="connsiteX0" fmla="*/ 0 w 1146629"/>
                  <a:gd name="connsiteY0" fmla="*/ 14515 h 174172"/>
                  <a:gd name="connsiteX1" fmla="*/ 87086 w 1146629"/>
                  <a:gd name="connsiteY1" fmla="*/ 29029 h 174172"/>
                  <a:gd name="connsiteX2" fmla="*/ 101600 w 1146629"/>
                  <a:gd name="connsiteY2" fmla="*/ 50800 h 174172"/>
                  <a:gd name="connsiteX3" fmla="*/ 137886 w 1146629"/>
                  <a:gd name="connsiteY3" fmla="*/ 72572 h 174172"/>
                  <a:gd name="connsiteX4" fmla="*/ 159658 w 1146629"/>
                  <a:gd name="connsiteY4" fmla="*/ 87086 h 174172"/>
                  <a:gd name="connsiteX5" fmla="*/ 203200 w 1146629"/>
                  <a:gd name="connsiteY5" fmla="*/ 116115 h 174172"/>
                  <a:gd name="connsiteX6" fmla="*/ 246743 w 1146629"/>
                  <a:gd name="connsiteY6" fmla="*/ 137886 h 174172"/>
                  <a:gd name="connsiteX7" fmla="*/ 275772 w 1146629"/>
                  <a:gd name="connsiteY7" fmla="*/ 152400 h 174172"/>
                  <a:gd name="connsiteX8" fmla="*/ 297543 w 1146629"/>
                  <a:gd name="connsiteY8" fmla="*/ 159658 h 174172"/>
                  <a:gd name="connsiteX9" fmla="*/ 370115 w 1146629"/>
                  <a:gd name="connsiteY9" fmla="*/ 174172 h 174172"/>
                  <a:gd name="connsiteX10" fmla="*/ 653143 w 1146629"/>
                  <a:gd name="connsiteY10" fmla="*/ 166915 h 174172"/>
                  <a:gd name="connsiteX11" fmla="*/ 711200 w 1146629"/>
                  <a:gd name="connsiteY11" fmla="*/ 152400 h 174172"/>
                  <a:gd name="connsiteX12" fmla="*/ 732972 w 1146629"/>
                  <a:gd name="connsiteY12" fmla="*/ 137886 h 174172"/>
                  <a:gd name="connsiteX13" fmla="*/ 791029 w 1146629"/>
                  <a:gd name="connsiteY13" fmla="*/ 130629 h 174172"/>
                  <a:gd name="connsiteX14" fmla="*/ 820058 w 1146629"/>
                  <a:gd name="connsiteY14" fmla="*/ 123372 h 174172"/>
                  <a:gd name="connsiteX15" fmla="*/ 849086 w 1146629"/>
                  <a:gd name="connsiteY15" fmla="*/ 101600 h 174172"/>
                  <a:gd name="connsiteX16" fmla="*/ 870858 w 1146629"/>
                  <a:gd name="connsiteY16" fmla="*/ 87086 h 174172"/>
                  <a:gd name="connsiteX17" fmla="*/ 907143 w 1146629"/>
                  <a:gd name="connsiteY17" fmla="*/ 50800 h 174172"/>
                  <a:gd name="connsiteX18" fmla="*/ 921658 w 1146629"/>
                  <a:gd name="connsiteY18" fmla="*/ 36286 h 174172"/>
                  <a:gd name="connsiteX19" fmla="*/ 950686 w 1146629"/>
                  <a:gd name="connsiteY19" fmla="*/ 0 h 174172"/>
                  <a:gd name="connsiteX20" fmla="*/ 1023258 w 1146629"/>
                  <a:gd name="connsiteY20" fmla="*/ 7258 h 174172"/>
                  <a:gd name="connsiteX21" fmla="*/ 1088572 w 1146629"/>
                  <a:gd name="connsiteY21" fmla="*/ 14515 h 174172"/>
                  <a:gd name="connsiteX22" fmla="*/ 1146629 w 1146629"/>
                  <a:gd name="connsiteY22" fmla="*/ 14515 h 174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46629" h="174172">
                    <a:moveTo>
                      <a:pt x="0" y="14515"/>
                    </a:moveTo>
                    <a:cubicBezTo>
                      <a:pt x="29029" y="19353"/>
                      <a:pt x="70762" y="4543"/>
                      <a:pt x="87086" y="29029"/>
                    </a:cubicBezTo>
                    <a:cubicBezTo>
                      <a:pt x="91924" y="36286"/>
                      <a:pt x="94978" y="45124"/>
                      <a:pt x="101600" y="50800"/>
                    </a:cubicBezTo>
                    <a:cubicBezTo>
                      <a:pt x="112310" y="59980"/>
                      <a:pt x="125925" y="65096"/>
                      <a:pt x="137886" y="72572"/>
                    </a:cubicBezTo>
                    <a:cubicBezTo>
                      <a:pt x="145282" y="77195"/>
                      <a:pt x="152958" y="81502"/>
                      <a:pt x="159658" y="87086"/>
                    </a:cubicBezTo>
                    <a:cubicBezTo>
                      <a:pt x="195900" y="117288"/>
                      <a:pt x="164938" y="103361"/>
                      <a:pt x="203200" y="116115"/>
                    </a:cubicBezTo>
                    <a:cubicBezTo>
                      <a:pt x="229662" y="142575"/>
                      <a:pt x="203944" y="121836"/>
                      <a:pt x="246743" y="137886"/>
                    </a:cubicBezTo>
                    <a:cubicBezTo>
                      <a:pt x="256873" y="141685"/>
                      <a:pt x="265828" y="148138"/>
                      <a:pt x="275772" y="152400"/>
                    </a:cubicBezTo>
                    <a:cubicBezTo>
                      <a:pt x="282803" y="155413"/>
                      <a:pt x="290188" y="157556"/>
                      <a:pt x="297543" y="159658"/>
                    </a:cubicBezTo>
                    <a:cubicBezTo>
                      <a:pt x="327850" y="168317"/>
                      <a:pt x="335909" y="168471"/>
                      <a:pt x="370115" y="174172"/>
                    </a:cubicBezTo>
                    <a:lnTo>
                      <a:pt x="653143" y="166915"/>
                    </a:lnTo>
                    <a:cubicBezTo>
                      <a:pt x="662258" y="166501"/>
                      <a:pt x="699230" y="158385"/>
                      <a:pt x="711200" y="152400"/>
                    </a:cubicBezTo>
                    <a:cubicBezTo>
                      <a:pt x="719001" y="148499"/>
                      <a:pt x="724557" y="140181"/>
                      <a:pt x="732972" y="137886"/>
                    </a:cubicBezTo>
                    <a:cubicBezTo>
                      <a:pt x="751788" y="132755"/>
                      <a:pt x="771791" y="133835"/>
                      <a:pt x="791029" y="130629"/>
                    </a:cubicBezTo>
                    <a:cubicBezTo>
                      <a:pt x="800867" y="128989"/>
                      <a:pt x="810382" y="125791"/>
                      <a:pt x="820058" y="123372"/>
                    </a:cubicBezTo>
                    <a:cubicBezTo>
                      <a:pt x="829734" y="116115"/>
                      <a:pt x="839244" y="108630"/>
                      <a:pt x="849086" y="101600"/>
                    </a:cubicBezTo>
                    <a:cubicBezTo>
                      <a:pt x="856183" y="96530"/>
                      <a:pt x="864294" y="92830"/>
                      <a:pt x="870858" y="87086"/>
                    </a:cubicBezTo>
                    <a:cubicBezTo>
                      <a:pt x="883731" y="75822"/>
                      <a:pt x="895048" y="62895"/>
                      <a:pt x="907143" y="50800"/>
                    </a:cubicBezTo>
                    <a:cubicBezTo>
                      <a:pt x="911981" y="45962"/>
                      <a:pt x="917863" y="41979"/>
                      <a:pt x="921658" y="36286"/>
                    </a:cubicBezTo>
                    <a:cubicBezTo>
                      <a:pt x="939967" y="8822"/>
                      <a:pt x="930005" y="20682"/>
                      <a:pt x="950686" y="0"/>
                    </a:cubicBezTo>
                    <a:lnTo>
                      <a:pt x="1023258" y="7258"/>
                    </a:lnTo>
                    <a:cubicBezTo>
                      <a:pt x="1045043" y="9551"/>
                      <a:pt x="1066704" y="13229"/>
                      <a:pt x="1088572" y="14515"/>
                    </a:cubicBezTo>
                    <a:cubicBezTo>
                      <a:pt x="1107891" y="15651"/>
                      <a:pt x="1127277" y="14515"/>
                      <a:pt x="1146629" y="14515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cxnSp>
            <p:nvCxnSpPr>
              <p:cNvPr id="39" name="Gerade Verbindung 38"/>
              <p:cNvCxnSpPr/>
              <p:nvPr/>
            </p:nvCxnSpPr>
            <p:spPr>
              <a:xfrm>
                <a:off x="6084168" y="3032955"/>
                <a:ext cx="1800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Textfeld 14"/>
          <p:cNvSpPr txBox="1"/>
          <p:nvPr/>
        </p:nvSpPr>
        <p:spPr>
          <a:xfrm>
            <a:off x="1091150" y="5517232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Следовательно:</a:t>
            </a:r>
          </a:p>
          <a:p>
            <a:pPr algn="ctr"/>
            <a:r>
              <a:rPr lang="ru-RU" dirty="0" smtClean="0"/>
              <a:t>Необходимо ограничение скорости движения</a:t>
            </a:r>
            <a:endParaRPr lang="de-AT" dirty="0"/>
          </a:p>
        </p:txBody>
      </p:sp>
      <p:sp>
        <p:nvSpPr>
          <p:cNvPr id="17" name="Pfeil nach unten 16"/>
          <p:cNvSpPr/>
          <p:nvPr/>
        </p:nvSpPr>
        <p:spPr>
          <a:xfrm>
            <a:off x="4447220" y="4681782"/>
            <a:ext cx="216024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9" name="Freihandform 28"/>
          <p:cNvSpPr/>
          <p:nvPr/>
        </p:nvSpPr>
        <p:spPr>
          <a:xfrm>
            <a:off x="2790387" y="2613802"/>
            <a:ext cx="918479" cy="165684"/>
          </a:xfrm>
          <a:custGeom>
            <a:avLst/>
            <a:gdLst>
              <a:gd name="connsiteX0" fmla="*/ 10870 w 918479"/>
              <a:gd name="connsiteY0" fmla="*/ 6027 h 165684"/>
              <a:gd name="connsiteX1" fmla="*/ 68927 w 918479"/>
              <a:gd name="connsiteY1" fmla="*/ 42312 h 165684"/>
              <a:gd name="connsiteX2" fmla="*/ 141499 w 918479"/>
              <a:gd name="connsiteY2" fmla="*/ 85855 h 165684"/>
              <a:gd name="connsiteX3" fmla="*/ 185042 w 918479"/>
              <a:gd name="connsiteY3" fmla="*/ 100369 h 165684"/>
              <a:gd name="connsiteX4" fmla="*/ 206813 w 918479"/>
              <a:gd name="connsiteY4" fmla="*/ 114884 h 165684"/>
              <a:gd name="connsiteX5" fmla="*/ 279384 w 918479"/>
              <a:gd name="connsiteY5" fmla="*/ 136655 h 165684"/>
              <a:gd name="connsiteX6" fmla="*/ 322927 w 918479"/>
              <a:gd name="connsiteY6" fmla="*/ 151169 h 165684"/>
              <a:gd name="connsiteX7" fmla="*/ 468070 w 918479"/>
              <a:gd name="connsiteY7" fmla="*/ 165684 h 165684"/>
              <a:gd name="connsiteX8" fmla="*/ 722070 w 918479"/>
              <a:gd name="connsiteY8" fmla="*/ 158427 h 165684"/>
              <a:gd name="connsiteX9" fmla="*/ 772870 w 918479"/>
              <a:gd name="connsiteY9" fmla="*/ 143912 h 165684"/>
              <a:gd name="connsiteX10" fmla="*/ 794642 w 918479"/>
              <a:gd name="connsiteY10" fmla="*/ 129398 h 165684"/>
              <a:gd name="connsiteX11" fmla="*/ 867213 w 918479"/>
              <a:gd name="connsiteY11" fmla="*/ 107627 h 165684"/>
              <a:gd name="connsiteX12" fmla="*/ 888984 w 918479"/>
              <a:gd name="connsiteY12" fmla="*/ 100369 h 165684"/>
              <a:gd name="connsiteX13" fmla="*/ 903499 w 918479"/>
              <a:gd name="connsiteY13" fmla="*/ 85855 h 165684"/>
              <a:gd name="connsiteX14" fmla="*/ 918013 w 918479"/>
              <a:gd name="connsiteY14" fmla="*/ 64084 h 165684"/>
              <a:gd name="connsiteX15" fmla="*/ 910756 w 918479"/>
              <a:gd name="connsiteY15" fmla="*/ 42312 h 165684"/>
              <a:gd name="connsiteX16" fmla="*/ 700299 w 918479"/>
              <a:gd name="connsiteY16" fmla="*/ 35055 h 165684"/>
              <a:gd name="connsiteX17" fmla="*/ 482584 w 918479"/>
              <a:gd name="connsiteY17" fmla="*/ 20541 h 165684"/>
              <a:gd name="connsiteX18" fmla="*/ 359213 w 918479"/>
              <a:gd name="connsiteY18" fmla="*/ 13284 h 165684"/>
              <a:gd name="connsiteX19" fmla="*/ 315670 w 918479"/>
              <a:gd name="connsiteY19" fmla="*/ 6027 h 165684"/>
              <a:gd name="connsiteX20" fmla="*/ 10870 w 918479"/>
              <a:gd name="connsiteY20" fmla="*/ 6027 h 16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8479" h="165684">
                <a:moveTo>
                  <a:pt x="10870" y="6027"/>
                </a:moveTo>
                <a:cubicBezTo>
                  <a:pt x="-30254" y="12074"/>
                  <a:pt x="57756" y="33375"/>
                  <a:pt x="68927" y="42312"/>
                </a:cubicBezTo>
                <a:cubicBezTo>
                  <a:pt x="104270" y="70587"/>
                  <a:pt x="59840" y="58636"/>
                  <a:pt x="141499" y="85855"/>
                </a:cubicBezTo>
                <a:lnTo>
                  <a:pt x="185042" y="100369"/>
                </a:lnTo>
                <a:cubicBezTo>
                  <a:pt x="192299" y="105207"/>
                  <a:pt x="198843" y="111342"/>
                  <a:pt x="206813" y="114884"/>
                </a:cubicBezTo>
                <a:cubicBezTo>
                  <a:pt x="242333" y="130671"/>
                  <a:pt x="246912" y="126913"/>
                  <a:pt x="279384" y="136655"/>
                </a:cubicBezTo>
                <a:cubicBezTo>
                  <a:pt x="294038" y="141051"/>
                  <a:pt x="307673" y="149995"/>
                  <a:pt x="322927" y="151169"/>
                </a:cubicBezTo>
                <a:cubicBezTo>
                  <a:pt x="434325" y="159739"/>
                  <a:pt x="386046" y="153967"/>
                  <a:pt x="468070" y="165684"/>
                </a:cubicBezTo>
                <a:cubicBezTo>
                  <a:pt x="552737" y="163265"/>
                  <a:pt x="637480" y="162765"/>
                  <a:pt x="722070" y="158427"/>
                </a:cubicBezTo>
                <a:cubicBezTo>
                  <a:pt x="727250" y="158161"/>
                  <a:pt x="765619" y="147537"/>
                  <a:pt x="772870" y="143912"/>
                </a:cubicBezTo>
                <a:cubicBezTo>
                  <a:pt x="780671" y="140011"/>
                  <a:pt x="786672" y="132940"/>
                  <a:pt x="794642" y="129398"/>
                </a:cubicBezTo>
                <a:cubicBezTo>
                  <a:pt x="825693" y="115598"/>
                  <a:pt x="837654" y="116073"/>
                  <a:pt x="867213" y="107627"/>
                </a:cubicBezTo>
                <a:cubicBezTo>
                  <a:pt x="874568" y="105525"/>
                  <a:pt x="881727" y="102788"/>
                  <a:pt x="888984" y="100369"/>
                </a:cubicBezTo>
                <a:cubicBezTo>
                  <a:pt x="893822" y="95531"/>
                  <a:pt x="899225" y="91198"/>
                  <a:pt x="903499" y="85855"/>
                </a:cubicBezTo>
                <a:cubicBezTo>
                  <a:pt x="908948" y="79044"/>
                  <a:pt x="916579" y="72687"/>
                  <a:pt x="918013" y="64084"/>
                </a:cubicBezTo>
                <a:cubicBezTo>
                  <a:pt x="919271" y="56538"/>
                  <a:pt x="918339" y="43323"/>
                  <a:pt x="910756" y="42312"/>
                </a:cubicBezTo>
                <a:cubicBezTo>
                  <a:pt x="841178" y="33035"/>
                  <a:pt x="770451" y="37474"/>
                  <a:pt x="700299" y="35055"/>
                </a:cubicBezTo>
                <a:cubicBezTo>
                  <a:pt x="584195" y="20542"/>
                  <a:pt x="675886" y="30454"/>
                  <a:pt x="482584" y="20541"/>
                </a:cubicBezTo>
                <a:lnTo>
                  <a:pt x="359213" y="13284"/>
                </a:lnTo>
                <a:cubicBezTo>
                  <a:pt x="344699" y="10865"/>
                  <a:pt x="330334" y="7249"/>
                  <a:pt x="315670" y="6027"/>
                </a:cubicBezTo>
                <a:cubicBezTo>
                  <a:pt x="197982" y="-3781"/>
                  <a:pt x="51994" y="-20"/>
                  <a:pt x="10870" y="6027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3" name="Freihandform 42"/>
          <p:cNvSpPr/>
          <p:nvPr/>
        </p:nvSpPr>
        <p:spPr>
          <a:xfrm>
            <a:off x="5292080" y="2703342"/>
            <a:ext cx="990487" cy="165684"/>
          </a:xfrm>
          <a:custGeom>
            <a:avLst/>
            <a:gdLst>
              <a:gd name="connsiteX0" fmla="*/ 10870 w 918479"/>
              <a:gd name="connsiteY0" fmla="*/ 6027 h 165684"/>
              <a:gd name="connsiteX1" fmla="*/ 68927 w 918479"/>
              <a:gd name="connsiteY1" fmla="*/ 42312 h 165684"/>
              <a:gd name="connsiteX2" fmla="*/ 141499 w 918479"/>
              <a:gd name="connsiteY2" fmla="*/ 85855 h 165684"/>
              <a:gd name="connsiteX3" fmla="*/ 185042 w 918479"/>
              <a:gd name="connsiteY3" fmla="*/ 100369 h 165684"/>
              <a:gd name="connsiteX4" fmla="*/ 206813 w 918479"/>
              <a:gd name="connsiteY4" fmla="*/ 114884 h 165684"/>
              <a:gd name="connsiteX5" fmla="*/ 279384 w 918479"/>
              <a:gd name="connsiteY5" fmla="*/ 136655 h 165684"/>
              <a:gd name="connsiteX6" fmla="*/ 322927 w 918479"/>
              <a:gd name="connsiteY6" fmla="*/ 151169 h 165684"/>
              <a:gd name="connsiteX7" fmla="*/ 468070 w 918479"/>
              <a:gd name="connsiteY7" fmla="*/ 165684 h 165684"/>
              <a:gd name="connsiteX8" fmla="*/ 722070 w 918479"/>
              <a:gd name="connsiteY8" fmla="*/ 158427 h 165684"/>
              <a:gd name="connsiteX9" fmla="*/ 772870 w 918479"/>
              <a:gd name="connsiteY9" fmla="*/ 143912 h 165684"/>
              <a:gd name="connsiteX10" fmla="*/ 794642 w 918479"/>
              <a:gd name="connsiteY10" fmla="*/ 129398 h 165684"/>
              <a:gd name="connsiteX11" fmla="*/ 867213 w 918479"/>
              <a:gd name="connsiteY11" fmla="*/ 107627 h 165684"/>
              <a:gd name="connsiteX12" fmla="*/ 888984 w 918479"/>
              <a:gd name="connsiteY12" fmla="*/ 100369 h 165684"/>
              <a:gd name="connsiteX13" fmla="*/ 903499 w 918479"/>
              <a:gd name="connsiteY13" fmla="*/ 85855 h 165684"/>
              <a:gd name="connsiteX14" fmla="*/ 918013 w 918479"/>
              <a:gd name="connsiteY14" fmla="*/ 64084 h 165684"/>
              <a:gd name="connsiteX15" fmla="*/ 910756 w 918479"/>
              <a:gd name="connsiteY15" fmla="*/ 42312 h 165684"/>
              <a:gd name="connsiteX16" fmla="*/ 700299 w 918479"/>
              <a:gd name="connsiteY16" fmla="*/ 35055 h 165684"/>
              <a:gd name="connsiteX17" fmla="*/ 482584 w 918479"/>
              <a:gd name="connsiteY17" fmla="*/ 20541 h 165684"/>
              <a:gd name="connsiteX18" fmla="*/ 359213 w 918479"/>
              <a:gd name="connsiteY18" fmla="*/ 13284 h 165684"/>
              <a:gd name="connsiteX19" fmla="*/ 315670 w 918479"/>
              <a:gd name="connsiteY19" fmla="*/ 6027 h 165684"/>
              <a:gd name="connsiteX20" fmla="*/ 10870 w 918479"/>
              <a:gd name="connsiteY20" fmla="*/ 6027 h 16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8479" h="165684">
                <a:moveTo>
                  <a:pt x="10870" y="6027"/>
                </a:moveTo>
                <a:cubicBezTo>
                  <a:pt x="-30254" y="12074"/>
                  <a:pt x="57756" y="33375"/>
                  <a:pt x="68927" y="42312"/>
                </a:cubicBezTo>
                <a:cubicBezTo>
                  <a:pt x="104270" y="70587"/>
                  <a:pt x="59840" y="58636"/>
                  <a:pt x="141499" y="85855"/>
                </a:cubicBezTo>
                <a:lnTo>
                  <a:pt x="185042" y="100369"/>
                </a:lnTo>
                <a:cubicBezTo>
                  <a:pt x="192299" y="105207"/>
                  <a:pt x="198843" y="111342"/>
                  <a:pt x="206813" y="114884"/>
                </a:cubicBezTo>
                <a:cubicBezTo>
                  <a:pt x="242333" y="130671"/>
                  <a:pt x="246912" y="126913"/>
                  <a:pt x="279384" y="136655"/>
                </a:cubicBezTo>
                <a:cubicBezTo>
                  <a:pt x="294038" y="141051"/>
                  <a:pt x="307673" y="149995"/>
                  <a:pt x="322927" y="151169"/>
                </a:cubicBezTo>
                <a:cubicBezTo>
                  <a:pt x="434325" y="159739"/>
                  <a:pt x="386046" y="153967"/>
                  <a:pt x="468070" y="165684"/>
                </a:cubicBezTo>
                <a:cubicBezTo>
                  <a:pt x="552737" y="163265"/>
                  <a:pt x="637480" y="162765"/>
                  <a:pt x="722070" y="158427"/>
                </a:cubicBezTo>
                <a:cubicBezTo>
                  <a:pt x="727250" y="158161"/>
                  <a:pt x="765619" y="147537"/>
                  <a:pt x="772870" y="143912"/>
                </a:cubicBezTo>
                <a:cubicBezTo>
                  <a:pt x="780671" y="140011"/>
                  <a:pt x="786672" y="132940"/>
                  <a:pt x="794642" y="129398"/>
                </a:cubicBezTo>
                <a:cubicBezTo>
                  <a:pt x="825693" y="115598"/>
                  <a:pt x="837654" y="116073"/>
                  <a:pt x="867213" y="107627"/>
                </a:cubicBezTo>
                <a:cubicBezTo>
                  <a:pt x="874568" y="105525"/>
                  <a:pt x="881727" y="102788"/>
                  <a:pt x="888984" y="100369"/>
                </a:cubicBezTo>
                <a:cubicBezTo>
                  <a:pt x="893822" y="95531"/>
                  <a:pt x="899225" y="91198"/>
                  <a:pt x="903499" y="85855"/>
                </a:cubicBezTo>
                <a:cubicBezTo>
                  <a:pt x="908948" y="79044"/>
                  <a:pt x="916579" y="72687"/>
                  <a:pt x="918013" y="64084"/>
                </a:cubicBezTo>
                <a:cubicBezTo>
                  <a:pt x="919271" y="56538"/>
                  <a:pt x="918339" y="43323"/>
                  <a:pt x="910756" y="42312"/>
                </a:cubicBezTo>
                <a:cubicBezTo>
                  <a:pt x="841178" y="33035"/>
                  <a:pt x="770451" y="37474"/>
                  <a:pt x="700299" y="35055"/>
                </a:cubicBezTo>
                <a:cubicBezTo>
                  <a:pt x="584195" y="20542"/>
                  <a:pt x="675886" y="30454"/>
                  <a:pt x="482584" y="20541"/>
                </a:cubicBezTo>
                <a:lnTo>
                  <a:pt x="359213" y="13284"/>
                </a:lnTo>
                <a:cubicBezTo>
                  <a:pt x="344699" y="10865"/>
                  <a:pt x="330334" y="7249"/>
                  <a:pt x="315670" y="6027"/>
                </a:cubicBezTo>
                <a:cubicBezTo>
                  <a:pt x="197982" y="-3781"/>
                  <a:pt x="51994" y="-20"/>
                  <a:pt x="10870" y="6027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0" name="Freihandform 39"/>
          <p:cNvSpPr/>
          <p:nvPr/>
        </p:nvSpPr>
        <p:spPr>
          <a:xfrm>
            <a:off x="3193143" y="4070742"/>
            <a:ext cx="674914" cy="109372"/>
          </a:xfrm>
          <a:custGeom>
            <a:avLst/>
            <a:gdLst>
              <a:gd name="connsiteX0" fmla="*/ 0 w 674914"/>
              <a:gd name="connsiteY0" fmla="*/ 515 h 109372"/>
              <a:gd name="connsiteX1" fmla="*/ 58057 w 674914"/>
              <a:gd name="connsiteY1" fmla="*/ 44058 h 109372"/>
              <a:gd name="connsiteX2" fmla="*/ 79828 w 674914"/>
              <a:gd name="connsiteY2" fmla="*/ 51315 h 109372"/>
              <a:gd name="connsiteX3" fmla="*/ 123371 w 674914"/>
              <a:gd name="connsiteY3" fmla="*/ 73087 h 109372"/>
              <a:gd name="connsiteX4" fmla="*/ 166914 w 674914"/>
              <a:gd name="connsiteY4" fmla="*/ 87601 h 109372"/>
              <a:gd name="connsiteX5" fmla="*/ 203200 w 674914"/>
              <a:gd name="connsiteY5" fmla="*/ 94858 h 109372"/>
              <a:gd name="connsiteX6" fmla="*/ 224971 w 674914"/>
              <a:gd name="connsiteY6" fmla="*/ 102115 h 109372"/>
              <a:gd name="connsiteX7" fmla="*/ 297543 w 674914"/>
              <a:gd name="connsiteY7" fmla="*/ 109372 h 109372"/>
              <a:gd name="connsiteX8" fmla="*/ 551543 w 674914"/>
              <a:gd name="connsiteY8" fmla="*/ 102115 h 109372"/>
              <a:gd name="connsiteX9" fmla="*/ 595086 w 674914"/>
              <a:gd name="connsiteY9" fmla="*/ 87601 h 109372"/>
              <a:gd name="connsiteX10" fmla="*/ 616857 w 674914"/>
              <a:gd name="connsiteY10" fmla="*/ 73087 h 109372"/>
              <a:gd name="connsiteX11" fmla="*/ 653143 w 674914"/>
              <a:gd name="connsiteY11" fmla="*/ 65829 h 109372"/>
              <a:gd name="connsiteX12" fmla="*/ 674914 w 674914"/>
              <a:gd name="connsiteY12" fmla="*/ 58572 h 109372"/>
              <a:gd name="connsiteX13" fmla="*/ 667657 w 674914"/>
              <a:gd name="connsiteY13" fmla="*/ 36801 h 109372"/>
              <a:gd name="connsiteX14" fmla="*/ 471714 w 674914"/>
              <a:gd name="connsiteY14" fmla="*/ 51315 h 109372"/>
              <a:gd name="connsiteX15" fmla="*/ 333828 w 674914"/>
              <a:gd name="connsiteY15" fmla="*/ 44058 h 109372"/>
              <a:gd name="connsiteX16" fmla="*/ 261257 w 674914"/>
              <a:gd name="connsiteY16" fmla="*/ 29544 h 109372"/>
              <a:gd name="connsiteX17" fmla="*/ 58057 w 674914"/>
              <a:gd name="connsiteY17" fmla="*/ 22287 h 109372"/>
              <a:gd name="connsiteX18" fmla="*/ 0 w 674914"/>
              <a:gd name="connsiteY18" fmla="*/ 515 h 10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74914" h="109372">
                <a:moveTo>
                  <a:pt x="0" y="515"/>
                </a:moveTo>
                <a:cubicBezTo>
                  <a:pt x="0" y="4143"/>
                  <a:pt x="42653" y="36356"/>
                  <a:pt x="58057" y="44058"/>
                </a:cubicBezTo>
                <a:cubicBezTo>
                  <a:pt x="64899" y="47479"/>
                  <a:pt x="72571" y="48896"/>
                  <a:pt x="79828" y="51315"/>
                </a:cubicBezTo>
                <a:cubicBezTo>
                  <a:pt x="103143" y="74628"/>
                  <a:pt x="85159" y="61623"/>
                  <a:pt x="123371" y="73087"/>
                </a:cubicBezTo>
                <a:cubicBezTo>
                  <a:pt x="138025" y="77483"/>
                  <a:pt x="151912" y="84601"/>
                  <a:pt x="166914" y="87601"/>
                </a:cubicBezTo>
                <a:cubicBezTo>
                  <a:pt x="179009" y="90020"/>
                  <a:pt x="191233" y="91866"/>
                  <a:pt x="203200" y="94858"/>
                </a:cubicBezTo>
                <a:cubicBezTo>
                  <a:pt x="210621" y="96713"/>
                  <a:pt x="217410" y="100952"/>
                  <a:pt x="224971" y="102115"/>
                </a:cubicBezTo>
                <a:cubicBezTo>
                  <a:pt x="249000" y="105812"/>
                  <a:pt x="273352" y="106953"/>
                  <a:pt x="297543" y="109372"/>
                </a:cubicBezTo>
                <a:cubicBezTo>
                  <a:pt x="382210" y="106953"/>
                  <a:pt x="467068" y="108296"/>
                  <a:pt x="551543" y="102115"/>
                </a:cubicBezTo>
                <a:cubicBezTo>
                  <a:pt x="566802" y="100999"/>
                  <a:pt x="595086" y="87601"/>
                  <a:pt x="595086" y="87601"/>
                </a:cubicBezTo>
                <a:cubicBezTo>
                  <a:pt x="602343" y="82763"/>
                  <a:pt x="608691" y="76150"/>
                  <a:pt x="616857" y="73087"/>
                </a:cubicBezTo>
                <a:cubicBezTo>
                  <a:pt x="628407" y="68756"/>
                  <a:pt x="641176" y="68821"/>
                  <a:pt x="653143" y="65829"/>
                </a:cubicBezTo>
                <a:cubicBezTo>
                  <a:pt x="660564" y="63974"/>
                  <a:pt x="667657" y="60991"/>
                  <a:pt x="674914" y="58572"/>
                </a:cubicBezTo>
                <a:cubicBezTo>
                  <a:pt x="672495" y="51315"/>
                  <a:pt x="675260" y="37646"/>
                  <a:pt x="667657" y="36801"/>
                </a:cubicBezTo>
                <a:cubicBezTo>
                  <a:pt x="638861" y="33601"/>
                  <a:pt x="515140" y="46973"/>
                  <a:pt x="471714" y="51315"/>
                </a:cubicBezTo>
                <a:cubicBezTo>
                  <a:pt x="425752" y="48896"/>
                  <a:pt x="379609" y="48794"/>
                  <a:pt x="333828" y="44058"/>
                </a:cubicBezTo>
                <a:cubicBezTo>
                  <a:pt x="309290" y="41520"/>
                  <a:pt x="285911" y="30424"/>
                  <a:pt x="261257" y="29544"/>
                </a:cubicBezTo>
                <a:lnTo>
                  <a:pt x="58057" y="22287"/>
                </a:lnTo>
                <a:cubicBezTo>
                  <a:pt x="21988" y="13269"/>
                  <a:pt x="0" y="-3113"/>
                  <a:pt x="0" y="515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1" name="Freihandform 40"/>
          <p:cNvSpPr/>
          <p:nvPr/>
        </p:nvSpPr>
        <p:spPr>
          <a:xfrm>
            <a:off x="5764534" y="4223657"/>
            <a:ext cx="650787" cy="94343"/>
          </a:xfrm>
          <a:custGeom>
            <a:avLst/>
            <a:gdLst>
              <a:gd name="connsiteX0" fmla="*/ 4895 w 650787"/>
              <a:gd name="connsiteY0" fmla="*/ 7257 h 94343"/>
              <a:gd name="connsiteX1" fmla="*/ 41180 w 650787"/>
              <a:gd name="connsiteY1" fmla="*/ 21772 h 94343"/>
              <a:gd name="connsiteX2" fmla="*/ 62952 w 650787"/>
              <a:gd name="connsiteY2" fmla="*/ 29029 h 94343"/>
              <a:gd name="connsiteX3" fmla="*/ 84723 w 650787"/>
              <a:gd name="connsiteY3" fmla="*/ 43543 h 94343"/>
              <a:gd name="connsiteX4" fmla="*/ 142780 w 650787"/>
              <a:gd name="connsiteY4" fmla="*/ 58057 h 94343"/>
              <a:gd name="connsiteX5" fmla="*/ 215352 w 650787"/>
              <a:gd name="connsiteY5" fmla="*/ 94343 h 94343"/>
              <a:gd name="connsiteX6" fmla="*/ 491123 w 650787"/>
              <a:gd name="connsiteY6" fmla="*/ 87086 h 94343"/>
              <a:gd name="connsiteX7" fmla="*/ 585466 w 650787"/>
              <a:gd name="connsiteY7" fmla="*/ 79829 h 94343"/>
              <a:gd name="connsiteX8" fmla="*/ 636266 w 650787"/>
              <a:gd name="connsiteY8" fmla="*/ 65314 h 94343"/>
              <a:gd name="connsiteX9" fmla="*/ 629009 w 650787"/>
              <a:gd name="connsiteY9" fmla="*/ 36286 h 94343"/>
              <a:gd name="connsiteX10" fmla="*/ 360495 w 650787"/>
              <a:gd name="connsiteY10" fmla="*/ 29029 h 94343"/>
              <a:gd name="connsiteX11" fmla="*/ 258895 w 650787"/>
              <a:gd name="connsiteY11" fmla="*/ 14514 h 94343"/>
              <a:gd name="connsiteX12" fmla="*/ 157295 w 650787"/>
              <a:gd name="connsiteY12" fmla="*/ 0 h 94343"/>
              <a:gd name="connsiteX13" fmla="*/ 4895 w 650787"/>
              <a:gd name="connsiteY13" fmla="*/ 7257 h 9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0787" h="94343">
                <a:moveTo>
                  <a:pt x="4895" y="7257"/>
                </a:moveTo>
                <a:cubicBezTo>
                  <a:pt x="-14457" y="10886"/>
                  <a:pt x="28983" y="17198"/>
                  <a:pt x="41180" y="21772"/>
                </a:cubicBezTo>
                <a:cubicBezTo>
                  <a:pt x="48343" y="24458"/>
                  <a:pt x="56110" y="25608"/>
                  <a:pt x="62952" y="29029"/>
                </a:cubicBezTo>
                <a:cubicBezTo>
                  <a:pt x="70753" y="32929"/>
                  <a:pt x="76526" y="40562"/>
                  <a:pt x="84723" y="43543"/>
                </a:cubicBezTo>
                <a:cubicBezTo>
                  <a:pt x="103470" y="50360"/>
                  <a:pt x="142780" y="58057"/>
                  <a:pt x="142780" y="58057"/>
                </a:cubicBezTo>
                <a:cubicBezTo>
                  <a:pt x="194622" y="92619"/>
                  <a:pt x="169400" y="82855"/>
                  <a:pt x="215352" y="94343"/>
                </a:cubicBezTo>
                <a:lnTo>
                  <a:pt x="491123" y="87086"/>
                </a:lnTo>
                <a:cubicBezTo>
                  <a:pt x="522639" y="85850"/>
                  <a:pt x="554141" y="83514"/>
                  <a:pt x="585466" y="79829"/>
                </a:cubicBezTo>
                <a:cubicBezTo>
                  <a:pt x="599555" y="78172"/>
                  <a:pt x="622183" y="70009"/>
                  <a:pt x="636266" y="65314"/>
                </a:cubicBezTo>
                <a:cubicBezTo>
                  <a:pt x="648761" y="46571"/>
                  <a:pt x="664546" y="38063"/>
                  <a:pt x="629009" y="36286"/>
                </a:cubicBezTo>
                <a:cubicBezTo>
                  <a:pt x="539583" y="31815"/>
                  <a:pt x="450000" y="31448"/>
                  <a:pt x="360495" y="29029"/>
                </a:cubicBezTo>
                <a:lnTo>
                  <a:pt x="258895" y="14514"/>
                </a:lnTo>
                <a:cubicBezTo>
                  <a:pt x="186236" y="5432"/>
                  <a:pt x="220075" y="10463"/>
                  <a:pt x="157295" y="0"/>
                </a:cubicBezTo>
                <a:cubicBezTo>
                  <a:pt x="26694" y="8162"/>
                  <a:pt x="24247" y="3628"/>
                  <a:pt x="4895" y="7257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589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35118"/>
            <a:ext cx="3888432" cy="284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de-DE" dirty="0" smtClean="0"/>
              <a:t>Пос</a:t>
            </a:r>
            <a:r>
              <a:rPr lang="ru-RU" altLang="de-DE" sz="2400" dirty="0" smtClean="0"/>
              <a:t>ледствия</a:t>
            </a:r>
            <a:endParaRPr lang="de-DE" altLang="de-DE" sz="2400" dirty="0" smtClean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980728"/>
            <a:ext cx="8229600" cy="457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de-DE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Строительные компании</a:t>
            </a:r>
            <a:endParaRPr lang="en-US" altLang="de-DE" sz="2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25105" y="1536174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Гарантийный срок</a:t>
            </a:r>
            <a:r>
              <a:rPr lang="de-AT" dirty="0" smtClean="0"/>
              <a:t>:</a:t>
            </a:r>
            <a:r>
              <a:rPr lang="ru-RU" dirty="0"/>
              <a:t> </a:t>
            </a:r>
            <a:r>
              <a:rPr lang="ru-RU" dirty="0" smtClean="0"/>
              <a:t>возможное обновление вехнего слоя асфальта за счет контрактора </a:t>
            </a:r>
            <a:endParaRPr lang="de-AT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72909" y="2636912"/>
            <a:ext cx="8229600" cy="457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de-DE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Дорожная администрация</a:t>
            </a:r>
            <a:endParaRPr lang="en-US" altLang="de-DE" sz="2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57200" y="3284984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Необходимость больших </a:t>
            </a:r>
          </a:p>
          <a:p>
            <a:r>
              <a:rPr lang="ru-RU" dirty="0" smtClean="0"/>
              <a:t>     инвестиций для ремонта дорог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4338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de-DE" sz="2400" dirty="0" smtClean="0"/>
              <a:t>Эксплуатационный срок покрытий</a:t>
            </a:r>
            <a:endParaRPr lang="de-DE" altLang="de-DE" sz="2400" dirty="0" smtClean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25624" y="1854201"/>
            <a:ext cx="8229600" cy="457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de-DE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Асфальтовые дороги</a:t>
            </a:r>
            <a:endParaRPr lang="en-US" altLang="de-DE" sz="2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87288" y="2215554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Автомагистрали</a:t>
            </a:r>
            <a:r>
              <a:rPr lang="de-AT" dirty="0" smtClean="0"/>
              <a:t>: </a:t>
            </a:r>
            <a:r>
              <a:rPr lang="ru-RU" dirty="0" smtClean="0"/>
              <a:t>около</a:t>
            </a:r>
            <a:r>
              <a:rPr lang="de-AT" dirty="0" smtClean="0"/>
              <a:t> 15 </a:t>
            </a:r>
            <a:r>
              <a:rPr lang="ru-RU" dirty="0" smtClean="0"/>
              <a:t>лет</a:t>
            </a:r>
            <a:endParaRPr lang="de-AT" dirty="0" smtClean="0"/>
          </a:p>
          <a:p>
            <a:endParaRPr lang="de-AT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П</a:t>
            </a:r>
            <a:r>
              <a:rPr lang="ru-RU" dirty="0" smtClean="0"/>
              <a:t>рочие </a:t>
            </a:r>
            <a:r>
              <a:rPr lang="ru-RU" dirty="0"/>
              <a:t>дороги с высоким трафиком</a:t>
            </a:r>
            <a:r>
              <a:rPr lang="de-AT" dirty="0" smtClean="0"/>
              <a:t>: </a:t>
            </a:r>
            <a:r>
              <a:rPr lang="ru-RU" dirty="0" smtClean="0"/>
              <a:t>до </a:t>
            </a:r>
            <a:r>
              <a:rPr lang="de-AT" dirty="0" smtClean="0"/>
              <a:t>20 </a:t>
            </a:r>
            <a:r>
              <a:rPr lang="ru-RU" dirty="0" smtClean="0"/>
              <a:t>лет</a:t>
            </a:r>
            <a:endParaRPr lang="de-AT" dirty="0"/>
          </a:p>
        </p:txBody>
      </p:sp>
      <p:sp>
        <p:nvSpPr>
          <p:cNvPr id="2" name="Textfeld 1"/>
          <p:cNvSpPr txBox="1"/>
          <p:nvPr/>
        </p:nvSpPr>
        <p:spPr>
          <a:xfrm>
            <a:off x="1103919" y="1052735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altLang="de-DE" sz="2400" b="1" dirty="0">
                <a:solidFill>
                  <a:srgbClr val="FF0000"/>
                </a:solidFill>
              </a:rPr>
              <a:t> </a:t>
            </a:r>
            <a:r>
              <a:rPr lang="ru-RU" altLang="de-DE" sz="2300" b="1" dirty="0" smtClean="0">
                <a:solidFill>
                  <a:srgbClr val="FF0000"/>
                </a:solidFill>
              </a:rPr>
              <a:t>Западная и Средняя Европаа</a:t>
            </a:r>
            <a:endParaRPr lang="de-AT" sz="2300" b="1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8448" y="4548513"/>
            <a:ext cx="8229600" cy="461665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de-DE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Асфальтовые </a:t>
            </a:r>
            <a:r>
              <a:rPr lang="ru-RU" altLang="de-DE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дороги</a:t>
            </a:r>
            <a:endParaRPr lang="en-US" altLang="de-DE" sz="2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00112" y="4912098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Автомагистрали </a:t>
            </a:r>
            <a:r>
              <a:rPr lang="de-AT" dirty="0" smtClean="0"/>
              <a:t>: </a:t>
            </a:r>
            <a:r>
              <a:rPr lang="de-AT" dirty="0"/>
              <a:t>≤ 5 </a:t>
            </a:r>
            <a:r>
              <a:rPr lang="ru-RU" dirty="0" smtClean="0"/>
              <a:t>лет</a:t>
            </a:r>
            <a:endParaRPr lang="de-AT" dirty="0" smtClean="0"/>
          </a:p>
          <a:p>
            <a:endParaRPr lang="de-AT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Прочие дороги с высоким трафиком </a:t>
            </a:r>
            <a:r>
              <a:rPr lang="de-AT" dirty="0" smtClean="0"/>
              <a:t>: 5 </a:t>
            </a:r>
            <a:r>
              <a:rPr lang="ru-RU" dirty="0" smtClean="0"/>
              <a:t>- </a:t>
            </a:r>
            <a:r>
              <a:rPr lang="de-AT" dirty="0" smtClean="0"/>
              <a:t>8 </a:t>
            </a:r>
            <a:r>
              <a:rPr lang="ru-RU" dirty="0" smtClean="0"/>
              <a:t>лет</a:t>
            </a:r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1116742" y="3749279"/>
            <a:ext cx="7127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altLang="de-DE" sz="2400" b="1" dirty="0">
                <a:solidFill>
                  <a:srgbClr val="FF0000"/>
                </a:solidFill>
              </a:rPr>
              <a:t> </a:t>
            </a:r>
            <a:r>
              <a:rPr lang="ru-RU" altLang="de-DE" sz="2400" b="1" dirty="0" smtClean="0">
                <a:solidFill>
                  <a:srgbClr val="FF0000"/>
                </a:solidFill>
              </a:rPr>
              <a:t>Россия – города и прилегающие территории</a:t>
            </a:r>
            <a:endParaRPr lang="de-AT" sz="24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812801"/>
            <a:ext cx="2352408" cy="94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21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48793"/>
            <a:ext cx="8964488" cy="560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de-DE" dirty="0"/>
              <a:t>Эксплуатационный срок покрытий</a:t>
            </a:r>
            <a:endParaRPr lang="de-DE" altLang="de-DE" sz="2400" dirty="0" smtClean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25624" y="1854201"/>
            <a:ext cx="8229600" cy="457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de-DE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Бетонные покрытия</a:t>
            </a:r>
            <a:endParaRPr lang="en-US" altLang="de-DE" sz="2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87288" y="2215554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Автомагистрали</a:t>
            </a:r>
            <a:r>
              <a:rPr lang="ru-RU" dirty="0"/>
              <a:t> </a:t>
            </a:r>
            <a:r>
              <a:rPr lang="de-AT" dirty="0" smtClean="0">
                <a:solidFill>
                  <a:schemeClr val="bg1"/>
                </a:solidFill>
              </a:rPr>
              <a:t>:</a:t>
            </a:r>
            <a:r>
              <a:rPr lang="ru-RU" dirty="0" smtClean="0">
                <a:solidFill>
                  <a:schemeClr val="bg1"/>
                </a:solidFill>
              </a:rPr>
              <a:t> около</a:t>
            </a:r>
            <a:r>
              <a:rPr lang="de-AT" dirty="0" smtClean="0">
                <a:solidFill>
                  <a:schemeClr val="bg1"/>
                </a:solidFill>
              </a:rPr>
              <a:t> 20 </a:t>
            </a:r>
            <a:r>
              <a:rPr lang="ru-RU" dirty="0" smtClean="0">
                <a:solidFill>
                  <a:schemeClr val="bg1"/>
                </a:solidFill>
              </a:rPr>
              <a:t>лет</a:t>
            </a:r>
            <a:endParaRPr lang="de-AT" dirty="0" smtClean="0">
              <a:solidFill>
                <a:schemeClr val="bg1"/>
              </a:solidFill>
            </a:endParaRPr>
          </a:p>
          <a:p>
            <a:endParaRPr lang="de-AT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Прочие дороги с высоким трафиком </a:t>
            </a:r>
            <a:r>
              <a:rPr lang="de-AT" dirty="0" smtClean="0">
                <a:solidFill>
                  <a:schemeClr val="bg1"/>
                </a:solidFill>
              </a:rPr>
              <a:t>:  25 - 30 </a:t>
            </a:r>
            <a:r>
              <a:rPr lang="ru-RU" dirty="0" smtClean="0">
                <a:solidFill>
                  <a:schemeClr val="bg1"/>
                </a:solidFill>
              </a:rPr>
              <a:t>лет</a:t>
            </a:r>
            <a:endParaRPr lang="de-AT" dirty="0">
              <a:solidFill>
                <a:schemeClr val="bg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103919" y="1052735"/>
            <a:ext cx="6912768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altLang="de-DE" sz="2400" b="1" dirty="0">
                <a:solidFill>
                  <a:srgbClr val="FF0000"/>
                </a:solidFill>
              </a:rPr>
              <a:t> </a:t>
            </a:r>
            <a:r>
              <a:rPr lang="ru-RU" altLang="de-DE" sz="2400" b="1" dirty="0">
                <a:solidFill>
                  <a:srgbClr val="FF0000"/>
                </a:solidFill>
              </a:rPr>
              <a:t>Западная и Средняя Европаа</a:t>
            </a:r>
            <a:endParaRPr lang="de-AT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8448" y="4548513"/>
            <a:ext cx="8229600" cy="461665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de-DE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Бетонные </a:t>
            </a:r>
            <a:r>
              <a:rPr lang="ru-RU" altLang="de-DE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покрытия</a:t>
            </a:r>
            <a:endParaRPr lang="en-US" altLang="de-DE" sz="2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00112" y="4912098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Автомагистрали</a:t>
            </a:r>
            <a:r>
              <a:rPr lang="ru-RU" dirty="0"/>
              <a:t> </a:t>
            </a:r>
            <a:r>
              <a:rPr lang="de-AT" dirty="0" smtClean="0">
                <a:solidFill>
                  <a:schemeClr val="bg1"/>
                </a:solidFill>
              </a:rPr>
              <a:t>: ≤ 8 </a:t>
            </a:r>
            <a:r>
              <a:rPr lang="ru-RU" dirty="0" smtClean="0">
                <a:solidFill>
                  <a:schemeClr val="bg1"/>
                </a:solidFill>
              </a:rPr>
              <a:t>лет</a:t>
            </a:r>
            <a:endParaRPr lang="de-AT" dirty="0" smtClean="0">
              <a:solidFill>
                <a:schemeClr val="bg1"/>
              </a:solidFill>
            </a:endParaRPr>
          </a:p>
          <a:p>
            <a:endParaRPr lang="de-AT" dirty="0" smtClean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116742" y="3749279"/>
            <a:ext cx="7415697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altLang="de-DE" sz="2400" b="1" dirty="0">
                <a:solidFill>
                  <a:srgbClr val="FF0000"/>
                </a:solidFill>
              </a:rPr>
              <a:t> </a:t>
            </a:r>
            <a:r>
              <a:rPr lang="ru-RU" altLang="de-DE" sz="2400" b="1" dirty="0">
                <a:solidFill>
                  <a:srgbClr val="FF0000"/>
                </a:solidFill>
              </a:rPr>
              <a:t>Россия – города и прилегающие территории</a:t>
            </a:r>
            <a:endParaRPr lang="de-A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69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de-DE" sz="2400" dirty="0" smtClean="0"/>
              <a:t>Заключение</a:t>
            </a:r>
            <a:endParaRPr lang="de-DE" altLang="de-DE" sz="2400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97" y="386104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8072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6283685" y="3123853"/>
            <a:ext cx="1312042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de-DE" sz="1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79" y="1151820"/>
            <a:ext cx="20193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99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de-DE" sz="2400" dirty="0" smtClean="0"/>
              <a:t>Проблемы – Напяженное состояние</a:t>
            </a:r>
            <a:endParaRPr lang="de-DE" altLang="de-DE" sz="2400" dirty="0" smtClean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699650"/>
              </p:ext>
            </p:extLst>
          </p:nvPr>
        </p:nvGraphicFramePr>
        <p:xfrm>
          <a:off x="503548" y="1326076"/>
          <a:ext cx="8136904" cy="4678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226"/>
                <a:gridCol w="2034226"/>
                <a:gridCol w="2034226"/>
                <a:gridCol w="2034226"/>
              </a:tblGrid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Вид воздействия</a:t>
                      </a:r>
                      <a:endParaRPr lang="de-AT" sz="13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Повреждения асфальтовой поверхности</a:t>
                      </a:r>
                      <a:endParaRPr lang="de-AT" sz="13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Повреждения бетонной поверхности</a:t>
                      </a:r>
                      <a:endParaRPr lang="de-AT" sz="13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Причина</a:t>
                      </a:r>
                      <a:endParaRPr lang="de-AT" sz="13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853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Транспортная и осевая нагрузка</a:t>
                      </a:r>
                      <a:endParaRPr lang="de-AT" sz="13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Пластические деформации </a:t>
                      </a:r>
                      <a:endParaRPr lang="de-AT" sz="13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  <a:endParaRPr lang="de-AT" sz="13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Тяжелый грузовой транспорт</a:t>
                      </a:r>
                      <a:endParaRPr lang="de-AT" sz="13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53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Замораживание - таяние</a:t>
                      </a:r>
                      <a:endParaRPr lang="de-AT" sz="13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Трещины</a:t>
                      </a:r>
                      <a:endParaRPr lang="de-AT" sz="13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Щелушение</a:t>
                      </a:r>
                      <a:endParaRPr lang="de-AT" sz="13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Трещины</a:t>
                      </a:r>
                      <a:endParaRPr lang="de-AT" sz="13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Потеря зерен щебня</a:t>
                      </a:r>
                      <a:endParaRPr lang="de-AT" sz="13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Климат</a:t>
                      </a:r>
                      <a:br>
                        <a:rPr lang="ru-RU" sz="13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ru-RU" sz="13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Недостаточная устойчивость фракций к технической соли</a:t>
                      </a:r>
                      <a:endParaRPr lang="de-AT" sz="13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Недостаточная морозоустойчивость</a:t>
                      </a:r>
                      <a:endParaRPr lang="de-AT" sz="13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53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Ультафиолетовые лучи</a:t>
                      </a:r>
                      <a:endParaRPr lang="de-AT" sz="13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Потеря </a:t>
                      </a:r>
                      <a:r>
                        <a:rPr lang="ru-RU" sz="13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свойств </a:t>
                      </a: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вяжущего</a:t>
                      </a:r>
                      <a:endParaRPr lang="de-AT" sz="13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Пластическая деформация</a:t>
                      </a:r>
                      <a:endParaRPr lang="de-AT" sz="13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</a:t>
                      </a:r>
                      <a:endParaRPr lang="de-AT" sz="13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(возможно напряжение от темературного напряжения и ломка плит)</a:t>
                      </a:r>
                      <a:endParaRPr lang="de-AT" sz="13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Климат</a:t>
                      </a:r>
                      <a:endParaRPr lang="de-AT" sz="13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Тяжелый грузовой транспорт</a:t>
                      </a:r>
                      <a:endParaRPr lang="de-AT" sz="13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53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Шины с шипами</a:t>
                      </a:r>
                      <a:endParaRPr lang="de-AT" sz="13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Колейность из-за истирания</a:t>
                      </a:r>
                      <a:endParaRPr lang="de-AT" sz="13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Колейность из-за истирания</a:t>
                      </a:r>
                      <a:endParaRPr lang="de-AT" sz="13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Легковой транспорт</a:t>
                      </a:r>
                      <a:endParaRPr lang="de-AT" sz="13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42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de-DE" sz="2400" dirty="0" smtClean="0"/>
              <a:t>Интенсивность повреждения дорожного покрытия</a:t>
            </a:r>
            <a:endParaRPr lang="de-DE" altLang="de-DE" sz="2400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467544" y="1772816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Частота легкового транспортного </a:t>
            </a:r>
            <a:r>
              <a:rPr lang="ru-RU" dirty="0" smtClean="0"/>
              <a:t>движения (количество </a:t>
            </a:r>
            <a:r>
              <a:rPr lang="ru-RU" dirty="0"/>
              <a:t>единиц транспорта)</a:t>
            </a:r>
            <a:r>
              <a:rPr lang="de-AT" b="1" dirty="0" smtClean="0"/>
              <a:t>.</a:t>
            </a:r>
          </a:p>
          <a:p>
            <a:endParaRPr lang="de-A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Доля автотранспорта с шипованными шинами по отношению к общему количеству легкового транспорта</a:t>
            </a:r>
            <a:r>
              <a:rPr lang="de-AT" b="1" dirty="0" smtClean="0"/>
              <a:t>. </a:t>
            </a:r>
            <a:br>
              <a:rPr lang="de-AT" b="1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ru-RU" dirty="0"/>
              <a:t>Тут следует отметить, что эта доля </a:t>
            </a:r>
            <a:r>
              <a:rPr lang="ru-RU" dirty="0" smtClean="0"/>
              <a:t>в Российской </a:t>
            </a:r>
            <a:r>
              <a:rPr lang="ru-RU" dirty="0"/>
              <a:t>Федерации очень зависит от </a:t>
            </a:r>
            <a:r>
              <a:rPr lang="ru-RU" dirty="0" smtClean="0"/>
              <a:t>региона. По </a:t>
            </a:r>
            <a:r>
              <a:rPr lang="ru-RU" dirty="0"/>
              <a:t>известной мне </a:t>
            </a:r>
            <a:r>
              <a:rPr lang="ru-RU" dirty="0" smtClean="0"/>
              <a:t>информации, </a:t>
            </a:r>
            <a:r>
              <a:rPr lang="ru-RU" dirty="0"/>
              <a:t>в регионе Москвы доля </a:t>
            </a:r>
            <a:r>
              <a:rPr lang="ru-RU" dirty="0" smtClean="0"/>
              <a:t>легкового автотранспорта</a:t>
            </a:r>
            <a:r>
              <a:rPr lang="ru-RU" dirty="0"/>
              <a:t>, оснащенного шинами с шипами, составляет около 80 </a:t>
            </a:r>
            <a:r>
              <a:rPr lang="ru-RU" dirty="0" smtClean="0"/>
              <a:t>%.</a:t>
            </a:r>
          </a:p>
          <a:p>
            <a:endParaRPr lang="de-A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Скорость движения легкового транспорта</a:t>
            </a:r>
            <a:r>
              <a:rPr lang="de-AT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160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de-DE" sz="2400" dirty="0" smtClean="0"/>
              <a:t>Законодательные мероприятия – международный опыт</a:t>
            </a:r>
            <a:endParaRPr lang="de-DE" altLang="de-DE" sz="2400" dirty="0" smtClean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998613" y="4725144"/>
            <a:ext cx="7200800" cy="830997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de-DE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Важно!!!</a:t>
            </a:r>
            <a:endParaRPr lang="en-US" altLang="de-DE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de-DE" sz="2400" b="1" dirty="0" smtClean="0">
                <a:latin typeface="Arial" charset="0"/>
                <a:cs typeface="Arial" charset="0"/>
              </a:rPr>
              <a:t>Контроль скоростного режима</a:t>
            </a:r>
            <a:endParaRPr lang="en-US" altLang="de-DE" sz="2400" b="1" dirty="0">
              <a:latin typeface="Arial" charset="0"/>
              <a:cs typeface="Arial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5123" y="1462004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Ограничение допустимой максимальной скорости движения</a:t>
            </a:r>
            <a:endParaRPr lang="de-AT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54419"/>
              </p:ext>
            </p:extLst>
          </p:nvPr>
        </p:nvGraphicFramePr>
        <p:xfrm>
          <a:off x="972000" y="1978040"/>
          <a:ext cx="7200000" cy="2808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9920"/>
                <a:gridCol w="4320080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Страна</a:t>
                      </a:r>
                      <a:endParaRPr lang="de-A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Допустимая максимальная</a:t>
                      </a:r>
                      <a:r>
                        <a:rPr lang="ru-RU" baseline="0" dirty="0" smtClean="0"/>
                        <a:t> скорость</a:t>
                      </a:r>
                      <a:endParaRPr lang="de-AT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09456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Австрия</a:t>
                      </a:r>
                      <a:endParaRPr lang="de-A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Автомагистрали:</a:t>
                      </a:r>
                      <a:r>
                        <a:rPr lang="ru-RU" baseline="0" dirty="0" smtClean="0"/>
                        <a:t> </a:t>
                      </a:r>
                      <a:r>
                        <a:rPr lang="de-AT" dirty="0" smtClean="0"/>
                        <a:t>100 km/h</a:t>
                      </a:r>
                      <a:endParaRPr lang="de-AT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9456">
                <a:tc vMerge="1">
                  <a:txBody>
                    <a:bodyPr/>
                    <a:lstStyle/>
                    <a:p>
                      <a:pPr algn="ctr"/>
                      <a:endParaRPr lang="de-A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/>
                        <a:t>Дороги остальных категорий: </a:t>
                      </a:r>
                      <a:r>
                        <a:rPr lang="de-AT" baseline="0" dirty="0" smtClean="0"/>
                        <a:t>80 km/h</a:t>
                      </a:r>
                      <a:endParaRPr lang="de-AT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94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Германия</a:t>
                      </a:r>
                      <a:endParaRPr lang="de-A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Полный запрет на шины с шипами с 1975 г.</a:t>
                      </a:r>
                      <a:endParaRPr lang="de-AT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94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Швейцария,</a:t>
                      </a:r>
                      <a:r>
                        <a:rPr lang="ru-RU" baseline="0" dirty="0" smtClean="0"/>
                        <a:t> Финляндия</a:t>
                      </a:r>
                      <a:endParaRPr lang="de-A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Для всех категорий дорог: </a:t>
                      </a:r>
                      <a:r>
                        <a:rPr lang="de-AT" dirty="0" smtClean="0"/>
                        <a:t>80 km/h</a:t>
                      </a:r>
                      <a:endParaRPr lang="de-AT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285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de-DE" sz="2400" dirty="0" smtClean="0"/>
              <a:t>Технологические мероприятия</a:t>
            </a:r>
            <a:endParaRPr lang="de-DE" altLang="de-DE" sz="2400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457200" y="1997839"/>
            <a:ext cx="8229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Крупнозернистые асфальтовые смеси, напр. </a:t>
            </a:r>
            <a:r>
              <a:rPr lang="de-AT" dirty="0" smtClean="0"/>
              <a:t>SMA 16(20)</a:t>
            </a:r>
            <a:br>
              <a:rPr lang="de-AT" dirty="0" smtClean="0"/>
            </a:br>
            <a:r>
              <a:rPr lang="de-AT" dirty="0" smtClean="0"/>
              <a:t>	</a:t>
            </a:r>
          </a:p>
          <a:p>
            <a:pPr lvl="0"/>
            <a:r>
              <a:rPr lang="de-AT" dirty="0" smtClean="0"/>
              <a:t>	</a:t>
            </a:r>
            <a:r>
              <a:rPr lang="ru-RU" dirty="0" smtClean="0"/>
              <a:t>Низкое </a:t>
            </a:r>
            <a:r>
              <a:rPr lang="ru-RU" dirty="0"/>
              <a:t>содержание пустот в асфальтовой смеси</a:t>
            </a:r>
            <a:endParaRPr lang="de-AT" sz="2000" dirty="0"/>
          </a:p>
          <a:p>
            <a:pPr lvl="0"/>
            <a:r>
              <a:rPr lang="ru-RU" dirty="0" smtClean="0"/>
              <a:t>	Использование </a:t>
            </a:r>
            <a:r>
              <a:rPr lang="ru-RU" dirty="0"/>
              <a:t>модифицированного полимером битума </a:t>
            </a:r>
            <a:r>
              <a:rPr lang="ru-RU" dirty="0" smtClean="0"/>
              <a:t>	умеренной </a:t>
            </a:r>
            <a:r>
              <a:rPr lang="ru-RU" dirty="0"/>
              <a:t>жесткости с использованием полимера </a:t>
            </a:r>
            <a:endParaRPr lang="ru-RU" dirty="0" smtClean="0"/>
          </a:p>
          <a:p>
            <a:pPr lvl="0"/>
            <a:r>
              <a:rPr lang="ru-RU" dirty="0"/>
              <a:t>	</a:t>
            </a:r>
            <a:r>
              <a:rPr lang="ru-RU" dirty="0" smtClean="0"/>
              <a:t>стирол-бутадиен-стирол </a:t>
            </a:r>
            <a:r>
              <a:rPr lang="ru-RU" dirty="0"/>
              <a:t>(СБС)</a:t>
            </a:r>
            <a:endParaRPr lang="de-AT" sz="2000" dirty="0"/>
          </a:p>
          <a:p>
            <a:pPr lvl="1"/>
            <a:endParaRPr lang="de-AT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Породы высокой </a:t>
            </a:r>
            <a:r>
              <a:rPr lang="ru-RU" dirty="0"/>
              <a:t>прочности, достаточной морозостойкости и с </a:t>
            </a:r>
            <a:r>
              <a:rPr lang="ru-RU" dirty="0" smtClean="0"/>
              <a:t>жестко-вязкими </a:t>
            </a:r>
            <a:r>
              <a:rPr lang="ru-RU" dirty="0" smtClean="0"/>
              <a:t>характеристиками</a:t>
            </a:r>
            <a:r>
              <a:rPr lang="ru-RU" dirty="0"/>
              <a:t> </a:t>
            </a:r>
            <a:r>
              <a:rPr lang="ru-RU" dirty="0" smtClean="0"/>
              <a:t>(не </a:t>
            </a:r>
            <a:r>
              <a:rPr lang="ru-RU" dirty="0" smtClean="0"/>
              <a:t>твердо-хрупкие породы</a:t>
            </a:r>
            <a:r>
              <a:rPr lang="de-AT" dirty="0" smtClean="0"/>
              <a:t>)</a:t>
            </a:r>
          </a:p>
          <a:p>
            <a:endParaRPr lang="de-AT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" y="1155700"/>
            <a:ext cx="8229600" cy="457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de-DE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Концепция а</a:t>
            </a:r>
            <a:r>
              <a:rPr lang="ru-RU" altLang="de-DE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сфальта </a:t>
            </a:r>
            <a:endParaRPr lang="en-US" altLang="de-DE" sz="2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20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de-DE" sz="2400" dirty="0" smtClean="0"/>
              <a:t>Технологические мероприяти</a:t>
            </a:r>
            <a:endParaRPr lang="de-DE" altLang="de-DE" sz="2400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457200" y="1997839"/>
            <a:ext cx="8363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Двухслойные бетонные покрытия</a:t>
            </a:r>
            <a:endParaRPr lang="de-AT" dirty="0" smtClean="0"/>
          </a:p>
          <a:p>
            <a:pPr lvl="0"/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	</a:t>
            </a:r>
            <a:r>
              <a:rPr lang="ru-RU" dirty="0" smtClean="0"/>
              <a:t>Верхний слой </a:t>
            </a:r>
            <a:r>
              <a:rPr lang="ru-RU" dirty="0"/>
              <a:t>бетона толщиной, напр., </a:t>
            </a:r>
            <a:r>
              <a:rPr lang="ru-RU" dirty="0" smtClean="0"/>
              <a:t> 6 </a:t>
            </a:r>
            <a:r>
              <a:rPr lang="ru-RU" dirty="0"/>
              <a:t>см</a:t>
            </a:r>
            <a:endParaRPr lang="de-AT" dirty="0"/>
          </a:p>
          <a:p>
            <a:r>
              <a:rPr lang="ru-RU" dirty="0" smtClean="0"/>
              <a:t>	Нижний </a:t>
            </a:r>
            <a:r>
              <a:rPr lang="ru-RU" dirty="0"/>
              <a:t>слой бетона толщиной, напр., 18 </a:t>
            </a:r>
            <a:r>
              <a:rPr lang="ru-RU" dirty="0" smtClean="0"/>
              <a:t>см</a:t>
            </a:r>
          </a:p>
          <a:p>
            <a:endParaRPr lang="de-AT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Фракция для верхнего слоя бетона </a:t>
            </a:r>
            <a:r>
              <a:rPr lang="ru-RU" dirty="0" smtClean="0"/>
              <a:t>той же прочности, </a:t>
            </a:r>
            <a:r>
              <a:rPr lang="ru-RU" dirty="0"/>
              <a:t>что и для асфальтовой концепции</a:t>
            </a:r>
            <a:endParaRPr lang="de-AT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" y="1155700"/>
            <a:ext cx="8229600" cy="457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de-DE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Концепция бетона</a:t>
            </a:r>
            <a:endParaRPr lang="en-US" altLang="de-DE" sz="2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51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de-DE" sz="2400" dirty="0" smtClean="0"/>
              <a:t>Результаты исследований</a:t>
            </a:r>
            <a:endParaRPr lang="de-DE" altLang="de-DE" sz="2400" dirty="0" smtClean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968802"/>
            <a:ext cx="8229600" cy="830997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de-DE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Исследование состояния дорог в Австрии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de-DE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1986 – 1988</a:t>
            </a:r>
            <a:r>
              <a:rPr lang="ru-RU" altLang="de-DE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гг.</a:t>
            </a:r>
            <a:endParaRPr lang="en-US" altLang="de-DE" sz="2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90364" y="1784018"/>
            <a:ext cx="83632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Износ дорожных покрытий от шин с шипами </a:t>
            </a:r>
            <a:r>
              <a:rPr lang="ru-RU" dirty="0" smtClean="0"/>
              <a:t>зависит </a:t>
            </a:r>
            <a:r>
              <a:rPr lang="ru-RU" dirty="0"/>
              <a:t>от скорости движения</a:t>
            </a:r>
            <a:r>
              <a:rPr lang="de-AT" b="1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AT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AT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При каждых дополнительных 20 км/ч скорости выше скорости движения 80 км/ч </a:t>
            </a:r>
            <a:r>
              <a:rPr lang="ru-RU" dirty="0" smtClean="0"/>
              <a:t>истирание </a:t>
            </a:r>
            <a:r>
              <a:rPr lang="ru-RU" dirty="0"/>
              <a:t>поверхности дорог </a:t>
            </a:r>
            <a:r>
              <a:rPr lang="ru-RU" dirty="0" smtClean="0"/>
              <a:t>шипами</a:t>
            </a:r>
            <a:r>
              <a:rPr lang="ru-RU" b="1" dirty="0"/>
              <a:t> </a:t>
            </a:r>
            <a:r>
              <a:rPr lang="ru-RU" b="1" u="sng" dirty="0" smtClean="0">
                <a:solidFill>
                  <a:srgbClr val="FF0000"/>
                </a:solidFill>
              </a:rPr>
              <a:t>удваивается</a:t>
            </a:r>
            <a:r>
              <a:rPr lang="ru-RU" b="1" dirty="0" smtClean="0"/>
              <a:t>.</a:t>
            </a:r>
            <a:endParaRPr lang="de-AT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AT" b="1" dirty="0"/>
          </a:p>
          <a:p>
            <a:endParaRPr lang="de-AT" b="1" dirty="0"/>
          </a:p>
        </p:txBody>
      </p:sp>
      <p:pic>
        <p:nvPicPr>
          <p:cNvPr id="5" name="Grafik 4"/>
          <p:cNvPicPr/>
          <p:nvPr/>
        </p:nvPicPr>
        <p:blipFill>
          <a:blip r:embed="rId3"/>
          <a:stretch>
            <a:fillRect/>
          </a:stretch>
        </p:blipFill>
        <p:spPr>
          <a:xfrm>
            <a:off x="5580112" y="4323175"/>
            <a:ext cx="2610308" cy="1769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4" r="17606"/>
          <a:stretch/>
        </p:blipFill>
        <p:spPr bwMode="auto">
          <a:xfrm>
            <a:off x="1299029" y="4365104"/>
            <a:ext cx="1625600" cy="177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feil nach rechts 1"/>
          <p:cNvSpPr/>
          <p:nvPr/>
        </p:nvSpPr>
        <p:spPr>
          <a:xfrm flipH="1">
            <a:off x="3054964" y="4538329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Textfeld 2"/>
          <p:cNvSpPr txBox="1"/>
          <p:nvPr/>
        </p:nvSpPr>
        <p:spPr>
          <a:xfrm>
            <a:off x="3669466" y="4323175"/>
            <a:ext cx="180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Истирание от шипов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7898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Допустимое качество </a:t>
            </a:r>
            <a:r>
              <a:rPr lang="ru-RU" dirty="0"/>
              <a:t>производства шипов</a:t>
            </a:r>
            <a:endParaRPr lang="de-DE" altLang="de-DE" sz="2400" dirty="0" smtClean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1155700"/>
            <a:ext cx="8229600" cy="457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de-DE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Пример Финляндии</a:t>
            </a:r>
            <a:endParaRPr lang="en-US" altLang="de-DE" sz="2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32269"/>
            <a:ext cx="3524248" cy="3149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32610" y="1816607"/>
            <a:ext cx="825418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Вес шипов</a:t>
            </a:r>
            <a:r>
              <a:rPr lang="de-AT" sz="1600" dirty="0" smtClean="0"/>
              <a:t>: </a:t>
            </a:r>
            <a:r>
              <a:rPr lang="ru-RU" sz="1600" dirty="0" smtClean="0"/>
              <a:t>макс</a:t>
            </a:r>
            <a:r>
              <a:rPr lang="de-AT" sz="1600" dirty="0" smtClean="0"/>
              <a:t>. 1,1</a:t>
            </a:r>
            <a:r>
              <a:rPr lang="ru-RU" sz="1600" dirty="0" smtClean="0"/>
              <a:t> г</a:t>
            </a:r>
            <a:r>
              <a:rPr lang="de-AT" sz="1600" dirty="0" smtClean="0"/>
              <a:t> (</a:t>
            </a:r>
            <a:r>
              <a:rPr lang="ru-RU" sz="1600" dirty="0"/>
              <a:t>принято законом в 1992 </a:t>
            </a:r>
            <a:r>
              <a:rPr lang="ru-RU" sz="1600" dirty="0" smtClean="0"/>
              <a:t>г.</a:t>
            </a:r>
            <a:r>
              <a:rPr lang="de-AT" sz="1600" dirty="0" smtClean="0"/>
              <a:t>)</a:t>
            </a:r>
          </a:p>
          <a:p>
            <a:endParaRPr lang="de-A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Количество шипов: 50 на метр </a:t>
            </a:r>
            <a:r>
              <a:rPr lang="ru-RU" sz="1600" dirty="0" smtClean="0"/>
              <a:t>шины </a:t>
            </a:r>
            <a:r>
              <a:rPr lang="de-AT" sz="1600" dirty="0" smtClean="0"/>
              <a:t>(</a:t>
            </a:r>
            <a:r>
              <a:rPr lang="ru-RU" sz="1600" dirty="0"/>
              <a:t>принято законом в </a:t>
            </a:r>
            <a:r>
              <a:rPr lang="ru-RU" sz="1600" dirty="0" smtClean="0"/>
              <a:t>2013 г.</a:t>
            </a:r>
            <a:r>
              <a:rPr lang="de-AT" sz="1600" dirty="0" smtClean="0"/>
              <a:t>)</a:t>
            </a:r>
          </a:p>
          <a:p>
            <a:endParaRPr lang="de-A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Выступ шипов от поверхности </a:t>
            </a:r>
            <a:endParaRPr lang="ru-RU" sz="1600" dirty="0" smtClean="0"/>
          </a:p>
          <a:p>
            <a:r>
              <a:rPr lang="ru-RU" sz="1600" dirty="0"/>
              <a:t> </a:t>
            </a:r>
            <a:r>
              <a:rPr lang="ru-RU" sz="1600" dirty="0" smtClean="0"/>
              <a:t>    пробега шин:</a:t>
            </a:r>
          </a:p>
          <a:p>
            <a:r>
              <a:rPr lang="de-AT" sz="1600" dirty="0"/>
              <a:t>	</a:t>
            </a:r>
            <a:endParaRPr lang="ru-RU" sz="1600" dirty="0" smtClean="0"/>
          </a:p>
          <a:p>
            <a:r>
              <a:rPr lang="de-AT" sz="1600" dirty="0" smtClean="0"/>
              <a:t> </a:t>
            </a:r>
            <a:r>
              <a:rPr lang="ru-RU" sz="1400" dirty="0"/>
              <a:t> </a:t>
            </a:r>
            <a:r>
              <a:rPr lang="ru-RU" sz="1400" dirty="0" smtClean="0"/>
              <a:t>    Минимально</a:t>
            </a:r>
            <a:r>
              <a:rPr lang="de-AT" sz="1400" dirty="0" smtClean="0"/>
              <a:t>:	1,2 mm</a:t>
            </a:r>
          </a:p>
          <a:p>
            <a:pPr defTabSz="355600"/>
            <a:r>
              <a:rPr lang="ru-RU" sz="1400" dirty="0"/>
              <a:t> </a:t>
            </a:r>
            <a:r>
              <a:rPr lang="ru-RU" sz="1400" dirty="0" smtClean="0"/>
              <a:t>     Максимально</a:t>
            </a:r>
            <a:r>
              <a:rPr lang="de-AT" sz="1400" dirty="0" smtClean="0"/>
              <a:t>:	</a:t>
            </a:r>
            <a:r>
              <a:rPr lang="ru-RU" sz="1400" dirty="0" smtClean="0"/>
              <a:t> </a:t>
            </a:r>
            <a:r>
              <a:rPr lang="de-AT" sz="1400" dirty="0" smtClean="0"/>
              <a:t>2,0 mm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228282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de-DE" sz="2400" dirty="0" smtClean="0"/>
              <a:t>Безопасность движения</a:t>
            </a:r>
            <a:endParaRPr lang="de-DE" altLang="de-DE" sz="2400" dirty="0" smtClean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968802"/>
            <a:ext cx="8229600" cy="830997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de-DE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Распознание колей,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de-DE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возникших от истирания шипами</a:t>
            </a:r>
            <a:endParaRPr lang="en-US" altLang="de-DE" sz="2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31" name="Gruppieren 30"/>
          <p:cNvGrpSpPr/>
          <p:nvPr/>
        </p:nvGrpSpPr>
        <p:grpSpPr>
          <a:xfrm>
            <a:off x="960962" y="2551548"/>
            <a:ext cx="7200800" cy="890808"/>
            <a:chOff x="683568" y="2538192"/>
            <a:chExt cx="7200800" cy="890808"/>
          </a:xfrm>
        </p:grpSpPr>
        <p:cxnSp>
          <p:nvCxnSpPr>
            <p:cNvPr id="3" name="Gerade Verbindung 2"/>
            <p:cNvCxnSpPr/>
            <p:nvPr/>
          </p:nvCxnSpPr>
          <p:spPr>
            <a:xfrm>
              <a:off x="683568" y="3032956"/>
              <a:ext cx="1800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Freihandform 3"/>
            <p:cNvSpPr/>
            <p:nvPr/>
          </p:nvSpPr>
          <p:spPr>
            <a:xfrm>
              <a:off x="2409371" y="3016999"/>
              <a:ext cx="1309171" cy="174172"/>
            </a:xfrm>
            <a:custGeom>
              <a:avLst/>
              <a:gdLst>
                <a:gd name="connsiteX0" fmla="*/ 0 w 1146629"/>
                <a:gd name="connsiteY0" fmla="*/ 14515 h 174172"/>
                <a:gd name="connsiteX1" fmla="*/ 87086 w 1146629"/>
                <a:gd name="connsiteY1" fmla="*/ 29029 h 174172"/>
                <a:gd name="connsiteX2" fmla="*/ 101600 w 1146629"/>
                <a:gd name="connsiteY2" fmla="*/ 50800 h 174172"/>
                <a:gd name="connsiteX3" fmla="*/ 137886 w 1146629"/>
                <a:gd name="connsiteY3" fmla="*/ 72572 h 174172"/>
                <a:gd name="connsiteX4" fmla="*/ 159658 w 1146629"/>
                <a:gd name="connsiteY4" fmla="*/ 87086 h 174172"/>
                <a:gd name="connsiteX5" fmla="*/ 203200 w 1146629"/>
                <a:gd name="connsiteY5" fmla="*/ 116115 h 174172"/>
                <a:gd name="connsiteX6" fmla="*/ 246743 w 1146629"/>
                <a:gd name="connsiteY6" fmla="*/ 137886 h 174172"/>
                <a:gd name="connsiteX7" fmla="*/ 275772 w 1146629"/>
                <a:gd name="connsiteY7" fmla="*/ 152400 h 174172"/>
                <a:gd name="connsiteX8" fmla="*/ 297543 w 1146629"/>
                <a:gd name="connsiteY8" fmla="*/ 159658 h 174172"/>
                <a:gd name="connsiteX9" fmla="*/ 370115 w 1146629"/>
                <a:gd name="connsiteY9" fmla="*/ 174172 h 174172"/>
                <a:gd name="connsiteX10" fmla="*/ 653143 w 1146629"/>
                <a:gd name="connsiteY10" fmla="*/ 166915 h 174172"/>
                <a:gd name="connsiteX11" fmla="*/ 711200 w 1146629"/>
                <a:gd name="connsiteY11" fmla="*/ 152400 h 174172"/>
                <a:gd name="connsiteX12" fmla="*/ 732972 w 1146629"/>
                <a:gd name="connsiteY12" fmla="*/ 137886 h 174172"/>
                <a:gd name="connsiteX13" fmla="*/ 791029 w 1146629"/>
                <a:gd name="connsiteY13" fmla="*/ 130629 h 174172"/>
                <a:gd name="connsiteX14" fmla="*/ 820058 w 1146629"/>
                <a:gd name="connsiteY14" fmla="*/ 123372 h 174172"/>
                <a:gd name="connsiteX15" fmla="*/ 849086 w 1146629"/>
                <a:gd name="connsiteY15" fmla="*/ 101600 h 174172"/>
                <a:gd name="connsiteX16" fmla="*/ 870858 w 1146629"/>
                <a:gd name="connsiteY16" fmla="*/ 87086 h 174172"/>
                <a:gd name="connsiteX17" fmla="*/ 907143 w 1146629"/>
                <a:gd name="connsiteY17" fmla="*/ 50800 h 174172"/>
                <a:gd name="connsiteX18" fmla="*/ 921658 w 1146629"/>
                <a:gd name="connsiteY18" fmla="*/ 36286 h 174172"/>
                <a:gd name="connsiteX19" fmla="*/ 950686 w 1146629"/>
                <a:gd name="connsiteY19" fmla="*/ 0 h 174172"/>
                <a:gd name="connsiteX20" fmla="*/ 1023258 w 1146629"/>
                <a:gd name="connsiteY20" fmla="*/ 7258 h 174172"/>
                <a:gd name="connsiteX21" fmla="*/ 1088572 w 1146629"/>
                <a:gd name="connsiteY21" fmla="*/ 14515 h 174172"/>
                <a:gd name="connsiteX22" fmla="*/ 1146629 w 1146629"/>
                <a:gd name="connsiteY22" fmla="*/ 14515 h 17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6629" h="174172">
                  <a:moveTo>
                    <a:pt x="0" y="14515"/>
                  </a:moveTo>
                  <a:cubicBezTo>
                    <a:pt x="29029" y="19353"/>
                    <a:pt x="70762" y="4543"/>
                    <a:pt x="87086" y="29029"/>
                  </a:cubicBezTo>
                  <a:cubicBezTo>
                    <a:pt x="91924" y="36286"/>
                    <a:pt x="94978" y="45124"/>
                    <a:pt x="101600" y="50800"/>
                  </a:cubicBezTo>
                  <a:cubicBezTo>
                    <a:pt x="112310" y="59980"/>
                    <a:pt x="125925" y="65096"/>
                    <a:pt x="137886" y="72572"/>
                  </a:cubicBezTo>
                  <a:cubicBezTo>
                    <a:pt x="145282" y="77195"/>
                    <a:pt x="152958" y="81502"/>
                    <a:pt x="159658" y="87086"/>
                  </a:cubicBezTo>
                  <a:cubicBezTo>
                    <a:pt x="195900" y="117288"/>
                    <a:pt x="164938" y="103361"/>
                    <a:pt x="203200" y="116115"/>
                  </a:cubicBezTo>
                  <a:cubicBezTo>
                    <a:pt x="229662" y="142575"/>
                    <a:pt x="203944" y="121836"/>
                    <a:pt x="246743" y="137886"/>
                  </a:cubicBezTo>
                  <a:cubicBezTo>
                    <a:pt x="256873" y="141685"/>
                    <a:pt x="265828" y="148138"/>
                    <a:pt x="275772" y="152400"/>
                  </a:cubicBezTo>
                  <a:cubicBezTo>
                    <a:pt x="282803" y="155413"/>
                    <a:pt x="290188" y="157556"/>
                    <a:pt x="297543" y="159658"/>
                  </a:cubicBezTo>
                  <a:cubicBezTo>
                    <a:pt x="327850" y="168317"/>
                    <a:pt x="335909" y="168471"/>
                    <a:pt x="370115" y="174172"/>
                  </a:cubicBezTo>
                  <a:lnTo>
                    <a:pt x="653143" y="166915"/>
                  </a:lnTo>
                  <a:cubicBezTo>
                    <a:pt x="662258" y="166501"/>
                    <a:pt x="699230" y="158385"/>
                    <a:pt x="711200" y="152400"/>
                  </a:cubicBezTo>
                  <a:cubicBezTo>
                    <a:pt x="719001" y="148499"/>
                    <a:pt x="724557" y="140181"/>
                    <a:pt x="732972" y="137886"/>
                  </a:cubicBezTo>
                  <a:cubicBezTo>
                    <a:pt x="751788" y="132755"/>
                    <a:pt x="771791" y="133835"/>
                    <a:pt x="791029" y="130629"/>
                  </a:cubicBezTo>
                  <a:cubicBezTo>
                    <a:pt x="800867" y="128989"/>
                    <a:pt x="810382" y="125791"/>
                    <a:pt x="820058" y="123372"/>
                  </a:cubicBezTo>
                  <a:cubicBezTo>
                    <a:pt x="829734" y="116115"/>
                    <a:pt x="839244" y="108630"/>
                    <a:pt x="849086" y="101600"/>
                  </a:cubicBezTo>
                  <a:cubicBezTo>
                    <a:pt x="856183" y="96530"/>
                    <a:pt x="864294" y="92830"/>
                    <a:pt x="870858" y="87086"/>
                  </a:cubicBezTo>
                  <a:cubicBezTo>
                    <a:pt x="883731" y="75822"/>
                    <a:pt x="895048" y="62895"/>
                    <a:pt x="907143" y="50800"/>
                  </a:cubicBezTo>
                  <a:cubicBezTo>
                    <a:pt x="911981" y="45962"/>
                    <a:pt x="917863" y="41979"/>
                    <a:pt x="921658" y="36286"/>
                  </a:cubicBezTo>
                  <a:cubicBezTo>
                    <a:pt x="939967" y="8822"/>
                    <a:pt x="930005" y="20682"/>
                    <a:pt x="950686" y="0"/>
                  </a:cubicBezTo>
                  <a:lnTo>
                    <a:pt x="1023258" y="7258"/>
                  </a:lnTo>
                  <a:cubicBezTo>
                    <a:pt x="1045043" y="9551"/>
                    <a:pt x="1066704" y="13229"/>
                    <a:pt x="1088572" y="14515"/>
                  </a:cubicBezTo>
                  <a:cubicBezTo>
                    <a:pt x="1107891" y="15651"/>
                    <a:pt x="1127277" y="14515"/>
                    <a:pt x="1146629" y="1451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7" name="Gerade Verbindung 6"/>
            <p:cNvCxnSpPr>
              <a:stCxn id="4" idx="19"/>
              <a:endCxn id="8" idx="0"/>
            </p:cNvCxnSpPr>
            <p:nvPr/>
          </p:nvCxnSpPr>
          <p:spPr>
            <a:xfrm>
              <a:off x="3494823" y="3016999"/>
              <a:ext cx="1447855" cy="113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ihandform 7"/>
            <p:cNvSpPr/>
            <p:nvPr/>
          </p:nvSpPr>
          <p:spPr>
            <a:xfrm>
              <a:off x="4942678" y="3013868"/>
              <a:ext cx="1352015" cy="174172"/>
            </a:xfrm>
            <a:custGeom>
              <a:avLst/>
              <a:gdLst>
                <a:gd name="connsiteX0" fmla="*/ 0 w 1146629"/>
                <a:gd name="connsiteY0" fmla="*/ 14515 h 174172"/>
                <a:gd name="connsiteX1" fmla="*/ 87086 w 1146629"/>
                <a:gd name="connsiteY1" fmla="*/ 29029 h 174172"/>
                <a:gd name="connsiteX2" fmla="*/ 101600 w 1146629"/>
                <a:gd name="connsiteY2" fmla="*/ 50800 h 174172"/>
                <a:gd name="connsiteX3" fmla="*/ 137886 w 1146629"/>
                <a:gd name="connsiteY3" fmla="*/ 72572 h 174172"/>
                <a:gd name="connsiteX4" fmla="*/ 159658 w 1146629"/>
                <a:gd name="connsiteY4" fmla="*/ 87086 h 174172"/>
                <a:gd name="connsiteX5" fmla="*/ 203200 w 1146629"/>
                <a:gd name="connsiteY5" fmla="*/ 116115 h 174172"/>
                <a:gd name="connsiteX6" fmla="*/ 246743 w 1146629"/>
                <a:gd name="connsiteY6" fmla="*/ 137886 h 174172"/>
                <a:gd name="connsiteX7" fmla="*/ 275772 w 1146629"/>
                <a:gd name="connsiteY7" fmla="*/ 152400 h 174172"/>
                <a:gd name="connsiteX8" fmla="*/ 297543 w 1146629"/>
                <a:gd name="connsiteY8" fmla="*/ 159658 h 174172"/>
                <a:gd name="connsiteX9" fmla="*/ 370115 w 1146629"/>
                <a:gd name="connsiteY9" fmla="*/ 174172 h 174172"/>
                <a:gd name="connsiteX10" fmla="*/ 653143 w 1146629"/>
                <a:gd name="connsiteY10" fmla="*/ 166915 h 174172"/>
                <a:gd name="connsiteX11" fmla="*/ 711200 w 1146629"/>
                <a:gd name="connsiteY11" fmla="*/ 152400 h 174172"/>
                <a:gd name="connsiteX12" fmla="*/ 732972 w 1146629"/>
                <a:gd name="connsiteY12" fmla="*/ 137886 h 174172"/>
                <a:gd name="connsiteX13" fmla="*/ 791029 w 1146629"/>
                <a:gd name="connsiteY13" fmla="*/ 130629 h 174172"/>
                <a:gd name="connsiteX14" fmla="*/ 820058 w 1146629"/>
                <a:gd name="connsiteY14" fmla="*/ 123372 h 174172"/>
                <a:gd name="connsiteX15" fmla="*/ 849086 w 1146629"/>
                <a:gd name="connsiteY15" fmla="*/ 101600 h 174172"/>
                <a:gd name="connsiteX16" fmla="*/ 870858 w 1146629"/>
                <a:gd name="connsiteY16" fmla="*/ 87086 h 174172"/>
                <a:gd name="connsiteX17" fmla="*/ 907143 w 1146629"/>
                <a:gd name="connsiteY17" fmla="*/ 50800 h 174172"/>
                <a:gd name="connsiteX18" fmla="*/ 921658 w 1146629"/>
                <a:gd name="connsiteY18" fmla="*/ 36286 h 174172"/>
                <a:gd name="connsiteX19" fmla="*/ 950686 w 1146629"/>
                <a:gd name="connsiteY19" fmla="*/ 0 h 174172"/>
                <a:gd name="connsiteX20" fmla="*/ 1023258 w 1146629"/>
                <a:gd name="connsiteY20" fmla="*/ 7258 h 174172"/>
                <a:gd name="connsiteX21" fmla="*/ 1088572 w 1146629"/>
                <a:gd name="connsiteY21" fmla="*/ 14515 h 174172"/>
                <a:gd name="connsiteX22" fmla="*/ 1146629 w 1146629"/>
                <a:gd name="connsiteY22" fmla="*/ 14515 h 17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6629" h="174172">
                  <a:moveTo>
                    <a:pt x="0" y="14515"/>
                  </a:moveTo>
                  <a:cubicBezTo>
                    <a:pt x="29029" y="19353"/>
                    <a:pt x="70762" y="4543"/>
                    <a:pt x="87086" y="29029"/>
                  </a:cubicBezTo>
                  <a:cubicBezTo>
                    <a:pt x="91924" y="36286"/>
                    <a:pt x="94978" y="45124"/>
                    <a:pt x="101600" y="50800"/>
                  </a:cubicBezTo>
                  <a:cubicBezTo>
                    <a:pt x="112310" y="59980"/>
                    <a:pt x="125925" y="65096"/>
                    <a:pt x="137886" y="72572"/>
                  </a:cubicBezTo>
                  <a:cubicBezTo>
                    <a:pt x="145282" y="77195"/>
                    <a:pt x="152958" y="81502"/>
                    <a:pt x="159658" y="87086"/>
                  </a:cubicBezTo>
                  <a:cubicBezTo>
                    <a:pt x="195900" y="117288"/>
                    <a:pt x="164938" y="103361"/>
                    <a:pt x="203200" y="116115"/>
                  </a:cubicBezTo>
                  <a:cubicBezTo>
                    <a:pt x="229662" y="142575"/>
                    <a:pt x="203944" y="121836"/>
                    <a:pt x="246743" y="137886"/>
                  </a:cubicBezTo>
                  <a:cubicBezTo>
                    <a:pt x="256873" y="141685"/>
                    <a:pt x="265828" y="148138"/>
                    <a:pt x="275772" y="152400"/>
                  </a:cubicBezTo>
                  <a:cubicBezTo>
                    <a:pt x="282803" y="155413"/>
                    <a:pt x="290188" y="157556"/>
                    <a:pt x="297543" y="159658"/>
                  </a:cubicBezTo>
                  <a:cubicBezTo>
                    <a:pt x="327850" y="168317"/>
                    <a:pt x="335909" y="168471"/>
                    <a:pt x="370115" y="174172"/>
                  </a:cubicBezTo>
                  <a:lnTo>
                    <a:pt x="653143" y="166915"/>
                  </a:lnTo>
                  <a:cubicBezTo>
                    <a:pt x="662258" y="166501"/>
                    <a:pt x="699230" y="158385"/>
                    <a:pt x="711200" y="152400"/>
                  </a:cubicBezTo>
                  <a:cubicBezTo>
                    <a:pt x="719001" y="148499"/>
                    <a:pt x="724557" y="140181"/>
                    <a:pt x="732972" y="137886"/>
                  </a:cubicBezTo>
                  <a:cubicBezTo>
                    <a:pt x="751788" y="132755"/>
                    <a:pt x="771791" y="133835"/>
                    <a:pt x="791029" y="130629"/>
                  </a:cubicBezTo>
                  <a:cubicBezTo>
                    <a:pt x="800867" y="128989"/>
                    <a:pt x="810382" y="125791"/>
                    <a:pt x="820058" y="123372"/>
                  </a:cubicBezTo>
                  <a:cubicBezTo>
                    <a:pt x="829734" y="116115"/>
                    <a:pt x="839244" y="108630"/>
                    <a:pt x="849086" y="101600"/>
                  </a:cubicBezTo>
                  <a:cubicBezTo>
                    <a:pt x="856183" y="96530"/>
                    <a:pt x="864294" y="92830"/>
                    <a:pt x="870858" y="87086"/>
                  </a:cubicBezTo>
                  <a:cubicBezTo>
                    <a:pt x="883731" y="75822"/>
                    <a:pt x="895048" y="62895"/>
                    <a:pt x="907143" y="50800"/>
                  </a:cubicBezTo>
                  <a:cubicBezTo>
                    <a:pt x="911981" y="45962"/>
                    <a:pt x="917863" y="41979"/>
                    <a:pt x="921658" y="36286"/>
                  </a:cubicBezTo>
                  <a:cubicBezTo>
                    <a:pt x="939967" y="8822"/>
                    <a:pt x="930005" y="20682"/>
                    <a:pt x="950686" y="0"/>
                  </a:cubicBezTo>
                  <a:lnTo>
                    <a:pt x="1023258" y="7258"/>
                  </a:lnTo>
                  <a:cubicBezTo>
                    <a:pt x="1045043" y="9551"/>
                    <a:pt x="1066704" y="13229"/>
                    <a:pt x="1088572" y="14515"/>
                  </a:cubicBezTo>
                  <a:cubicBezTo>
                    <a:pt x="1107891" y="15651"/>
                    <a:pt x="1127277" y="14515"/>
                    <a:pt x="1146629" y="1451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9" name="Gerade Verbindung 8"/>
            <p:cNvCxnSpPr/>
            <p:nvPr/>
          </p:nvCxnSpPr>
          <p:spPr>
            <a:xfrm>
              <a:off x="6084168" y="3032955"/>
              <a:ext cx="1800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5"/>
            <p:cNvCxnSpPr/>
            <p:nvPr/>
          </p:nvCxnSpPr>
          <p:spPr>
            <a:xfrm>
              <a:off x="2483768" y="2600908"/>
              <a:ext cx="0" cy="7920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>
              <a:off x="6084168" y="2636912"/>
              <a:ext cx="0" cy="7920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feld 9"/>
            <p:cNvSpPr txBox="1"/>
            <p:nvPr/>
          </p:nvSpPr>
          <p:spPr>
            <a:xfrm>
              <a:off x="3311860" y="2538192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dirty="0" smtClean="0"/>
                <a:t>1,5 – 1,7 </a:t>
              </a:r>
              <a:r>
                <a:rPr lang="ru-RU" dirty="0" smtClean="0"/>
                <a:t>м</a:t>
              </a:r>
              <a:endParaRPr lang="de-AT" dirty="0"/>
            </a:p>
          </p:txBody>
        </p:sp>
        <p:cxnSp>
          <p:nvCxnSpPr>
            <p:cNvPr id="13" name="Gerade Verbindung mit Pfeil 12"/>
            <p:cNvCxnSpPr/>
            <p:nvPr/>
          </p:nvCxnSpPr>
          <p:spPr>
            <a:xfrm flipH="1">
              <a:off x="2483768" y="2722858"/>
              <a:ext cx="72008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15"/>
            <p:cNvCxnSpPr/>
            <p:nvPr/>
          </p:nvCxnSpPr>
          <p:spPr>
            <a:xfrm>
              <a:off x="5300464" y="2722858"/>
              <a:ext cx="78370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64" name="Gruppieren 11263"/>
          <p:cNvGrpSpPr/>
          <p:nvPr/>
        </p:nvGrpSpPr>
        <p:grpSpPr>
          <a:xfrm>
            <a:off x="764129" y="4811827"/>
            <a:ext cx="7615742" cy="935784"/>
            <a:chOff x="609171" y="4806444"/>
            <a:chExt cx="7615742" cy="935784"/>
          </a:xfrm>
        </p:grpSpPr>
        <p:cxnSp>
          <p:nvCxnSpPr>
            <p:cNvPr id="18" name="Gerade Verbindung 17"/>
            <p:cNvCxnSpPr>
              <a:endCxn id="19" idx="1"/>
            </p:cNvCxnSpPr>
            <p:nvPr/>
          </p:nvCxnSpPr>
          <p:spPr>
            <a:xfrm>
              <a:off x="609171" y="5301208"/>
              <a:ext cx="1006140" cy="130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ihandform 18"/>
            <p:cNvSpPr/>
            <p:nvPr/>
          </p:nvSpPr>
          <p:spPr>
            <a:xfrm>
              <a:off x="1528225" y="5285251"/>
              <a:ext cx="1146629" cy="174172"/>
            </a:xfrm>
            <a:custGeom>
              <a:avLst/>
              <a:gdLst>
                <a:gd name="connsiteX0" fmla="*/ 0 w 1146629"/>
                <a:gd name="connsiteY0" fmla="*/ 14515 h 174172"/>
                <a:gd name="connsiteX1" fmla="*/ 87086 w 1146629"/>
                <a:gd name="connsiteY1" fmla="*/ 29029 h 174172"/>
                <a:gd name="connsiteX2" fmla="*/ 101600 w 1146629"/>
                <a:gd name="connsiteY2" fmla="*/ 50800 h 174172"/>
                <a:gd name="connsiteX3" fmla="*/ 137886 w 1146629"/>
                <a:gd name="connsiteY3" fmla="*/ 72572 h 174172"/>
                <a:gd name="connsiteX4" fmla="*/ 159658 w 1146629"/>
                <a:gd name="connsiteY4" fmla="*/ 87086 h 174172"/>
                <a:gd name="connsiteX5" fmla="*/ 203200 w 1146629"/>
                <a:gd name="connsiteY5" fmla="*/ 116115 h 174172"/>
                <a:gd name="connsiteX6" fmla="*/ 246743 w 1146629"/>
                <a:gd name="connsiteY6" fmla="*/ 137886 h 174172"/>
                <a:gd name="connsiteX7" fmla="*/ 275772 w 1146629"/>
                <a:gd name="connsiteY7" fmla="*/ 152400 h 174172"/>
                <a:gd name="connsiteX8" fmla="*/ 297543 w 1146629"/>
                <a:gd name="connsiteY8" fmla="*/ 159658 h 174172"/>
                <a:gd name="connsiteX9" fmla="*/ 370115 w 1146629"/>
                <a:gd name="connsiteY9" fmla="*/ 174172 h 174172"/>
                <a:gd name="connsiteX10" fmla="*/ 653143 w 1146629"/>
                <a:gd name="connsiteY10" fmla="*/ 166915 h 174172"/>
                <a:gd name="connsiteX11" fmla="*/ 711200 w 1146629"/>
                <a:gd name="connsiteY11" fmla="*/ 152400 h 174172"/>
                <a:gd name="connsiteX12" fmla="*/ 732972 w 1146629"/>
                <a:gd name="connsiteY12" fmla="*/ 137886 h 174172"/>
                <a:gd name="connsiteX13" fmla="*/ 791029 w 1146629"/>
                <a:gd name="connsiteY13" fmla="*/ 130629 h 174172"/>
                <a:gd name="connsiteX14" fmla="*/ 820058 w 1146629"/>
                <a:gd name="connsiteY14" fmla="*/ 123372 h 174172"/>
                <a:gd name="connsiteX15" fmla="*/ 849086 w 1146629"/>
                <a:gd name="connsiteY15" fmla="*/ 101600 h 174172"/>
                <a:gd name="connsiteX16" fmla="*/ 870858 w 1146629"/>
                <a:gd name="connsiteY16" fmla="*/ 87086 h 174172"/>
                <a:gd name="connsiteX17" fmla="*/ 907143 w 1146629"/>
                <a:gd name="connsiteY17" fmla="*/ 50800 h 174172"/>
                <a:gd name="connsiteX18" fmla="*/ 921658 w 1146629"/>
                <a:gd name="connsiteY18" fmla="*/ 36286 h 174172"/>
                <a:gd name="connsiteX19" fmla="*/ 950686 w 1146629"/>
                <a:gd name="connsiteY19" fmla="*/ 0 h 174172"/>
                <a:gd name="connsiteX20" fmla="*/ 1023258 w 1146629"/>
                <a:gd name="connsiteY20" fmla="*/ 7258 h 174172"/>
                <a:gd name="connsiteX21" fmla="*/ 1088572 w 1146629"/>
                <a:gd name="connsiteY21" fmla="*/ 14515 h 174172"/>
                <a:gd name="connsiteX22" fmla="*/ 1146629 w 1146629"/>
                <a:gd name="connsiteY22" fmla="*/ 14515 h 17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6629" h="174172">
                  <a:moveTo>
                    <a:pt x="0" y="14515"/>
                  </a:moveTo>
                  <a:cubicBezTo>
                    <a:pt x="29029" y="19353"/>
                    <a:pt x="70762" y="4543"/>
                    <a:pt x="87086" y="29029"/>
                  </a:cubicBezTo>
                  <a:cubicBezTo>
                    <a:pt x="91924" y="36286"/>
                    <a:pt x="94978" y="45124"/>
                    <a:pt x="101600" y="50800"/>
                  </a:cubicBezTo>
                  <a:cubicBezTo>
                    <a:pt x="112310" y="59980"/>
                    <a:pt x="125925" y="65096"/>
                    <a:pt x="137886" y="72572"/>
                  </a:cubicBezTo>
                  <a:cubicBezTo>
                    <a:pt x="145282" y="77195"/>
                    <a:pt x="152958" y="81502"/>
                    <a:pt x="159658" y="87086"/>
                  </a:cubicBezTo>
                  <a:cubicBezTo>
                    <a:pt x="195900" y="117288"/>
                    <a:pt x="164938" y="103361"/>
                    <a:pt x="203200" y="116115"/>
                  </a:cubicBezTo>
                  <a:cubicBezTo>
                    <a:pt x="229662" y="142575"/>
                    <a:pt x="203944" y="121836"/>
                    <a:pt x="246743" y="137886"/>
                  </a:cubicBezTo>
                  <a:cubicBezTo>
                    <a:pt x="256873" y="141685"/>
                    <a:pt x="265828" y="148138"/>
                    <a:pt x="275772" y="152400"/>
                  </a:cubicBezTo>
                  <a:cubicBezTo>
                    <a:pt x="282803" y="155413"/>
                    <a:pt x="290188" y="157556"/>
                    <a:pt x="297543" y="159658"/>
                  </a:cubicBezTo>
                  <a:cubicBezTo>
                    <a:pt x="327850" y="168317"/>
                    <a:pt x="335909" y="168471"/>
                    <a:pt x="370115" y="174172"/>
                  </a:cubicBezTo>
                  <a:lnTo>
                    <a:pt x="653143" y="166915"/>
                  </a:lnTo>
                  <a:cubicBezTo>
                    <a:pt x="662258" y="166501"/>
                    <a:pt x="699230" y="158385"/>
                    <a:pt x="711200" y="152400"/>
                  </a:cubicBezTo>
                  <a:cubicBezTo>
                    <a:pt x="719001" y="148499"/>
                    <a:pt x="724557" y="140181"/>
                    <a:pt x="732972" y="137886"/>
                  </a:cubicBezTo>
                  <a:cubicBezTo>
                    <a:pt x="751788" y="132755"/>
                    <a:pt x="771791" y="133835"/>
                    <a:pt x="791029" y="130629"/>
                  </a:cubicBezTo>
                  <a:cubicBezTo>
                    <a:pt x="800867" y="128989"/>
                    <a:pt x="810382" y="125791"/>
                    <a:pt x="820058" y="123372"/>
                  </a:cubicBezTo>
                  <a:cubicBezTo>
                    <a:pt x="829734" y="116115"/>
                    <a:pt x="839244" y="108630"/>
                    <a:pt x="849086" y="101600"/>
                  </a:cubicBezTo>
                  <a:cubicBezTo>
                    <a:pt x="856183" y="96530"/>
                    <a:pt x="864294" y="92830"/>
                    <a:pt x="870858" y="87086"/>
                  </a:cubicBezTo>
                  <a:cubicBezTo>
                    <a:pt x="883731" y="75822"/>
                    <a:pt x="895048" y="62895"/>
                    <a:pt x="907143" y="50800"/>
                  </a:cubicBezTo>
                  <a:cubicBezTo>
                    <a:pt x="911981" y="45962"/>
                    <a:pt x="917863" y="41979"/>
                    <a:pt x="921658" y="36286"/>
                  </a:cubicBezTo>
                  <a:cubicBezTo>
                    <a:pt x="939967" y="8822"/>
                    <a:pt x="930005" y="20682"/>
                    <a:pt x="950686" y="0"/>
                  </a:cubicBezTo>
                  <a:lnTo>
                    <a:pt x="1023258" y="7258"/>
                  </a:lnTo>
                  <a:cubicBezTo>
                    <a:pt x="1045043" y="9551"/>
                    <a:pt x="1066704" y="13229"/>
                    <a:pt x="1088572" y="14515"/>
                  </a:cubicBezTo>
                  <a:cubicBezTo>
                    <a:pt x="1107891" y="15651"/>
                    <a:pt x="1127277" y="14515"/>
                    <a:pt x="1146629" y="1451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20" name="Gerade Verbindung 19"/>
            <p:cNvCxnSpPr>
              <a:stCxn id="19" idx="22"/>
              <a:endCxn id="21" idx="0"/>
            </p:cNvCxnSpPr>
            <p:nvPr/>
          </p:nvCxnSpPr>
          <p:spPr>
            <a:xfrm flipV="1">
              <a:off x="2674854" y="5279719"/>
              <a:ext cx="3314205" cy="200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ihandform 20"/>
            <p:cNvSpPr/>
            <p:nvPr/>
          </p:nvSpPr>
          <p:spPr>
            <a:xfrm>
              <a:off x="5989059" y="5265204"/>
              <a:ext cx="1146629" cy="174172"/>
            </a:xfrm>
            <a:custGeom>
              <a:avLst/>
              <a:gdLst>
                <a:gd name="connsiteX0" fmla="*/ 0 w 1146629"/>
                <a:gd name="connsiteY0" fmla="*/ 14515 h 174172"/>
                <a:gd name="connsiteX1" fmla="*/ 87086 w 1146629"/>
                <a:gd name="connsiteY1" fmla="*/ 29029 h 174172"/>
                <a:gd name="connsiteX2" fmla="*/ 101600 w 1146629"/>
                <a:gd name="connsiteY2" fmla="*/ 50800 h 174172"/>
                <a:gd name="connsiteX3" fmla="*/ 137886 w 1146629"/>
                <a:gd name="connsiteY3" fmla="*/ 72572 h 174172"/>
                <a:gd name="connsiteX4" fmla="*/ 159658 w 1146629"/>
                <a:gd name="connsiteY4" fmla="*/ 87086 h 174172"/>
                <a:gd name="connsiteX5" fmla="*/ 203200 w 1146629"/>
                <a:gd name="connsiteY5" fmla="*/ 116115 h 174172"/>
                <a:gd name="connsiteX6" fmla="*/ 246743 w 1146629"/>
                <a:gd name="connsiteY6" fmla="*/ 137886 h 174172"/>
                <a:gd name="connsiteX7" fmla="*/ 275772 w 1146629"/>
                <a:gd name="connsiteY7" fmla="*/ 152400 h 174172"/>
                <a:gd name="connsiteX8" fmla="*/ 297543 w 1146629"/>
                <a:gd name="connsiteY8" fmla="*/ 159658 h 174172"/>
                <a:gd name="connsiteX9" fmla="*/ 370115 w 1146629"/>
                <a:gd name="connsiteY9" fmla="*/ 174172 h 174172"/>
                <a:gd name="connsiteX10" fmla="*/ 653143 w 1146629"/>
                <a:gd name="connsiteY10" fmla="*/ 166915 h 174172"/>
                <a:gd name="connsiteX11" fmla="*/ 711200 w 1146629"/>
                <a:gd name="connsiteY11" fmla="*/ 152400 h 174172"/>
                <a:gd name="connsiteX12" fmla="*/ 732972 w 1146629"/>
                <a:gd name="connsiteY12" fmla="*/ 137886 h 174172"/>
                <a:gd name="connsiteX13" fmla="*/ 791029 w 1146629"/>
                <a:gd name="connsiteY13" fmla="*/ 130629 h 174172"/>
                <a:gd name="connsiteX14" fmla="*/ 820058 w 1146629"/>
                <a:gd name="connsiteY14" fmla="*/ 123372 h 174172"/>
                <a:gd name="connsiteX15" fmla="*/ 849086 w 1146629"/>
                <a:gd name="connsiteY15" fmla="*/ 101600 h 174172"/>
                <a:gd name="connsiteX16" fmla="*/ 870858 w 1146629"/>
                <a:gd name="connsiteY16" fmla="*/ 87086 h 174172"/>
                <a:gd name="connsiteX17" fmla="*/ 907143 w 1146629"/>
                <a:gd name="connsiteY17" fmla="*/ 50800 h 174172"/>
                <a:gd name="connsiteX18" fmla="*/ 921658 w 1146629"/>
                <a:gd name="connsiteY18" fmla="*/ 36286 h 174172"/>
                <a:gd name="connsiteX19" fmla="*/ 950686 w 1146629"/>
                <a:gd name="connsiteY19" fmla="*/ 0 h 174172"/>
                <a:gd name="connsiteX20" fmla="*/ 1023258 w 1146629"/>
                <a:gd name="connsiteY20" fmla="*/ 7258 h 174172"/>
                <a:gd name="connsiteX21" fmla="*/ 1088572 w 1146629"/>
                <a:gd name="connsiteY21" fmla="*/ 14515 h 174172"/>
                <a:gd name="connsiteX22" fmla="*/ 1146629 w 1146629"/>
                <a:gd name="connsiteY22" fmla="*/ 14515 h 17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6629" h="174172">
                  <a:moveTo>
                    <a:pt x="0" y="14515"/>
                  </a:moveTo>
                  <a:cubicBezTo>
                    <a:pt x="29029" y="19353"/>
                    <a:pt x="70762" y="4543"/>
                    <a:pt x="87086" y="29029"/>
                  </a:cubicBezTo>
                  <a:cubicBezTo>
                    <a:pt x="91924" y="36286"/>
                    <a:pt x="94978" y="45124"/>
                    <a:pt x="101600" y="50800"/>
                  </a:cubicBezTo>
                  <a:cubicBezTo>
                    <a:pt x="112310" y="59980"/>
                    <a:pt x="125925" y="65096"/>
                    <a:pt x="137886" y="72572"/>
                  </a:cubicBezTo>
                  <a:cubicBezTo>
                    <a:pt x="145282" y="77195"/>
                    <a:pt x="152958" y="81502"/>
                    <a:pt x="159658" y="87086"/>
                  </a:cubicBezTo>
                  <a:cubicBezTo>
                    <a:pt x="195900" y="117288"/>
                    <a:pt x="164938" y="103361"/>
                    <a:pt x="203200" y="116115"/>
                  </a:cubicBezTo>
                  <a:cubicBezTo>
                    <a:pt x="229662" y="142575"/>
                    <a:pt x="203944" y="121836"/>
                    <a:pt x="246743" y="137886"/>
                  </a:cubicBezTo>
                  <a:cubicBezTo>
                    <a:pt x="256873" y="141685"/>
                    <a:pt x="265828" y="148138"/>
                    <a:pt x="275772" y="152400"/>
                  </a:cubicBezTo>
                  <a:cubicBezTo>
                    <a:pt x="282803" y="155413"/>
                    <a:pt x="290188" y="157556"/>
                    <a:pt x="297543" y="159658"/>
                  </a:cubicBezTo>
                  <a:cubicBezTo>
                    <a:pt x="327850" y="168317"/>
                    <a:pt x="335909" y="168471"/>
                    <a:pt x="370115" y="174172"/>
                  </a:cubicBezTo>
                  <a:lnTo>
                    <a:pt x="653143" y="166915"/>
                  </a:lnTo>
                  <a:cubicBezTo>
                    <a:pt x="662258" y="166501"/>
                    <a:pt x="699230" y="158385"/>
                    <a:pt x="711200" y="152400"/>
                  </a:cubicBezTo>
                  <a:cubicBezTo>
                    <a:pt x="719001" y="148499"/>
                    <a:pt x="724557" y="140181"/>
                    <a:pt x="732972" y="137886"/>
                  </a:cubicBezTo>
                  <a:cubicBezTo>
                    <a:pt x="751788" y="132755"/>
                    <a:pt x="771791" y="133835"/>
                    <a:pt x="791029" y="130629"/>
                  </a:cubicBezTo>
                  <a:cubicBezTo>
                    <a:pt x="800867" y="128989"/>
                    <a:pt x="810382" y="125791"/>
                    <a:pt x="820058" y="123372"/>
                  </a:cubicBezTo>
                  <a:cubicBezTo>
                    <a:pt x="829734" y="116115"/>
                    <a:pt x="839244" y="108630"/>
                    <a:pt x="849086" y="101600"/>
                  </a:cubicBezTo>
                  <a:cubicBezTo>
                    <a:pt x="856183" y="96530"/>
                    <a:pt x="864294" y="92830"/>
                    <a:pt x="870858" y="87086"/>
                  </a:cubicBezTo>
                  <a:cubicBezTo>
                    <a:pt x="883731" y="75822"/>
                    <a:pt x="895048" y="62895"/>
                    <a:pt x="907143" y="50800"/>
                  </a:cubicBezTo>
                  <a:cubicBezTo>
                    <a:pt x="911981" y="45962"/>
                    <a:pt x="917863" y="41979"/>
                    <a:pt x="921658" y="36286"/>
                  </a:cubicBezTo>
                  <a:cubicBezTo>
                    <a:pt x="939967" y="8822"/>
                    <a:pt x="930005" y="20682"/>
                    <a:pt x="950686" y="0"/>
                  </a:cubicBezTo>
                  <a:lnTo>
                    <a:pt x="1023258" y="7258"/>
                  </a:lnTo>
                  <a:cubicBezTo>
                    <a:pt x="1045043" y="9551"/>
                    <a:pt x="1066704" y="13229"/>
                    <a:pt x="1088572" y="14515"/>
                  </a:cubicBezTo>
                  <a:cubicBezTo>
                    <a:pt x="1107891" y="15651"/>
                    <a:pt x="1127277" y="14515"/>
                    <a:pt x="1146629" y="1451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22" name="Gerade Verbindung 21"/>
            <p:cNvCxnSpPr>
              <a:stCxn id="21" idx="20"/>
            </p:cNvCxnSpPr>
            <p:nvPr/>
          </p:nvCxnSpPr>
          <p:spPr>
            <a:xfrm>
              <a:off x="7012317" y="5272462"/>
              <a:ext cx="1212596" cy="12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>
              <a:off x="1615311" y="4883675"/>
              <a:ext cx="0" cy="7920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>
              <a:off x="6984268" y="4950140"/>
              <a:ext cx="0" cy="7920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feld 24"/>
            <p:cNvSpPr txBox="1"/>
            <p:nvPr/>
          </p:nvSpPr>
          <p:spPr>
            <a:xfrm>
              <a:off x="3330318" y="4806444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dirty="0" smtClean="0"/>
                <a:t>2,1 – 2,3 </a:t>
              </a:r>
              <a:r>
                <a:rPr lang="ru-RU" dirty="0" smtClean="0"/>
                <a:t>м</a:t>
              </a:r>
              <a:endParaRPr lang="de-AT" dirty="0"/>
            </a:p>
          </p:txBody>
        </p:sp>
        <p:cxnSp>
          <p:nvCxnSpPr>
            <p:cNvPr id="26" name="Gerade Verbindung mit Pfeil 25"/>
            <p:cNvCxnSpPr/>
            <p:nvPr/>
          </p:nvCxnSpPr>
          <p:spPr>
            <a:xfrm flipH="1">
              <a:off x="1645038" y="4991110"/>
              <a:ext cx="72008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mit Pfeil 26"/>
            <p:cNvCxnSpPr/>
            <p:nvPr/>
          </p:nvCxnSpPr>
          <p:spPr>
            <a:xfrm>
              <a:off x="6200564" y="4991110"/>
              <a:ext cx="78370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feld 29"/>
          <p:cNvSpPr txBox="1"/>
          <p:nvPr/>
        </p:nvSpPr>
        <p:spPr>
          <a:xfrm>
            <a:off x="2005078" y="4117722"/>
            <a:ext cx="615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Пластическая деформация от грузового транспорта</a:t>
            </a:r>
            <a:endParaRPr lang="de-AT" dirty="0"/>
          </a:p>
        </p:txBody>
      </p:sp>
      <p:sp>
        <p:nvSpPr>
          <p:cNvPr id="35" name="Textfeld 34"/>
          <p:cNvSpPr txBox="1"/>
          <p:nvPr/>
        </p:nvSpPr>
        <p:spPr>
          <a:xfrm>
            <a:off x="2005077" y="1844824"/>
            <a:ext cx="5768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Истирание от шипов шин легкового транспорта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7446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RVS 11.321 Überarbeitung Buchta 021211">
  <a:themeElements>
    <a:clrScheme name="2_RVS 11.321 Überarbeitung Buchta 02121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RVS 11.321 Überarbeitung Buchta 0212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RVS 11.321 Überarbeitung Buchta 0212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VS 11.321 Überarbeitung Buchta 02121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VS 11.321 Überarbeitung Buchta 02121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VS 11.321 Überarbeitung Buchta 02121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VS 11.321 Überarbeitung Buchta 02121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VS 11.321 Überarbeitung Buchta 02121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VS 11.321 Überarbeitung Buchta 02121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436</Words>
  <Application>Microsoft Office PowerPoint</Application>
  <PresentationFormat>Bildschirmpräsentation (4:3)</PresentationFormat>
  <Paragraphs>145</Paragraphs>
  <Slides>14</Slides>
  <Notes>14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2_RVS 11.321 Überarbeitung Buchta 021211</vt:lpstr>
      <vt:lpstr>„Повреждения поверхности дорожных покрытий, вызванные (механическим) воздействием“</vt:lpstr>
      <vt:lpstr>Проблемы – Напяженное состояние</vt:lpstr>
      <vt:lpstr>Интенсивность повреждения дорожного покрытия</vt:lpstr>
      <vt:lpstr>Законодательные мероприятия – международный опыт</vt:lpstr>
      <vt:lpstr>Технологические мероприятия</vt:lpstr>
      <vt:lpstr>Технологические мероприяти</vt:lpstr>
      <vt:lpstr>Результаты исследований</vt:lpstr>
      <vt:lpstr>Допустимое качество производства шипов</vt:lpstr>
      <vt:lpstr>Безопасность движения</vt:lpstr>
      <vt:lpstr>Безопасность движения</vt:lpstr>
      <vt:lpstr>Последствия</vt:lpstr>
      <vt:lpstr>Эксплуатационный срок покрытий</vt:lpstr>
      <vt:lpstr>Эксплуатационный срок покрытий</vt:lpstr>
      <vt:lpstr>Заключение</vt:lpstr>
    </vt:vector>
  </TitlesOfParts>
  <Company>Nievelt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„Damages on Road Surface Caused by (Mechanical) Stress“</dc:title>
  <dc:creator>Harald Aigner</dc:creator>
  <cp:lastModifiedBy>Sevil Nievelt</cp:lastModifiedBy>
  <cp:revision>30</cp:revision>
  <cp:lastPrinted>2016-05-14T11:42:18Z</cp:lastPrinted>
  <dcterms:created xsi:type="dcterms:W3CDTF">2016-05-14T07:37:44Z</dcterms:created>
  <dcterms:modified xsi:type="dcterms:W3CDTF">2016-05-20T15:19:10Z</dcterms:modified>
</cp:coreProperties>
</file>