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0"/>
  </p:notesMasterIdLst>
  <p:sldIdLst>
    <p:sldId id="256" r:id="rId2"/>
    <p:sldId id="524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30" r:id="rId12"/>
    <p:sldId id="531" r:id="rId13"/>
    <p:sldId id="525" r:id="rId14"/>
    <p:sldId id="527" r:id="rId15"/>
    <p:sldId id="417" r:id="rId16"/>
    <p:sldId id="418" r:id="rId17"/>
    <p:sldId id="419" r:id="rId18"/>
    <p:sldId id="420" r:id="rId19"/>
    <p:sldId id="421" r:id="rId20"/>
    <p:sldId id="423" r:id="rId21"/>
    <p:sldId id="424" r:id="rId22"/>
    <p:sldId id="425" r:id="rId23"/>
    <p:sldId id="426" r:id="rId24"/>
    <p:sldId id="542" r:id="rId25"/>
    <p:sldId id="502" r:id="rId26"/>
    <p:sldId id="536" r:id="rId27"/>
    <p:sldId id="537" r:id="rId28"/>
    <p:sldId id="540" r:id="rId29"/>
    <p:sldId id="541" r:id="rId30"/>
    <p:sldId id="543" r:id="rId31"/>
    <p:sldId id="538" r:id="rId32"/>
    <p:sldId id="480" r:id="rId33"/>
    <p:sldId id="483" r:id="rId34"/>
    <p:sldId id="484" r:id="rId35"/>
    <p:sldId id="485" r:id="rId36"/>
    <p:sldId id="453" r:id="rId37"/>
    <p:sldId id="454" r:id="rId38"/>
    <p:sldId id="455" r:id="rId39"/>
    <p:sldId id="456" r:id="rId40"/>
    <p:sldId id="494" r:id="rId41"/>
    <p:sldId id="495" r:id="rId42"/>
    <p:sldId id="435" r:id="rId43"/>
    <p:sldId id="436" r:id="rId44"/>
    <p:sldId id="438" r:id="rId45"/>
    <p:sldId id="439" r:id="rId46"/>
    <p:sldId id="545" r:id="rId47"/>
    <p:sldId id="471" r:id="rId48"/>
    <p:sldId id="440" r:id="rId49"/>
    <p:sldId id="441" r:id="rId50"/>
    <p:sldId id="442" r:id="rId51"/>
    <p:sldId id="501" r:id="rId52"/>
    <p:sldId id="450" r:id="rId53"/>
    <p:sldId id="460" r:id="rId54"/>
    <p:sldId id="508" r:id="rId55"/>
    <p:sldId id="509" r:id="rId56"/>
    <p:sldId id="416" r:id="rId57"/>
    <p:sldId id="497" r:id="rId58"/>
    <p:sldId id="54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2908" autoAdjust="0"/>
  </p:normalViewPr>
  <p:slideViewPr>
    <p:cSldViewPr>
      <p:cViewPr varScale="1">
        <p:scale>
          <a:sx n="94" d="100"/>
          <a:sy n="94" d="100"/>
        </p:scale>
        <p:origin x="-9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ACE1-98BF-43F7-A29F-8893246CEF0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1264-ECBC-4CB4-BFDC-F5EE13BE4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Покрытий устроено в 2013 году.</a:t>
            </a:r>
            <a:r>
              <a:rPr lang="ru-RU" baseline="0" dirty="0" smtClean="0"/>
              <a:t> Снимок от 24.11.15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Покрытие устроено в 2006 году. Снимок  сделан 24.11.2015</a:t>
            </a:r>
            <a:r>
              <a:rPr lang="ru-RU" baseline="0" dirty="0" smtClean="0"/>
              <a:t>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93479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международный форум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ИННОВАЦИИ В ДОРОЖНОМ СТРОИТЕЛЬСТВЕ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 КАЧЕСТВА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ДОРОЖНЫХ БИТУМНЫХ ВЯЖУЩИХ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ПУТИ ИХ УСТРАНЕНИЯ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876"/>
            <a:ext cx="60007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Худякова Татьяна Сергеевна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лаборатории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СПб ГКУ  «Дирекция транспортного строительства»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25-27 мая 2016 г.    г. Сочи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Запасы тяжелой нефти Республики Коми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составляют порядка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млрд. тонн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ОАО НК "ЛУКОЙЛ"  увеличивает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вложения в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добычу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сверхвязких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нефтей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Ярегского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нефтетитанового месторождения с целью  транспортирования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этого бесценного сырья   вместе с большими объемами легкой нефти или дизтопливом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трубопроводам 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Транснефти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стало наиболее экономически выгодным для компании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связи  с  введенной с 1 января 2013 года льготной экспортной пошлины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Переработка тяжелой нефти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целью получения высококачественного битума для дорожной отрасли страны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менее выгодна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потому такое направление использования уникальной по химическому составу тяжелой нефти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Ярегского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месторождения даже не обсуждается.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решения проблемы обеспечения предприятий дорожной отрасли России высококачественными дорожными битумами необходимо: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увеличить   добычу и целевую переработку тяжелых высокосмолистых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нефтей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значительный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запасы которых имеются не только в Республике Коми, но и на территории Волго-Уральского,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Западно-Сибирского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бассейнов, Республике Татарстан, Республики Удмуртия, Самарской, Пермской областей, Башкортостана;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 в   ряде   субъектов   Российской   Федерации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  аналогии    с битумными заводами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NYNAS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SHELL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KOCH MATERIALS COMPANY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специализированные региональные предприятия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целью производства на основе тяжелых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нефтей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широкого ассортимента высококачественных дорожных битумов, а на их основе – полимерно-битумных вяжущих, битумов, модифицированных полимерными добавками, масел и других ценных нефтепродуктов.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ПОЗВОЛИТ: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рационально   использовать   уникальную   по    химическому   составу российскую нефть, бесценную с точки зрения сырья для производства высококачественных дорожных битумов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увеличить безремонтный срок службы дорожных покрытий, улучшить их потребительские свойства, что необходимо  для решения одной из главных проблем страны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сократить   бюджетные    расходы   на  ремонт  и содержание дорожных покрытий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предотвратить  ухудшение  качества экспортной нефти, исключив слив тяжелой нефти в трубопроводную систему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Транснефти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повысить эффективность   работы  нефтеперерабатывающих заводов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городах Кириши, Москве, Ярославле и др. за счет стабилизации качества нефти, поступающей на переработку по нефтепроводу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РОССЙСКИЕ НОРМАТИВНЫЕ ТРЕБОВАНИЯ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НЕФТЯНОМУ ДОРОЖНОМУ БИТУМУ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состоянию на 01 марта 2016 г.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ГОСТ 22245-90  «БИТУМЫ НЕФТЯНЫЕ ДОРОЖНЫЕ ВЯЗКИЕ. Технические условия»</a:t>
            </a:r>
          </a:p>
          <a:p>
            <a:pPr>
              <a:buAutoNum type="arabicPeriod"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СТО АВТОДОР 2.1-2011  «Дороги автомобильные общего пользования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       Битумы нефтяные дорожные вязкие.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Технические    требования»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1800" b="1" dirty="0" smtClean="0"/>
              <a:t>3.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ПНСТ 1-2012  «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ороги автомобильные общего пользования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 Битумы нефтяные дорожные вязкие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x-none" sz="1800" b="1" smtClean="0">
                <a:latin typeface="Times New Roman" pitchFamily="18" charset="0"/>
                <a:cs typeface="Times New Roman" pitchFamily="18" charset="0"/>
              </a:rPr>
              <a:t>Технические условия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4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ГОСТ 33133-33134-2014  «БИТУМЫ НЕФТЯНЫЕ ДОРОЖНЫЕ ВЯЗКИЕ. Технические условия»</a:t>
            </a: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5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ПНСТ 82-2016  «Дороги автомобильные общего пользования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МАТЕРИАЛЫ ВЯЖУЩИЕ НЕФТЯНЫЕ БИТУМНЫЕ. ТЕХНИЧЕСКИЕ ТРЕБОВАНИЯ С УЧЕТОМ УРОВНЕЙ ЭКСПЛУАТАЦИОННЫХ ТРАНСПОРТНЫХ НАГРУЗОК»</a:t>
            </a:r>
          </a:p>
          <a:p>
            <a:pPr>
              <a:buAutoNum type="arabicPeriod" startAt="6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ПНСТ 85-2016 «Дороги автомобильные общего пользования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МАТЕРИАЛЫ ВЯЖУЩИЕ НЕФТЯНЫЕ. ТЕХНИЧЕСКИЕ ТРЕБОВАНИЯ С УЧЕТОМ ТЕМПЕРАТУРНОГО ДИАПАЗОНА ЭКСПЛУАТАЦИИ»</a:t>
            </a:r>
          </a:p>
          <a:p>
            <a:pPr>
              <a:buAutoNum type="arabicPeriod" startAt="4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20688"/>
          <a:ext cx="8496944" cy="6077060"/>
        </p:xfrm>
        <a:graphic>
          <a:graphicData uri="http://schemas.openxmlformats.org/drawingml/2006/table">
            <a:tbl>
              <a:tblPr/>
              <a:tblGrid>
                <a:gridCol w="3528392"/>
                <a:gridCol w="936104"/>
                <a:gridCol w="1512168"/>
                <a:gridCol w="1296144"/>
                <a:gridCol w="1224136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        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Показатели, регламентируемые требованиями: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22245-90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АВТОДОР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2.1-2011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1-2012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33133-2014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53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Обязательные показатели для исходного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битума: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5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проникания иглы, 0,1мм, при: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25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размягчения,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Растяжимость, см, при: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хрупкости,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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вспышки,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температуры размягчения после прогрева*,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пенетрации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Сцепление с мрамором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 показатели для исходного битума: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Вязкость динамическая при 60°С,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Па.с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динамической вязкости в результате сдвигового воздействия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60°С, %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набора статистических данных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Вязкость кинематическая при 135°С,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мм</a:t>
                      </a:r>
                      <a:r>
                        <a:rPr lang="ru-RU" sz="1200" b="1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Растворимость, % 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парафинов, %</a:t>
                      </a: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Усилие при растяжении, см, Н при: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набора статистических данных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12" marR="34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1932"/>
            <a:ext cx="91440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Российские нормативные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требования к дорожному битуму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268760"/>
          <a:ext cx="8280920" cy="4633390"/>
        </p:xfrm>
        <a:graphic>
          <a:graphicData uri="http://schemas.openxmlformats.org/drawingml/2006/table">
            <a:tbl>
              <a:tblPr/>
              <a:tblGrid>
                <a:gridCol w="3500107"/>
                <a:gridCol w="1140855"/>
                <a:gridCol w="1140855"/>
                <a:gridCol w="986935"/>
                <a:gridCol w="1512168"/>
              </a:tblGrid>
              <a:tr h="2347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Показатели, регламентируемые требованиями: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22245-90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 АВТОДОР 2.1-2011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1-2012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33133-2014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6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25°С, см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 25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С, 0,1мм,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Вязкость динамическая при 60°С,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 возрастания вязкости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динамической вязкости после старения,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динамической вязкости в результате сдвигового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воздействия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60°С после старения, 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набора статистических данных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3569" y="99591"/>
            <a:ext cx="8436861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Показатели, регламентируемые действующими нормативными требованиями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битума, подвергнутого прогреву в тонкой пленке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методике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12607-1 (ПНСТ 8-2012,  ГОСТ 33140-2014)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268761"/>
          <a:ext cx="8352929" cy="5473996"/>
        </p:xfrm>
        <a:graphic>
          <a:graphicData uri="http://schemas.openxmlformats.org/drawingml/2006/table">
            <a:tbl>
              <a:tblPr/>
              <a:tblGrid>
                <a:gridCol w="2448272"/>
                <a:gridCol w="1152128"/>
                <a:gridCol w="1398634"/>
                <a:gridCol w="1145823"/>
                <a:gridCol w="1145823"/>
                <a:gridCol w="1062249"/>
              </a:tblGrid>
              <a:tr h="4443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22245-90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60/90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Фактические значения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битума марки БНД 60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90в пробах,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отобранных из разных промышленных партий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иглы, 0,1мм, при:    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61-90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11501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47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11506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Растяжимость, см, при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25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55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3,5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140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 15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4333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</a:t>
                      </a:r>
                      <a:r>
                        <a:rPr lang="ru-RU" sz="1400" b="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18180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пенетрации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 до +1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22245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Сцепление с мрамором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 обр. №1,2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 обр. № 2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 обр. № 2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 обр. № 2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11508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1375"/>
            <a:ext cx="9144000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соответствие требованиям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 22245-90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производителей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пробах, отобранных из промышленных партий товарной продукции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строительном сезоне 2016 года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484785"/>
          <a:ext cx="8424934" cy="4971882"/>
        </p:xfrm>
        <a:graphic>
          <a:graphicData uri="http://schemas.openxmlformats.org/drawingml/2006/table">
            <a:tbl>
              <a:tblPr/>
              <a:tblGrid>
                <a:gridCol w="3325633"/>
                <a:gridCol w="1330253"/>
                <a:gridCol w="1108544"/>
                <a:gridCol w="886835"/>
                <a:gridCol w="886835"/>
                <a:gridCol w="886834"/>
              </a:tblGrid>
              <a:tr h="5781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ПНСТ-1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битума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70/100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битума марки БНД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60/90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пробах, отобранных из разных промышленных партий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647">
                <a:tc gridSpan="6">
                  <a:txBody>
                    <a:bodyPr/>
                    <a:lstStyle/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1.Основные требования для всех климатических условий: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 Глубина проникания иглы,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мм при 25 °С: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71-100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3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 Температура размягчения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кольцу и шару, 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4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1.3. Растяжимость, см,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 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62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140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140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1.4. Температура хрупкости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5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1.5. Температура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вспышки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7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1.6. Потеря массы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образца </a:t>
                      </a:r>
                    </a:p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8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7">
                <a:tc gridSpan="6"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Устойчивость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старению по показателям: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94">
                <a:tc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1.7. Изменение температуры размягчения после старения, 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8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4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39706"/>
            <a:ext cx="9144000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111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соответствие  требованиям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ПНСТ 1-2012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11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производителей </a:t>
            </a:r>
          </a:p>
          <a:p>
            <a:pPr marL="0" marR="0" lvl="0" indent="111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пробах, отобранных из промышленных партий товарной продукции </a:t>
            </a:r>
          </a:p>
          <a:p>
            <a:pPr marL="0" marR="0" lvl="0" indent="111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строительном сезоне 2016 года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таблицы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на соответствие требованиям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ПНСТ 1-2012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производителей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пробах, отобранных из промышленных партий товарной продукции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строительном сезоне 2016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844824"/>
          <a:ext cx="8113237" cy="4419872"/>
        </p:xfrm>
        <a:graphic>
          <a:graphicData uri="http://schemas.openxmlformats.org/drawingml/2006/table">
            <a:tbl>
              <a:tblPr/>
              <a:tblGrid>
                <a:gridCol w="3344932"/>
                <a:gridCol w="327476"/>
                <a:gridCol w="623979"/>
                <a:gridCol w="312125"/>
                <a:gridCol w="935833"/>
                <a:gridCol w="623979"/>
                <a:gridCol w="384404"/>
                <a:gridCol w="720080"/>
                <a:gridCol w="840429"/>
              </a:tblGrid>
              <a:tr h="235395">
                <a:tc gridSpan="8">
                  <a:txBody>
                    <a:bodyPr/>
                    <a:lstStyle/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требования,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выбираемые исходя из климатических условий региона применения: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</a:t>
                      </a:r>
                    </a:p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испытания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86">
                <a:tc gridSpan="2"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 Глубина проникания иглы, 0,1 мм, при 0°С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22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  3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86">
                <a:tc gridSpan="2"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 Динамическая вязкость при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°С (Па*с)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6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86">
                <a:tc gridSpan="2"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 Растяжимость, см, при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0°С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3,8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86">
                <a:tc gridSpan="2"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 Усилие при растяжении, см,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Н,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при:             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</a:p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25°С                                                                                       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</a:t>
                      </a:r>
                    </a:p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0°С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95">
                <a:tc gridSpan="9"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Устойчивость к старению по показателям: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74">
                <a:tc gridSpan="2"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2.5. Температура хрупкости после старения, °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-15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8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ПНСТ  5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оценки на соответствие  требованиям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 33133-2014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физико-механических свойств дорожного битума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разных производителей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пробах, отобранных из промышленных партий товарной продукции в строительном сезоне 2016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340768"/>
          <a:ext cx="8424936" cy="4722670"/>
        </p:xfrm>
        <a:graphic>
          <a:graphicData uri="http://schemas.openxmlformats.org/drawingml/2006/table">
            <a:tbl>
              <a:tblPr/>
              <a:tblGrid>
                <a:gridCol w="2880320"/>
                <a:gridCol w="1296144"/>
                <a:gridCol w="1231501"/>
                <a:gridCol w="943469"/>
                <a:gridCol w="943469"/>
                <a:gridCol w="1130033"/>
              </a:tblGrid>
              <a:tr h="6144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битума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70/100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для битума марки БНД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60/90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пробах, отобранных из разных промышленных партий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испытания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показатели: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Глубина проникания иглы, 0,1 мм при 25 °С: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71-100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33136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Температура размягчения по кольцу и шару, °С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47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33142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Растяжимость при 0°С, см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3,7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 33138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 Температура хрупкости, °С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33143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 Температура вспышки, °С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33141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 gridSpan="6">
                  <a:txBody>
                    <a:bodyPr/>
                    <a:lstStyle/>
                    <a:p>
                      <a:pPr indent="11176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Устойчивость к старению по показателям: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 Изменение массы образца, после прогрева, 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0,6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33140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4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Изменение температуры размягчения после старения, °С</a:t>
                      </a:r>
                      <a:endParaRPr lang="ru-RU" sz="1400" b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7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33142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4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оценки на соответствие  требованиям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 33133-2014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разных производителей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пробах, отобранных из промышленных партий товарной продукции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строительном сезоне 2016 года</a:t>
            </a:r>
          </a:p>
          <a:p>
            <a:pPr algn="ctr"/>
            <a:endParaRPr lang="ru-RU" b="1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412777"/>
          <a:ext cx="8424936" cy="5052115"/>
        </p:xfrm>
        <a:graphic>
          <a:graphicData uri="http://schemas.openxmlformats.org/drawingml/2006/table">
            <a:tbl>
              <a:tblPr/>
              <a:tblGrid>
                <a:gridCol w="2736304"/>
                <a:gridCol w="1921693"/>
                <a:gridCol w="955916"/>
                <a:gridCol w="840495"/>
                <a:gridCol w="840495"/>
                <a:gridCol w="1130033"/>
              </a:tblGrid>
              <a:tr h="3517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показатели: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Фактические значения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испытания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69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Динамическая вязкость.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(при 1,5 с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60°°С) Пас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требуется специальное оборудование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9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Изменение динамической вязкости в результате сдвигового воздействия. Условие 2 (при 1,5 с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60°С), %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требуется специальное оборудование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02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 Изменение динамической вязкости после старения. Условие 1 (при 1,5 с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60°°С) Пас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требуется специальное оборудование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33140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11. Изменение динамической вязкости в результате сдвигового воздействия после старения. Условие 2 (при 1,5 с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 60°С), %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требуется специальное оборудование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33140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33137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07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Растяжимость при 25°С, см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62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˃140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˃140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ГОСТ 33138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Максимальное усилие при растяжении при 25°С, Н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33138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Максимальное усилие при растяжении при 0°С, Н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33138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Температура хрупкости после старения, °С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-15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33140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33143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>
                  <a:txBody>
                    <a:bodyPr/>
                    <a:lstStyle/>
                    <a:p>
                      <a:pPr indent="11176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Глубина проникания иглы при 0°С, 0,1 мм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21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33136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43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Растворимость, %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99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99,98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33135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16">
                <a:tc>
                  <a:txBody>
                    <a:bodyPr/>
                    <a:lstStyle/>
                    <a:p>
                      <a:pPr indent="11176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Индекс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пенетрации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-1 до +1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33134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980729"/>
          <a:ext cx="8280919" cy="5753431"/>
        </p:xfrm>
        <a:graphic>
          <a:graphicData uri="http://schemas.openxmlformats.org/drawingml/2006/table">
            <a:tbl>
              <a:tblPr/>
              <a:tblGrid>
                <a:gridCol w="2448272"/>
                <a:gridCol w="1224136"/>
                <a:gridCol w="1296144"/>
                <a:gridCol w="1152128"/>
                <a:gridCol w="1080120"/>
                <a:gridCol w="1080119"/>
              </a:tblGrid>
              <a:tr h="1179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СТО АВТОДОР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битума марки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БНДУ 85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для битума марки БНД 60/90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пробах, отобранных из разных промышленных партий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испытаний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иглы, 0,1мм, при: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С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11501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11506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Растяжимость, см,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при: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    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140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11505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выше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11507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240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4333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18180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пенетрации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 до +1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22245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179" marR="51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С,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230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443,3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399,2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375,7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12595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250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12596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Растворимость,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менее 99,5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 20739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парафинов, %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нормируется. Определение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обязательно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 17789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68017"/>
            <a:ext cx="9143999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соответствие требованиям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АВТОДОР 2.1-2011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пробах,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отобранных из промышленных партий товарной продукции в строительном сезоне 2016 года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124743"/>
          <a:ext cx="8352927" cy="4377560"/>
        </p:xfrm>
        <a:graphic>
          <a:graphicData uri="http://schemas.openxmlformats.org/drawingml/2006/table">
            <a:tbl>
              <a:tblPr/>
              <a:tblGrid>
                <a:gridCol w="2284301"/>
                <a:gridCol w="1172083"/>
                <a:gridCol w="1152128"/>
                <a:gridCol w="1296144"/>
                <a:gridCol w="1296144"/>
                <a:gridCol w="1152127"/>
              </a:tblGrid>
              <a:tr h="144016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 b="1" kern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kern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СТО АВТОДОР 2.1-2011 для битума марки БНДУ-85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для битума марки БНД 60/90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пробах, отобранных из разных промышленных партий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испытаний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 после прогрева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12607-1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25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прогрева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% от первоначальной величины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65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11501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прогрева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650-1 100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682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12596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25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прогрева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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см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80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11505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 возрастания вязкости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3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12596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911" marR="45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-231791"/>
            <a:ext cx="9144000" cy="1300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соответствие требованиям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АВТОДОР 2.1-2011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физико-механических свойств дорожного битума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пробах,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отобранных из промышленных партий товарной продукции в строительном сезоне 2016 года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 прогрева по методике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12607-1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1200" b="0" i="0" u="none" strike="noStrike" cap="none" normalizeH="0" baseline="3000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ТРЕБУЮЩЕЕСЯ ДОПОЛНИТЕЛЬНО ДЛЯ ИСПЫТАНИЙ БИТУМОВ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НОВЫМ НОРМАТИВНЫМ ТРЕБОВАНИЯМ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216795"/>
          <a:ext cx="8496945" cy="516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017"/>
                <a:gridCol w="2282237"/>
                <a:gridCol w="2018902"/>
                <a:gridCol w="1825789"/>
              </a:tblGrid>
              <a:tr h="6155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 АВТОДОР</a:t>
                      </a:r>
                    </a:p>
                    <a:p>
                      <a:pPr algn="ctr"/>
                      <a:r>
                        <a:rPr lang="ru-RU" dirty="0" smtClean="0"/>
                        <a:t>2.1-2011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ПНСТ</a:t>
                      </a:r>
                    </a:p>
                    <a:p>
                      <a:pPr algn="ctr"/>
                      <a:r>
                        <a:rPr lang="ru-RU" dirty="0" smtClean="0"/>
                        <a:t> 1-2012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ГОСТ </a:t>
                      </a:r>
                    </a:p>
                    <a:p>
                      <a:pPr algn="ctr"/>
                      <a:r>
                        <a:rPr lang="ru-RU" dirty="0" smtClean="0"/>
                        <a:t>33133-2014</a:t>
                      </a:r>
                      <a:endParaRPr lang="ru-RU" dirty="0"/>
                    </a:p>
                  </a:txBody>
                  <a:tcPr/>
                </a:tc>
              </a:tr>
              <a:tr h="498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Прогрев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тонкой пленке (метод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RTFOT)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Печь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RTFOT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Кинематическая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вязкость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Капиллярный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вискозиметр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4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Динамическая вязкость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Капиллярный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вискозиметр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Ротационный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вискозиметр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Брукфельда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Ротационная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реологическая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Усилие при растяжении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модель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дуктилометра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Растворимость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стеклянной посуды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Жесткость и ползучесть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 растрескивания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Усталость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1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Старение по методу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PAV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 Дорожные    битумы   отечественного   производства,   отвечая      по     качеству требованиям ГОСТ 22245-90, ПНСТ 1-2012, ГОСТ 33133-2014,  принципиально различаются по значению показателей физико-механических свойств, не предусмотренных регламентированию вышеуказанными нормативными документами, но обусловливающих эксплуатационную надежность дорожного покрытия.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20-ти летний   опыт    Санкт-Петербурга,  а   также   многолетний  зарубежный, показали, что информация о значениях таких показателей физико-механических свойств дорожного битума после прогрева по методике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12607-1, как   «растяжимость при 25°С»  и «динамическая вязкость при 60°С»  позволяет: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объективно    прогнозировать   работоспособность дорожного     битума в   составе асфальтобетонного покрытия;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оптимизировать   рецептуры   асфальтобетонных   (и  других видов) смесей  для конкретных адресов укладки в зависимости от фактических значений показателей физико-механических свойств битума;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принимать  своевременные  меры   по    корректировке   эксплуатационных         свойств дорожного битума полимерными модификаторами</a:t>
            </a:r>
            <a:r>
              <a:rPr lang="ru-RU" b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108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решения проблемы обеспечения предприятий дорожной отрасли России высококачественными дорожными битумами необходимо: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</a:t>
            </a:r>
            <a:r>
              <a:rPr lang="ru-RU" b="1" dirty="0" smtClean="0">
                <a:latin typeface="Times New Roman"/>
                <a:cs typeface="Times New Roman"/>
              </a:rPr>
              <a:t>На основе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ПНСТ 1-2012, ГОСТ 33133-2014 и СТО АВТОДОР 2.1-2011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разработать оптимальную редакцию нормативных требований к битуму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дорожному улучшенному, позволяющую: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/>
                <a:cs typeface="Times New Roman"/>
              </a:rPr>
              <a:t>•  объективно  прогнозировать  и  обеспечивать работоспособность вяжущего в составе  дорожных асфальтобетонных покрытий, работающих в современных условиях эксплуатации;</a:t>
            </a:r>
          </a:p>
          <a:p>
            <a:r>
              <a:rPr lang="ru-RU" b="1" i="1" dirty="0" smtClean="0">
                <a:latin typeface="Times New Roman"/>
                <a:cs typeface="Times New Roman"/>
              </a:rPr>
              <a:t>•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i="1" dirty="0" smtClean="0">
                <a:latin typeface="Times New Roman"/>
                <a:cs typeface="Times New Roman"/>
              </a:rPr>
              <a:t>упростить   процесс   осуществления    оперативного     контроля    качества вяжущего: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-   выходного - на НПЗ;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-   входного - у потребителей (на асфальтобетонных производствах)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отработки на отечественных НПЗ технологических схем постановки на производство битума дорожного улучшенного сохранить   ГОСТ 22245-90,    как    нормативные   требования    к базовому дорожному битуму, которым на сегодняшний день соответствует товарная продукция всех российских НПЗ. 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 АВТОДОР 2.29-2016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Битумы нефтяные дорожные улучшенные.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Технические  условия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58205" cy="515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43"/>
                <a:gridCol w="1088204"/>
                <a:gridCol w="1052065"/>
                <a:gridCol w="936104"/>
                <a:gridCol w="1306489"/>
              </a:tblGrid>
              <a:tr h="337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Марка битума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испытания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18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БНДУ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БНДУ 85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БНДУ 115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25°С, 0,1мм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51-70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71-100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101-130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ГОСТ  11501</a:t>
                      </a: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400" b="0" dirty="0" err="1">
                          <a:latin typeface="Times New Roman"/>
                          <a:ea typeface="Times New Roman"/>
                          <a:cs typeface="Times New Roman"/>
                        </a:rPr>
                        <a:t>размягчения,</a:t>
                      </a:r>
                      <a:r>
                        <a:rPr lang="ru-RU" sz="1400" b="0" dirty="0" err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, не ниже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 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 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ГОСТ  11506</a:t>
                      </a: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 25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С, см, не менее,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ГОСТ 11505</a:t>
                      </a: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Вязкость динамическая при 60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, не менее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  <a:r>
                        <a:rPr lang="en-US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32191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Вязкость кинематическая при 135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мм2/с, не менее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32060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С, не ниже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ГОСТ  4333</a:t>
                      </a: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С, не выше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ГОСТ  11507</a:t>
                      </a:r>
                    </a:p>
                  </a:txBody>
                  <a:tcPr marL="68580" marR="68580" marT="0" marB="0"/>
                </a:tc>
              </a:tr>
              <a:tr h="37564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После прогрева в тонкой </a:t>
                      </a:r>
                      <a:r>
                        <a:rPr lang="ru-RU" sz="14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пленке при 163°С </a:t>
                      </a:r>
                      <a:r>
                        <a:rPr lang="ru-RU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по методике </a:t>
                      </a:r>
                      <a:r>
                        <a:rPr lang="ru-RU" sz="14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  ГОСТ</a:t>
                      </a:r>
                      <a:r>
                        <a:rPr lang="ru-RU" sz="1400" b="1" u="sng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33140</a:t>
                      </a:r>
                      <a:r>
                        <a:rPr lang="ru-RU" sz="14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1" u="sng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%, не более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 32184 или ГОСТ 33140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25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С, см, не менее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 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ГОСТ 11505</a:t>
                      </a:r>
                    </a:p>
                  </a:txBody>
                  <a:tcPr marL="68580" marR="68580" marT="0" marB="0"/>
                </a:tc>
              </a:tr>
              <a:tr h="46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 25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% от первоначальной  величины, не менее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ГОСТ  11501</a:t>
                      </a:r>
                    </a:p>
                  </a:txBody>
                  <a:tcPr marL="68580" marR="68580" marT="0" marB="0"/>
                </a:tc>
              </a:tr>
              <a:tr h="537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Вязкость динамическая при 60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С, Па.с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800-1 400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650 – 1 100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300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32191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возрастания динамической вязкости,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более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32060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Физико-механические показатели качества к маркам битумных вяжущих материалов</a:t>
            </a:r>
            <a:br>
              <a:rPr lang="ru-RU" sz="1800" b="1" dirty="0" smtClean="0"/>
            </a:br>
            <a:r>
              <a:rPr lang="ru-RU" sz="1800" b="1" dirty="0" smtClean="0"/>
              <a:t>согласно  ПНСТ М 320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313512" cy="596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1"/>
                <a:gridCol w="642942"/>
                <a:gridCol w="731480"/>
                <a:gridCol w="648072"/>
                <a:gridCol w="648072"/>
                <a:gridCol w="713725"/>
              </a:tblGrid>
              <a:tr h="209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Показатель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PG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Максимальная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расчетная температура дорожного покрытия, не выше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°С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Минимальная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расчетная температура дорожного покрытия, не ниже,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2010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ИСХОДНОЕ ВЯЖУЩЕЕ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°С, не менее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вязкость, не более 3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при температуре, °С 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Сдвиговая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устойчивость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sinδ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минимум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kPa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 температуре испытания °С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DSR)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3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ИСПЫТАНИЯ ВО ВРАЩАЮЩЕСЯ ТОНКОЙ ПЛЕНКИ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(метод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RTFOT)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Изменение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массы, % не более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±1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Сдвиговая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устойчивость,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sinδ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менее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2,20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kPa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 температуре испытания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DSR)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ПОКАЗАТЕЛИ  ДЛЯ ВЯЖУЩЕГО , СОСТАРЕННОГО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МЕТОДУ </a:t>
                      </a:r>
                      <a:r>
                        <a:rPr lang="en-US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PAV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en-US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ПРЕДВАРИТЕЛЬНО ПОДГОТОВЛЕННОГО ПО МЕТОДУ  </a:t>
                      </a:r>
                      <a:r>
                        <a:rPr lang="en-US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RTFOT</a:t>
                      </a: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 старения,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PAV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к внутренним (усталостным) напряжениям,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sinδ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менее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500 МП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 10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температуре испытания,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DSR)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8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Низкотемпературная устойчивость, жесткость 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), не более 300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DSR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или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BBR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Ползучесть 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не менее 0,3 при температуре испытания,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°С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Низкотемпературная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устойчивость, жесткость (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 от 300 до 600 МПа.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DSR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или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BBR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Ползучесть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не менее 0,3 при температуре испытания,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°С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5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растрескивания, не выше, °С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(Метод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ABCD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-28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-34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Технические требования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битумным вяжущим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ПНСТ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«Дороги автомобильные общего пользования.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вяжущие нефтяные битумные. Технические требования с учетом температурного диапазона эксплуатации»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Для исходного битумного вяжущего:</a:t>
            </a:r>
            <a:endParaRPr lang="ru-RU" sz="21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Температура вспышки   -   (метод ГОСТ 33141)</a:t>
            </a:r>
          </a:p>
          <a:p>
            <a:pPr>
              <a:buAutoNum type="arabicPeriod" startAt="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Динамическая вязкость при температуре испытания 135°С  -   (метод ГОСТ 33137)</a:t>
            </a:r>
          </a:p>
          <a:p>
            <a:pPr>
              <a:buAutoNum type="arabicPeriod" startAt="2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После прогрева по методу </a:t>
            </a:r>
            <a:r>
              <a:rPr lang="en-US" sz="2100" b="1" i="1" u="sng" dirty="0" smtClean="0">
                <a:latin typeface="Times New Roman" pitchFamily="18" charset="0"/>
                <a:cs typeface="Times New Roman" pitchFamily="18" charset="0"/>
              </a:rPr>
              <a:t>RTFOT</a:t>
            </a: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Изменение массы   -   (метод ГОСТ 33140)</a:t>
            </a:r>
          </a:p>
          <a:p>
            <a:pPr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Сдвиговая устойчивость при 10 рад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  при температуре, соответствующей максимальной расчетной температуре дорожного покрытия   -  (метод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DSR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AutoNum type="arabicPeriod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После прогрева по методу </a:t>
            </a:r>
            <a:r>
              <a:rPr lang="en-US" sz="2100" b="1" i="1" u="sng" dirty="0" smtClean="0">
                <a:latin typeface="Times New Roman" pitchFamily="18" charset="0"/>
                <a:cs typeface="Times New Roman" pitchFamily="18" charset="0"/>
              </a:rPr>
              <a:t>RTFOT</a:t>
            </a: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 и подготовленного по методу </a:t>
            </a:r>
            <a:r>
              <a:rPr lang="en-US" sz="2100" b="1" i="1" u="sng" dirty="0" smtClean="0">
                <a:latin typeface="Times New Roman" pitchFamily="18" charset="0"/>
                <a:cs typeface="Times New Roman" pitchFamily="18" charset="0"/>
              </a:rPr>
              <a:t>PAV</a:t>
            </a:r>
            <a:r>
              <a:rPr lang="ru-RU" sz="21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Устойчивость    к     внутренним      (усталостным)     напряжениям    при    10 рад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    при  рекомендованных температурах   -   (метод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DSR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Низкотемпературная устойчивость    -   (метод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BBR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или  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DSR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-  жесткость не более 300 МПа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-  ползучесть </a:t>
            </a:r>
          </a:p>
          <a:p>
            <a:pPr>
              <a:buAutoNum type="arabicPeriod" startAt="3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Низкотемпературная устойчивость   - (метод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BBR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или  метод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DSR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 :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-  жесткость от 300 до 600 МПа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-  ползучесть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-  температура растрескивания  -   (метод 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Дорожные битумы изготавливают:</a:t>
            </a: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 за    рубежом    как    целевые    продукты необходимого химического качества  методами низкотемпературной вакуумной отгонки тяжелой нефти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остаточные битумы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 в  России - методом окисления   тяжелых остатков переработки легких и средних  по вязкости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нефтей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окисленные битумы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Испытательное оборудование для битумного вяжущего </a:t>
            </a:r>
            <a:r>
              <a:rPr lang="en-US" sz="1800" b="1" dirty="0" err="1" smtClean="0"/>
              <a:t>Superpave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и цели исследования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55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3326136"/>
                <a:gridCol w="3257544"/>
              </a:tblGrid>
              <a:tr h="602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Назначение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эксплуатационного параметра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8019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Печь для прогрева в тонкой пленке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RTFO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Моделирование старения (твердения) вяжущего, возникающего при изготовлении и укладке горячих асфальтобетонных смесей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старению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изготовления и укладки горячей асфальтобетонной смеси</a:t>
                      </a:r>
                    </a:p>
                  </a:txBody>
                  <a:tcPr marL="68580" marR="68580" marT="0" marB="0"/>
                </a:tc>
              </a:tr>
              <a:tr h="791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Сосуд высокого давления для старения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PAV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Моделирование старения (твердения) вяжущего, возникающего при эксплуатации горячих асфальтобетонных смесей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старению в период эксплуатации</a:t>
                      </a:r>
                    </a:p>
                  </a:txBody>
                  <a:tcPr marL="68580" marR="68580" marT="0" marB="0"/>
                </a:tc>
              </a:tr>
              <a:tr h="787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(Ротационный вискозиметр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RV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параметров вяжущего при высоких температурах укладки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Технологичность вяжущего в процессе приготовления горячей асфальтобетонной смеси</a:t>
                      </a:r>
                    </a:p>
                  </a:txBody>
                  <a:tcPr marL="68580" marR="68580" marT="0" marB="0"/>
                </a:tc>
              </a:tr>
              <a:tr h="8148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Реометр динамического сдвига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DSR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параметров вяжущего при средних и низких рабочих температурах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вяжущего остаточной деформации (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колеебразованию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 и усталостному растрескиванию</a:t>
                      </a:r>
                    </a:p>
                  </a:txBody>
                  <a:tcPr marL="68580" marR="68580" marT="0" marB="0"/>
                </a:tc>
              </a:tr>
              <a:tr h="787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Реометр для испытаний на изгиб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BBR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Определение параметров вяжущего при низких рабочих температурах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Сопротивление вяжущего  растрескиванию при низких температурах</a:t>
                      </a:r>
                    </a:p>
                  </a:txBody>
                  <a:tcPr marL="68580" marR="68580" marT="0" marB="0"/>
                </a:tc>
              </a:tr>
              <a:tr h="8387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Измеритель напряжения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(DTT)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параметров вяжущего при низких рабочих температурах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Сопротивления вяжущего  растрескиванию при низких температурах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249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  разработке    современных      отечественных      нормативных требований к дорожным битумам следует помнить о том, что: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   перенос    значений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показателей     физико-механических свойств регламентируемых зарубежными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стандартами,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сомнителен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поскольку в России товарные дорожные битумы изготавливаются из остатков переработки нефтяного сырья, иного по химическому составу, чем за рубежом;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  методов  испытаний  должно    быть     оптимальным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достаточным для объективной оценки качества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прогнозирования эксплуатационной надежности этого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дорожно-строительного материала,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соответствующее лабораторное оборудование - доступно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только для НПЗ, но и асфальтобетонных производств, осуществляющих  оперативный входной контроль качества вяжущих.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■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требований  по прогрессивной системе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Superpave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должно осуществляться    поэтапно  с  отработкой  всего комплекса работ на федеральных объектах строительства и ремонта дорожных покрытий в двух-трех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регионах, расположенных в разных климатических зонах.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 Р 52056-2003    ТЕХНИЧЕСКИЕ  ТРЕБОВАНИЯ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 ПОЛИМЕРНО-БИТУМНЫМ ВЯЖУЩИМ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ПОЛИМЕРА ТИПА СТИРОЛ-БУТАДИЕН-СТИРОЛ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9" y="1000106"/>
          <a:ext cx="7858180" cy="5372799"/>
        </p:xfrm>
        <a:graphic>
          <a:graphicData uri="http://schemas.openxmlformats.org/drawingml/2006/table">
            <a:tbl>
              <a:tblPr/>
              <a:tblGrid>
                <a:gridCol w="2619050"/>
                <a:gridCol w="873016"/>
                <a:gridCol w="873016"/>
                <a:gridCol w="873016"/>
                <a:gridCol w="873016"/>
                <a:gridCol w="873533"/>
                <a:gridCol w="873533"/>
              </a:tblGrid>
              <a:tr h="227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Норма для вяжущего  марки: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300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200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иглы, 0,1мм, не менее,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при:   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25°С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                       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Растяжимость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см, не менее, при температуре:         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25°С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 по кольцу и шару, °С, не менее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Фраасу,  °С, не выше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Эластичность, %, не менее, при температуре:        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25°С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прогрева, °С, не более (по абсолютной величине)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°С,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Сцепление с мрамором или песком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Выдерживает по контрольному образцу №2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Выдержка из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14023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:2005 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  НЕОБХОДИМЫХ   ТРЕБОВАНИЙ   И   КЛАССИФИКАЦИЯ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ПОЛИМЕР   МОДИФИЦИРОВАННЫХ  БИТУМОВ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1214421"/>
          <a:ext cx="8643994" cy="5365245"/>
        </p:xfrm>
        <a:graphic>
          <a:graphicData uri="http://schemas.openxmlformats.org/drawingml/2006/table">
            <a:tbl>
              <a:tblPr/>
              <a:tblGrid>
                <a:gridCol w="1699946"/>
                <a:gridCol w="2077260"/>
                <a:gridCol w="871664"/>
                <a:gridCol w="848346"/>
                <a:gridCol w="1048926"/>
                <a:gridCol w="1048926"/>
                <a:gridCol w="1048926"/>
              </a:tblGrid>
              <a:tr h="2949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требования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полимер модифицированных битумов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Консистенция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Пенетрация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при 25°С,  0,1 мм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10-40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25-55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45-80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65-105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Консистенция при повышенной температуре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53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Когезия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13589)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Сила сопротивления,  Дж/см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при скорости растяжения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низкой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-высокой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0°С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10°С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2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 воздействию повышенной температуры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RTFOT)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Остаточная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пенетрация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35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45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3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Возрастание температуры размягчения,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характеристики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Продолжение таблицы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Выдержка из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14023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:2005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ДОПОЛНИТЕЛЬНЫХ  ТРЕБОВАНИЙ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ПОЛИМЕРМОДИФИЦИРОВАННЫМ БИТУМАМ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500176"/>
          <a:ext cx="8072492" cy="4830805"/>
        </p:xfrm>
        <a:graphic>
          <a:graphicData uri="http://schemas.openxmlformats.org/drawingml/2006/table">
            <a:tbl>
              <a:tblPr/>
              <a:tblGrid>
                <a:gridCol w="3000395"/>
                <a:gridCol w="857256"/>
                <a:gridCol w="1143008"/>
                <a:gridCol w="1071570"/>
                <a:gridCol w="1071570"/>
                <a:gridCol w="928693"/>
              </a:tblGrid>
              <a:tr h="300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для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полимер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модифицированных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битумов с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пенетрацией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10-40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25-55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45-80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65-105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хрупкости,°С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25°С, 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Интервал пластичности,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к расслаиванию по методу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13399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 изменение температуры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-изменение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пенетрации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0,1мм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≤19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90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прогрева по методике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12607-1: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25°С,  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10°С, 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SFS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14023   ТРЕБОВАНИЯ 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ФИНСКИХ НОРМ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КАЧЕСТВУ ПОЛИМЕРНО-БИТУМНЫХ ВЯЖУЩИХ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142984"/>
          <a:ext cx="8215370" cy="4929222"/>
        </p:xfrm>
        <a:graphic>
          <a:graphicData uri="http://schemas.openxmlformats.org/drawingml/2006/table">
            <a:tbl>
              <a:tblPr/>
              <a:tblGrid>
                <a:gridCol w="2857520"/>
                <a:gridCol w="1947696"/>
                <a:gridCol w="1760706"/>
                <a:gridCol w="1649448"/>
              </a:tblGrid>
              <a:tr h="5049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для каучукобитумного вяжущего марки: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КВ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КВ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КВ 85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Класс РМВ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РМВ 75/130-65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РМВ 75/130-70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РМВ 40/100-70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РМВ 40/100-75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Пенетрация при 25°С,  0,1мм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75-130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75-130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Сила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сопротивления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5°С, Дж/см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Стойкость к расслаиванию, разница температуры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556791"/>
          <a:ext cx="7776864" cy="4968550"/>
        </p:xfrm>
        <a:graphic>
          <a:graphicData uri="http://schemas.openxmlformats.org/drawingml/2006/table">
            <a:tbl>
              <a:tblPr/>
              <a:tblGrid>
                <a:gridCol w="2186701"/>
                <a:gridCol w="2186701"/>
                <a:gridCol w="1272018"/>
                <a:gridCol w="2131444"/>
              </a:tblGrid>
              <a:tr h="4402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край, область, пункт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Фраасу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°С,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выше, обеспеченностью: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размягчения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Кольцу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Шару, °С,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0,98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дороги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категории, поверхностные обработки, мосты, аэродромы,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трещинопрерывающие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прослойки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0,91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дороги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категорий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Наканно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-59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-57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Ванавара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Эвенкинский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АО)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-57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-55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Владивосток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Великие Луки (Псковская область)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-34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-31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-39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-36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Южно-Сахалинск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-26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Джалинда Республика Саха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-62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-59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Санкт-Петербург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-33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Москва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-36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-32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866" marR="36866" marT="6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-2844406"/>
            <a:ext cx="914400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Выдержка из Приложения   А.1  ОДМ 218.3.007-2011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 технические параметры ОВМ для верхнего слоя покрытия,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поверхностных обработок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трещинопрерывающих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прослоек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980727"/>
          <a:ext cx="8424935" cy="5580603"/>
        </p:xfrm>
        <a:graphic>
          <a:graphicData uri="http://schemas.openxmlformats.org/drawingml/2006/table">
            <a:tbl>
              <a:tblPr/>
              <a:tblGrid>
                <a:gridCol w="1846540"/>
                <a:gridCol w="1995681"/>
                <a:gridCol w="2291357"/>
                <a:gridCol w="2291357"/>
              </a:tblGrid>
              <a:tr h="3718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Город-представитель региона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ОВМ, % масс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 марки </a:t>
                      </a: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ДСТ-30-01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пластификатор марки </a:t>
                      </a: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И-40А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ПАВ марки </a:t>
                      </a: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Т-1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37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верхних слоев покрытий дорог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категорий: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Дербент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Ставрополь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Якутск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верхних слоев покрытий дорог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категорий: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Дербент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Ставрополь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Якутск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поверхностных обработок: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Дербент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Ставрополь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Якутск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 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2000" b="1" i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780" marR="31780" marT="61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-61509"/>
            <a:ext cx="9144000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Ориентировочные составы ОВМ на основе битума марки БНД 60/90,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ОДМ 218.3.007-2011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268760"/>
          <a:ext cx="8136904" cy="5472290"/>
        </p:xfrm>
        <a:graphic>
          <a:graphicData uri="http://schemas.openxmlformats.org/drawingml/2006/table">
            <a:tbl>
              <a:tblPr/>
              <a:tblGrid>
                <a:gridCol w="2712301"/>
                <a:gridCol w="957283"/>
                <a:gridCol w="1276377"/>
                <a:gridCol w="1675245"/>
                <a:gridCol w="1515698"/>
              </a:tblGrid>
              <a:tr h="158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физико-механических свойств для: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90+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 И-40А+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 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90+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аром.экстракт+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4,0%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4,0%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6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Визуальная оценка при комнатной температуре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иглы, 0,1мм, при: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25°С                     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58750" algn="l"/>
                          <a:tab pos="505460" algn="ctr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	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58750" algn="l"/>
                          <a:tab pos="505460" algn="ctr"/>
                        </a:tabLs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Растяжимость, см, при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               25°С                                          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0ºС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Фраасу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˂ -35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Эластичность, %, при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                25°С                     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0ºС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ºС,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Сцепление с мрамором или песком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обр.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обр.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135ºС,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711,9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952,7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658,0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60ºС,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579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614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-510062"/>
            <a:ext cx="914400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  <a:tab pos="504825" algn="ctr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  <a:tab pos="504825" algn="ctr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  <a:tab pos="504825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физико-механических свойств дорожного битума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  <a:tab pos="504825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марки БНД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60/90 (другого производителя),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композиций с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нефтяными пластификаторами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масс)  и полимером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Kraton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 1101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844823"/>
          <a:ext cx="8424938" cy="4680521"/>
        </p:xfrm>
        <a:graphic>
          <a:graphicData uri="http://schemas.openxmlformats.org/drawingml/2006/table">
            <a:tbl>
              <a:tblPr/>
              <a:tblGrid>
                <a:gridCol w="3384377"/>
                <a:gridCol w="1120215"/>
                <a:gridCol w="1306782"/>
                <a:gridCol w="1306782"/>
                <a:gridCol w="1306782"/>
              </a:tblGrid>
              <a:tr h="322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физико-механических свойств для: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90+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 И-40А+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 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90+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 аром.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экстракт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4,0%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БНД 60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90+4,0%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% масс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25ºС, 0,1мм                                                                                                      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25ºС, см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ºС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Фраасу, ºС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 25ºС, %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135ºС, сСт 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579,1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013,2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214,1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1 568,9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60ºС, Па.с</a:t>
                      </a:r>
                      <a:endParaRPr lang="ru-RU" sz="14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434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738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13 504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134" marR="4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-516055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физико-механических свойств дорожного битума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марки БНД 60/90 (другого производителя) и его композиций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нефтяными пластификаторами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масс)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полимером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Kraton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 1101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 прогрева по методике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12607-1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772816"/>
          <a:ext cx="8568951" cy="4379697"/>
        </p:xfrm>
        <a:graphic>
          <a:graphicData uri="http://schemas.openxmlformats.org/drawingml/2006/table">
            <a:tbl>
              <a:tblPr/>
              <a:tblGrid>
                <a:gridCol w="2659329"/>
                <a:gridCol w="1389099"/>
                <a:gridCol w="645789"/>
                <a:gridCol w="645789"/>
                <a:gridCol w="645789"/>
                <a:gridCol w="645789"/>
                <a:gridCol w="645789"/>
                <a:gridCol w="645789"/>
                <a:gridCol w="645789"/>
              </a:tblGrid>
              <a:tr h="697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Р 52056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ПБВ 60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полимерно-битумного вяжущего марки ПБВ 60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проникания иглы, 0,1 мм, при: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32</a:t>
                      </a: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Растяжимость, см, при:      25°С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11</a:t>
                      </a: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размягчения,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54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хрупкости,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-20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Эластичность,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%, при:       25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80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температуры размягчения после прогрева,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вспышки,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˃ 300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Сцепление с мрамором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Контр. обр. № 1,2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Контр. обр. №2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Однородность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Однородно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-863894"/>
            <a:ext cx="9144000" cy="25237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испытаний в соответствии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требованиями ГОСТ Р 52056-2003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полимерно-битумного вяжущего марки ПБВ 60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приготовленного с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нефтяными 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пластификаторами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использованного при устройстве дорожного покрытия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Невском проспекте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2013 г.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340768"/>
          <a:ext cx="8352923" cy="4380536"/>
        </p:xfrm>
        <a:graphic>
          <a:graphicData uri="http://schemas.openxmlformats.org/drawingml/2006/table">
            <a:tbl>
              <a:tblPr/>
              <a:tblGrid>
                <a:gridCol w="3476275"/>
                <a:gridCol w="696664"/>
                <a:gridCol w="696664"/>
                <a:gridCol w="696664"/>
                <a:gridCol w="696664"/>
                <a:gridCol w="696664"/>
                <a:gridCol w="696664"/>
                <a:gridCol w="696664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для полимерно-битумного вяжущего марки ПБВ 60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С, 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1 640,7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1 606,7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1 506,6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114,8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1 316,9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1 492,7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2 480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2 221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4 620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5 526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4 057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 после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-0,09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-0,20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-0,15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при 25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прогрева, 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1 720,0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1 747,2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1 656,1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1 557,5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1234,0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1 687,4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при 60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после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 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4 061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7 634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3 092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9 407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2 490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Эластичность после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размягчения после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прогрева,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772238"/>
            <a:ext cx="9144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оценки показателей физико-механических свойств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полимерно-битумного вяжущего марки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ПБВ 60,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приготовленного с пластификаторами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использованного при устройстве дорожного покрытия на Невском проспекте в 2013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 прогрева в динамических условиях метода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12607-1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Фото 2015 год\ПБВ Невский и Б. проспект В.О. от 24.11.15 г\IMG-20151124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Фото 2015 год\ПБВ Невский и Б. проспект В.О. от 24.11.15 г\IMG-20151124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Фото 2015 год\ПБВ Невский и Б. проспект В.О. от 24.11.15 г\IMG-20151126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Фото 2015 год\ПБВ Невский и Б. проспект В.О. от 24.11.15 г\IMG-20151126-WA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2016 год\Максконференц\Фото к докладу\IMG-20160304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7400"/>
            <a:ext cx="9540551" cy="8432800"/>
          </a:xfrm>
          <a:prstGeom prst="rect">
            <a:avLst/>
          </a:prstGeom>
          <a:noFill/>
        </p:spPr>
      </p:pic>
      <p:pic>
        <p:nvPicPr>
          <p:cNvPr id="1026" name="Picture 2" descr="H:\2016 год\Максконференц\Фото к докладу\DSC_0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25413"/>
            <a:ext cx="10088563" cy="6732587"/>
          </a:xfrm>
          <a:prstGeom prst="rect">
            <a:avLst/>
          </a:prstGeom>
          <a:noFill/>
        </p:spPr>
      </p:pic>
      <p:pic>
        <p:nvPicPr>
          <p:cNvPr id="1027" name="Picture 3" descr="H:\2016 год\Максконференц\Фото к докладу\DSC_0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" y="332656"/>
            <a:ext cx="89027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265768"/>
          <a:ext cx="8568952" cy="4930975"/>
        </p:xfrm>
        <a:graphic>
          <a:graphicData uri="http://schemas.openxmlformats.org/drawingml/2006/table">
            <a:tbl>
              <a:tblPr/>
              <a:tblGrid>
                <a:gridCol w="3456384"/>
                <a:gridCol w="1728192"/>
                <a:gridCol w="1692188"/>
                <a:gridCol w="1692188"/>
              </a:tblGrid>
              <a:tr h="651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по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Р 52056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ПБВ 60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полимерно-битумного вяжущего марки ПБВ 60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проникания иглы, 0,1 мм, при: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32</a:t>
                      </a: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Растяжимость, см, при: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менее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11</a:t>
                      </a: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размягчения,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54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хрупкости,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выше -20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Эластичность,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%, при:                         25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80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температуры размягчения после прогрева,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Температура вспышки,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˃ 300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при 135ºС,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1 669,0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1 582,1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7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прогрева по методике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EN 12607-1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температуры размягчения, 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Остаточная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пенетрация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 от исходного значения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Растяжимость при 25°С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-263733"/>
            <a:ext cx="9144000" cy="13233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испытаний в соответствии с требованиями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 Р 52056-2003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полимерно-битумного вяжущего марки ПБВ 60,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приготовленного без пластификатора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использованного при устройстве дорожного покрытия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Большом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проспекте в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2006 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Фото 2015 год\ПБВ Невский и Б. проспект В.О. от 24.11.15 г\IMG-20151124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Фото 2015 год\ПБВ Невский и Б. проспект В.О. от 24.11.15 г\IMG-2015112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20339" cy="63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Фото 2015 год\ПБВ Невский и Б. проспект В.О. от 24.11.15 г\IMG-2015112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 АВТОДОР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2.30-2015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ОЛИМЕРНО-МОДИФИЦИРОВАННЫЕ БИТУМЫ.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ЕХНИЧЕСКИЕ УСЛОВИЯ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-3242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физико-механических свойств полимерно-модифицированных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битумов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блоксополимеров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типа СБС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СТО АВТОДОР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052736"/>
          <a:ext cx="8928988" cy="5687567"/>
        </p:xfrm>
        <a:graphic>
          <a:graphicData uri="http://schemas.openxmlformats.org/drawingml/2006/table">
            <a:tbl>
              <a:tblPr/>
              <a:tblGrid>
                <a:gridCol w="2016224"/>
                <a:gridCol w="641970"/>
                <a:gridCol w="1033742"/>
                <a:gridCol w="436421"/>
                <a:gridCol w="192123"/>
                <a:gridCol w="244298"/>
                <a:gridCol w="436421"/>
                <a:gridCol w="436421"/>
                <a:gridCol w="251012"/>
                <a:gridCol w="185409"/>
                <a:gridCol w="436421"/>
                <a:gridCol w="436421"/>
                <a:gridCol w="237893"/>
                <a:gridCol w="198528"/>
                <a:gridCol w="436421"/>
                <a:gridCol w="436421"/>
                <a:gridCol w="224774"/>
                <a:gridCol w="211647"/>
                <a:gridCol w="436421"/>
              </a:tblGrid>
              <a:tr h="504056"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измер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испытаний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100/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/100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50/7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5/50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иглы при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0,1 мм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32154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5-50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 по кольцу и шару,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32054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С, не менее                                         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EN 13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хрупкости , 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выше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EN 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2593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-22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ПНСТ 7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Энергия деформации (по растяжимости)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Дж/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EN 13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589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≥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 baseline="30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≥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="1" baseline="30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≥2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10</a:t>
                      </a:r>
                      <a:r>
                        <a:rPr lang="en-US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≥2 </a:t>
                      </a:r>
                      <a:r>
                        <a:rPr lang="en-US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10</a:t>
                      </a:r>
                      <a:r>
                        <a:rPr lang="en-US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ротационным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вискозиметром при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r>
                        <a:rPr lang="ru-RU" sz="12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baseline="30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Па·с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8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kern="1800" spc="5" dirty="0">
                          <a:latin typeface="Times New Roman"/>
                          <a:ea typeface="Times New Roman"/>
                          <a:cs typeface="Times New Roman"/>
                        </a:rPr>
                        <a:t>EN 13302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ротационным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вискозиметром при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2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baseline="30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Па·с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8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kern="1800" spc="5" dirty="0">
                          <a:latin typeface="Times New Roman"/>
                          <a:ea typeface="Times New Roman"/>
                          <a:cs typeface="Times New Roman"/>
                        </a:rPr>
                        <a:t>EN 13302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2 500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Сцепление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вяжущего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 поверхностью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щебня из кислой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породы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(бурное кипение)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ГОСТ 11508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контрольному образцу №2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ГОСТ Р 52056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таблицы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физико-механических свойств полимерно-битумных вяжущих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блоксополимеров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типа СБС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СТО АВТОДОР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1441026"/>
          <a:ext cx="8496943" cy="5012310"/>
        </p:xfrm>
        <a:graphic>
          <a:graphicData uri="http://schemas.openxmlformats.org/drawingml/2006/table">
            <a:tbl>
              <a:tblPr/>
              <a:tblGrid>
                <a:gridCol w="2123617"/>
                <a:gridCol w="405956"/>
                <a:gridCol w="983722"/>
                <a:gridCol w="1245912"/>
                <a:gridCol w="1245912"/>
                <a:gridCol w="1245912"/>
                <a:gridCol w="1245912"/>
              </a:tblGrid>
              <a:tr h="808915"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испытаний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100/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/100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50/7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сбс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5/50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00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Стабильность при хранении в течение 72 ч при температуре 180°С по ГОСТ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EN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13399: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Изменение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температуры размягчения, не более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32054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Изменение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пенетрации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не более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мм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 32154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Устойчивость к старению при температуре 163°С по ГОСТ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32184: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не более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EN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13303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Остаточная </a:t>
                      </a:r>
                      <a:r>
                        <a:rPr lang="ru-RU" sz="12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пенетрация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не менее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32154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32054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25°С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13398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возрастания динамической вязкости</a:t>
                      </a:r>
                      <a:endParaRPr lang="ru-RU" sz="12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13302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3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6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методы испытания после прогрева: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Комплексный модуль сдвига (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DSR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кПа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EN 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в диапазоне от +30° до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+ 90°С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шагом 10°С и частотой 1, 59 Гц (10 рад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Жесткость на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реометре с изгибом балки (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BBR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EN 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в диапазоне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 -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 до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- 36°С с шагом 6°С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-3242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физико-механических свойств полимерно-модифицированных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битумов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термопластов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СТО АВТОДОР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052736"/>
          <a:ext cx="8778068" cy="4833735"/>
        </p:xfrm>
        <a:graphic>
          <a:graphicData uri="http://schemas.openxmlformats.org/drawingml/2006/table">
            <a:tbl>
              <a:tblPr/>
              <a:tblGrid>
                <a:gridCol w="2016224"/>
                <a:gridCol w="641970"/>
                <a:gridCol w="1033742"/>
                <a:gridCol w="700552"/>
                <a:gridCol w="864096"/>
                <a:gridCol w="864096"/>
                <a:gridCol w="899804"/>
                <a:gridCol w="972404"/>
                <a:gridCol w="785180"/>
              </a:tblGrid>
              <a:tr h="504056"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измер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испытаний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/100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50/7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5/50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иглы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              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0,1 мм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32154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5-50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 по кольцу и шару,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32054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                                 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EN 13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хрупкости,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выше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EN 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2593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вспышки,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ПНСТ 7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Энергия деформации (по растяжимости)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Дж/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12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EN 13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589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ротационным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вискозиметром при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r>
                        <a:rPr lang="ru-RU" sz="12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baseline="30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Па·с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800" spc="5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ru-RU" sz="1200" b="1" kern="1800" spc="5" dirty="0">
                          <a:latin typeface="Times New Roman"/>
                          <a:ea typeface="Times New Roman"/>
                          <a:cs typeface="Times New Roman"/>
                        </a:rPr>
                        <a:t>EN 13302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Сцепление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вяжущего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 поверхностью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щебня из кислой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породы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(бурное кипение)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ГОСТ 11508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контрольному образцу №2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ГОСТ Р 52056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таблицы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физико-механических свойств полимерно-битумных вяжущих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термопластов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СТО АВТОДОР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1441026"/>
          <a:ext cx="8496943" cy="4191575"/>
        </p:xfrm>
        <a:graphic>
          <a:graphicData uri="http://schemas.openxmlformats.org/drawingml/2006/table">
            <a:tbl>
              <a:tblPr/>
              <a:tblGrid>
                <a:gridCol w="2123617"/>
                <a:gridCol w="405956"/>
                <a:gridCol w="983722"/>
                <a:gridCol w="1661216"/>
                <a:gridCol w="1661216"/>
                <a:gridCol w="1661216"/>
              </a:tblGrid>
              <a:tr h="808915"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испытаний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/100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50/7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ПМБ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5/50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006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Устойчивость к старению при температуре 163°С по ГОСТ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32184: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не более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EN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13303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Остаточная </a:t>
                      </a:r>
                      <a:r>
                        <a:rPr lang="ru-RU" sz="12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пенетрация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не менее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32154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32054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Растяжимость при 25°С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13398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ротационным вискозиметром при 60°С</a:t>
                      </a:r>
                      <a:endParaRPr lang="ru-RU" sz="12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2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 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 13302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700÷1 200</a:t>
                      </a: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1 000÷1 500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1 200÷2 000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6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методы испытания после прогрева: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Комплексный модуль сдвига (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DSR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кПа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EN 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в диапазоне от +30° до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+ 80°С с шагом 10°С и частотой 1, 59 Гц (10 рад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Жесткость на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реометре с изгибом балки (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BBR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EN 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набора статистических данных в диапазоне от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 до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- 24°С с шагом - 6°С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501" marR="4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6672"/>
            <a:ext cx="8229600" cy="5904656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1.   Необходима    организация  системного   подхода   к   изучению  зависимости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физико-механических    свойств     асфальтобетонных      смесей      и      прочности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дорожных   покрытий   в   конкретных условиях их эксплуатации от особенностей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физико-механических свойств битумного вяжущего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2.   К этой работе  на  конкурсной  основе  должны  привлекаться существующие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местах научно-производственные центры и специализированные лаборатории,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оснащенные   современной   лабораторной   базой     (в том   числе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Super Pave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),    и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имеющие  в  штате квалифицированных специалистов</a:t>
            </a:r>
          </a:p>
          <a:p>
            <a:pPr algn="just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3.   Накапливаемые   во    время    строительного  сезона  практические   данные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позволят не   только оперативно   контролировать    качество   используемых   на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практике    дорожно-строительных      материалов,       соблюдение        технологии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производства    работ,   но   и  по результатам  системного мониторинга  состояния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устроенных  дорожных покрытий    накапливать  информацию,  необходимую для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формулирования   и   своевременного  внесения обоснованных   предложений    по  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корректировке  нормативных требований  к      физико-механическим   свойствам  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битумных   вяжущих,    способных    обеспечивать    высокую   эксплуатационную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надежность    дорожных    покрытий,    устраиваемых     в      разных       субъектах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700" b="1" dirty="0" smtClean="0"/>
          </a:p>
          <a:p>
            <a:pPr algn="just">
              <a:buFontTx/>
              <a:buChar char="-"/>
            </a:pPr>
            <a:endParaRPr lang="ru-RU" sz="1700" b="1" dirty="0" smtClean="0"/>
          </a:p>
          <a:p>
            <a:pPr algn="just">
              <a:buFontTx/>
              <a:buChar char="-"/>
            </a:pPr>
            <a:endParaRPr lang="ru-RU" sz="2300" b="1" dirty="0" smtClean="0"/>
          </a:p>
          <a:p>
            <a:pPr algn="just">
              <a:buNone/>
            </a:pPr>
            <a:endParaRPr lang="ru-RU" sz="2300" b="1" dirty="0" smtClean="0"/>
          </a:p>
          <a:p>
            <a:pPr algn="just">
              <a:buFontTx/>
              <a:buChar char="-"/>
            </a:pPr>
            <a:endParaRPr lang="ru-RU" sz="2300" b="1" dirty="0" smtClean="0"/>
          </a:p>
          <a:p>
            <a:pPr algn="just">
              <a:buFontTx/>
              <a:buChar char="-"/>
            </a:pPr>
            <a:endParaRPr lang="ru-RU" sz="1800" b="1" dirty="0" smtClean="0"/>
          </a:p>
          <a:p>
            <a:pPr algn="just">
              <a:buFontTx/>
              <a:buChar char="-"/>
            </a:pPr>
            <a:endParaRPr lang="ru-RU" sz="1800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480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Российская нормативно-техническая документация должна разрабатываться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организацией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привлечением специалистов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области дорожного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строительства из регионов нашей страны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48072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683599"/>
            <a:ext cx="7704856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Усилиями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специалистов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Санкт-Петербурга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инженерно-технического персонала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Ухтинского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НПЗ был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отработан технологический режим производства битума новой марки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остатка переработки тяжелой нафтеновой нефти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Ярегского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месторождения Республики Коми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разработана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необходимая нормативно-техническая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документация.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1992 году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Ухтинский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НПЗ приступил к промышленному выпуску по Техническим условиям предприятия битума дорожного улучшенного марки БДУ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промышленные партии которого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стали поступать в Санкт-Петербург.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   комплексных    испытаний    по     стандартным    методикам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 и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свидетельствовали о том, что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БДУ является качественным аналогом дорожных битумов, применяемых при строительстве и ремонте дорожных покрытий за рубежом.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20-ти летний опыт Санкт-Петербурга и Ленинградской области в устройстве верхних слоев дорожных покрытий с применением битума марки БДУ доказал, что физико-механические свойства этого дорожно-строительного материала обеспечивают высокое качество дорожных покрытий, их износостойкость и  отсутствие разрушений по вине битума.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составе асфальтобетонных смесей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битума марки БНД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традиционно изготавливаемого путем окисления остатков переработки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нефтей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легких и средних по вязкости,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битум дорожный улучшенный марки БДУ позволила повысить в Санкт-Петербурге безремонтный срок  службы асфальтобетонных покрытий, даже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грузонапряженных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трассах, от 1-2-х   до 7 и более лет.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Так, к ремонту  Невского проспекта приступили через 10 лет эксплуатации,  Приморского проспекта - через 11 лет, Литейного проспекта - через 13 лет.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способствовало не только сокращению бюджетных расходов, но и приведению в нормативное состояние большей части дорожных объектов города.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67544" y="694656"/>
            <a:ext cx="8136904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ОБЪЕКТИВНО: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экономике любого крупного НПЗ доля битумов всегда незначительна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отсюда и основная задача: максимальное углубление переработки нефти с целью увеличения выхода наиболее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дорогостоящих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нефтепродуктов, таких как масла, моторные и энергетические топлива.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тенденцией развития нефтепереработки в РФ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и будет являться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глубины переработки легкой и средней по вязкости нефти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развития вторичных процессов, что предполагает глубокий отбор масляных фракций с целью получения вакуумного газойля, перерабатываемого на установках каталитического и гидрокрекинга в бензины и дизельные топлива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79928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ЛУКОЙЛ-Ухтанефтепереработка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этом случае не является исключением, о чем свидетельствует тот факт, что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  технологические возможности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логистические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схемы никак не рассчитаны на  периодическую и раздельную переработку тяжелой нефти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ярегского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месторождения и легкой нефти Усинского месторождения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как это осуществлялось ранее компанией ЗАО "БИТРАН", специально созданной в Ухте при НПЗ для промышленного производства и отгрузки потребителям дорожного битума марки БДУ.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 мая   2012    года    производство   битума марки БДУ в Ухте и, соответственно, его поставки ООО 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ЛУКОЙЛ-Ухтанефтепереработка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Санкт-Петербург были прекращены.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на производстве перерабатывается только мазут из легких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парафинистых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нефтей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получить из которых высококачественный дорожный битум технологически невозможно.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9549</TotalTime>
  <Words>6716</Words>
  <Application>Microsoft Office PowerPoint</Application>
  <PresentationFormat>Экран (4:3)</PresentationFormat>
  <Paragraphs>2200</Paragraphs>
  <Slides>58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 II международный форум  ИННОВАЦИИ В ДОРОЖНОМ СТРОИТЕЛЬСТВЕ  ПРОБЛЕМЫ КАЧЕСТВА  ДОРОЖНЫХ БИТУМНЫХ ВЯЖУЩИХ  И ПУТИ ИХ УСТРАНЕНИЯ </vt:lpstr>
      <vt:lpstr>ПРОБЛЕМА  № 1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ПРОБЛЕМА  № 2</vt:lpstr>
      <vt:lpstr>РОССЙСКИЕ НОРМАТИВНЫЕ ТРЕБОВАНИЯ  К НЕФТЯНОМУ ДОРОЖНОМУ БИТУМУ по состоянию на 01 марта 2016 г.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ЛАБОРАТОРНОЕ ОБОРУДОВАНИЕ, ТРЕБУЮЩЕЕСЯ ДОПОЛНИТЕЛЬНО ДЛЯ ИСПЫТАНИЙ БИТУМОВ ПО НОВЫМ НОРМАТИВНЫМ ТРЕБОВАНИЯМ</vt:lpstr>
      <vt:lpstr>Слайд 25</vt:lpstr>
      <vt:lpstr>Слайд 26</vt:lpstr>
      <vt:lpstr> СТО АВТОДОР 2.29-2016   Битумы нефтяные дорожные улучшенные.  Технические  условия  </vt:lpstr>
      <vt:lpstr>Физико-механические показатели качества к маркам битумных вяжущих материалов согласно  ПНСТ М 320 </vt:lpstr>
      <vt:lpstr> Технические требования   к битумным вяжущим ПНСТ  «Дороги автомобильные общего пользования.  Материалы вяжущие нефтяные битумные. Технические требования с учетом температурного диапазона эксплуатации» </vt:lpstr>
      <vt:lpstr>Испытательное оборудование для битумного вяжущего Superpave  и цели исследования</vt:lpstr>
      <vt:lpstr>Слайд 31</vt:lpstr>
      <vt:lpstr>ГОСТ Р 52056-2003    ТЕХНИЧЕСКИЕ  ТРЕБОВАНИЯ    К  ПОЛИМЕРНО-БИТУМНЫМ ВЯЖУЩИМ  НА ОСНОВЕ ПОЛИМЕРА ТИПА СТИРОЛ-БУТАДИЕН-СТИРОЛ </vt:lpstr>
      <vt:lpstr>Выдержка из EN 14023:2005  ТАБЛИЦА   НЕОБХОДИМЫХ   ТРЕБОВАНИЙ   И   КЛАССИФИКАЦИЯ  ПОЛИМЕР   МОДИФИЦИРОВАННЫХ  БИТУМОВ </vt:lpstr>
      <vt:lpstr>                                                                                                                                                                                            Продолжение таблицы Выдержка из EN 14023:2005  ТАБЛИЦА  ДОПОЛНИТЕЛЬНЫХ  ТРЕБОВАНИЙ  К  ПОЛИМЕРМОДИФИЦИРОВАННЫМ БИТУМАМ </vt:lpstr>
      <vt:lpstr>SFS-EN 14023   ТРЕБОВАНИЯ  ФИНСКИХ НОРМ  К КАЧЕСТВУ ПОЛИМЕРНО-БИТУМНЫХ ВЯЖУЩИХ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: </vt:lpstr>
      <vt:lpstr>Российская нормативно-техническая документация должна разрабатываться государственной организацией  с привлечением специалистов в области дорожного строительства из регионов нашей страны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дополнительных требований к качеству дорожных битумов (ГОСТ 22245), применяемых при строительстве, реконструкции и ремонте автомобильных дорог Государственной компании «АВТОДОР» с учетом региональных климатических условий</dc:title>
  <cp:lastModifiedBy>User</cp:lastModifiedBy>
  <cp:revision>1395</cp:revision>
  <dcterms:modified xsi:type="dcterms:W3CDTF">2016-05-24T08:52:52Z</dcterms:modified>
</cp:coreProperties>
</file>