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11" r:id="rId2"/>
    <p:sldId id="602" r:id="rId3"/>
    <p:sldId id="603" r:id="rId4"/>
    <p:sldId id="632" r:id="rId5"/>
    <p:sldId id="604" r:id="rId6"/>
    <p:sldId id="634" r:id="rId7"/>
    <p:sldId id="649" r:id="rId8"/>
    <p:sldId id="651" r:id="rId9"/>
    <p:sldId id="617" r:id="rId10"/>
    <p:sldId id="607" r:id="rId11"/>
    <p:sldId id="656" r:id="rId12"/>
    <p:sldId id="614" r:id="rId13"/>
    <p:sldId id="616" r:id="rId14"/>
    <p:sldId id="646" r:id="rId15"/>
    <p:sldId id="647" r:id="rId16"/>
    <p:sldId id="648" r:id="rId17"/>
    <p:sldId id="639" r:id="rId18"/>
    <p:sldId id="641" r:id="rId19"/>
    <p:sldId id="618" r:id="rId20"/>
    <p:sldId id="635" r:id="rId21"/>
    <p:sldId id="608" r:id="rId22"/>
    <p:sldId id="637" r:id="rId23"/>
    <p:sldId id="638" r:id="rId24"/>
    <p:sldId id="657" r:id="rId25"/>
    <p:sldId id="650" r:id="rId26"/>
    <p:sldId id="655" r:id="rId27"/>
    <p:sldId id="654" r:id="rId28"/>
    <p:sldId id="653" r:id="rId29"/>
    <p:sldId id="574" r:id="rId30"/>
  </p:sldIdLst>
  <p:sldSz cx="9144000" cy="6858000" type="screen4x3"/>
  <p:notesSz cx="6797675" cy="9926638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2D3E50"/>
    <a:srgbClr val="2E3841"/>
    <a:srgbClr val="FFBE2A"/>
    <a:srgbClr val="081C2A"/>
    <a:srgbClr val="32463A"/>
    <a:srgbClr val="161F28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68" autoAdjust="0"/>
    <p:restoredTop sz="92114" autoAdjust="0"/>
  </p:normalViewPr>
  <p:slideViewPr>
    <p:cSldViewPr>
      <p:cViewPr>
        <p:scale>
          <a:sx n="80" d="100"/>
          <a:sy n="80" d="100"/>
        </p:scale>
        <p:origin x="822" y="-114"/>
      </p:cViewPr>
      <p:guideLst>
        <p:guide orient="horz" pos="1620"/>
        <p:guide pos="216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B9B894-4808-4CC9-848B-F0EC8674FF7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6851D30-BC41-4F1A-A73C-C65BEB78B4E1}">
      <dgm:prSet phldrT="[Текст]" custT="1"/>
      <dgm:spPr/>
      <dgm:t>
        <a:bodyPr/>
        <a:lstStyle/>
        <a:p>
          <a:r>
            <a:rPr lang="ru-RU" sz="1000" dirty="0" smtClean="0"/>
            <a:t>Планирование</a:t>
          </a:r>
          <a:endParaRPr lang="ru-RU" sz="1000" dirty="0"/>
        </a:p>
      </dgm:t>
    </dgm:pt>
    <dgm:pt modelId="{CC3555DF-7ADF-4829-8697-35D6066B6912}" type="parTrans" cxnId="{74F6000A-DD36-4C1E-ACCF-F209D127ED9F}">
      <dgm:prSet/>
      <dgm:spPr/>
      <dgm:t>
        <a:bodyPr/>
        <a:lstStyle/>
        <a:p>
          <a:endParaRPr lang="ru-RU"/>
        </a:p>
      </dgm:t>
    </dgm:pt>
    <dgm:pt modelId="{81B12758-193E-49ED-8FCB-E880EB39601B}" type="sibTrans" cxnId="{74F6000A-DD36-4C1E-ACCF-F209D127ED9F}">
      <dgm:prSet/>
      <dgm:spPr/>
      <dgm:t>
        <a:bodyPr/>
        <a:lstStyle/>
        <a:p>
          <a:endParaRPr lang="ru-RU"/>
        </a:p>
      </dgm:t>
    </dgm:pt>
    <dgm:pt modelId="{103E8FD5-AEA2-41F0-8FD4-798CA557A262}">
      <dgm:prSet phldrT="[Текст]" custT="1"/>
      <dgm:spPr/>
      <dgm:t>
        <a:bodyPr/>
        <a:lstStyle/>
        <a:p>
          <a:r>
            <a:rPr lang="ru-RU" sz="1000" dirty="0" smtClean="0"/>
            <a:t>Проектирование</a:t>
          </a:r>
          <a:endParaRPr lang="ru-RU" sz="1000" dirty="0"/>
        </a:p>
      </dgm:t>
    </dgm:pt>
    <dgm:pt modelId="{D4C60977-9C92-4F6E-9378-426882EBA42B}" type="parTrans" cxnId="{A78EC958-0694-4FD2-94B0-CFD0C55C9023}">
      <dgm:prSet/>
      <dgm:spPr/>
      <dgm:t>
        <a:bodyPr/>
        <a:lstStyle/>
        <a:p>
          <a:endParaRPr lang="ru-RU"/>
        </a:p>
      </dgm:t>
    </dgm:pt>
    <dgm:pt modelId="{2722A56F-A2B9-4A94-B262-DA637FEEA39F}" type="sibTrans" cxnId="{A78EC958-0694-4FD2-94B0-CFD0C55C9023}">
      <dgm:prSet/>
      <dgm:spPr/>
      <dgm:t>
        <a:bodyPr/>
        <a:lstStyle/>
        <a:p>
          <a:endParaRPr lang="ru-RU"/>
        </a:p>
      </dgm:t>
    </dgm:pt>
    <dgm:pt modelId="{80C93FFE-3BA4-427D-98F4-C2526040FCAB}">
      <dgm:prSet phldrT="[Текст]" custT="1"/>
      <dgm:spPr/>
      <dgm:t>
        <a:bodyPr/>
        <a:lstStyle/>
        <a:p>
          <a:r>
            <a:rPr lang="ru-RU" sz="1000" dirty="0" smtClean="0"/>
            <a:t>Строительство</a:t>
          </a:r>
          <a:endParaRPr lang="ru-RU" sz="1000" dirty="0"/>
        </a:p>
      </dgm:t>
    </dgm:pt>
    <dgm:pt modelId="{308D42CA-F622-4C9A-BF26-62D7361353CF}" type="parTrans" cxnId="{C085A6FA-6CB5-4275-9F0A-385C4E2D8AAA}">
      <dgm:prSet/>
      <dgm:spPr/>
      <dgm:t>
        <a:bodyPr/>
        <a:lstStyle/>
        <a:p>
          <a:endParaRPr lang="ru-RU"/>
        </a:p>
      </dgm:t>
    </dgm:pt>
    <dgm:pt modelId="{9C7B07C4-F940-4739-9B11-76D1DCE5629E}" type="sibTrans" cxnId="{C085A6FA-6CB5-4275-9F0A-385C4E2D8AAA}">
      <dgm:prSet/>
      <dgm:spPr/>
      <dgm:t>
        <a:bodyPr/>
        <a:lstStyle/>
        <a:p>
          <a:endParaRPr lang="ru-RU"/>
        </a:p>
      </dgm:t>
    </dgm:pt>
    <dgm:pt modelId="{992B327E-41D3-4362-979F-2D9A7E7798FD}">
      <dgm:prSet phldrT="[Текст]" custT="1"/>
      <dgm:spPr/>
      <dgm:t>
        <a:bodyPr/>
        <a:lstStyle/>
        <a:p>
          <a:r>
            <a:rPr lang="ru-RU" sz="1000" dirty="0" smtClean="0"/>
            <a:t>Эксплуатация</a:t>
          </a:r>
          <a:endParaRPr lang="ru-RU" sz="1000" dirty="0"/>
        </a:p>
      </dgm:t>
    </dgm:pt>
    <dgm:pt modelId="{3717965B-0FD2-45E6-8BFE-3659BEDD395D}" type="parTrans" cxnId="{01713D70-2D4F-4D9D-BB44-907C1F8ED198}">
      <dgm:prSet/>
      <dgm:spPr/>
      <dgm:t>
        <a:bodyPr/>
        <a:lstStyle/>
        <a:p>
          <a:endParaRPr lang="ru-RU"/>
        </a:p>
      </dgm:t>
    </dgm:pt>
    <dgm:pt modelId="{0CCFDF96-A89E-4D94-8F5C-46ABDD3C5FCD}" type="sibTrans" cxnId="{01713D70-2D4F-4D9D-BB44-907C1F8ED198}">
      <dgm:prSet/>
      <dgm:spPr/>
      <dgm:t>
        <a:bodyPr/>
        <a:lstStyle/>
        <a:p>
          <a:endParaRPr lang="ru-RU"/>
        </a:p>
      </dgm:t>
    </dgm:pt>
    <dgm:pt modelId="{574C7832-076F-4EE9-88EB-F8AB599DE31E}" type="pres">
      <dgm:prSet presAssocID="{17B9B894-4808-4CC9-848B-F0EC8674FF7C}" presName="Name0" presStyleCnt="0">
        <dgm:presLayoutVars>
          <dgm:dir/>
          <dgm:resizeHandles val="exact"/>
        </dgm:presLayoutVars>
      </dgm:prSet>
      <dgm:spPr/>
    </dgm:pt>
    <dgm:pt modelId="{C0B77503-2140-4107-9CB3-0B2746F6FF08}" type="pres">
      <dgm:prSet presAssocID="{96851D30-BC41-4F1A-A73C-C65BEB78B4E1}" presName="parTxOnly" presStyleLbl="node1" presStyleIdx="0" presStyleCnt="4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B872C-A368-4F91-8E42-DC58C04DF115}" type="pres">
      <dgm:prSet presAssocID="{81B12758-193E-49ED-8FCB-E880EB39601B}" presName="parSpace" presStyleCnt="0"/>
      <dgm:spPr/>
    </dgm:pt>
    <dgm:pt modelId="{BC56A1E7-0BE0-443B-B5D0-37BEB71311BA}" type="pres">
      <dgm:prSet presAssocID="{103E8FD5-AEA2-41F0-8FD4-798CA557A262}" presName="parTxOnly" presStyleLbl="node1" presStyleIdx="1" presStyleCnt="4" custScaleX="101270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44DF6A-211F-4350-B8EF-906AD74A6315}" type="pres">
      <dgm:prSet presAssocID="{2722A56F-A2B9-4A94-B262-DA637FEEA39F}" presName="parSpace" presStyleCnt="0"/>
      <dgm:spPr/>
    </dgm:pt>
    <dgm:pt modelId="{8EC7156F-A797-40CA-A8F7-A0DA58A85992}" type="pres">
      <dgm:prSet presAssocID="{80C93FFE-3BA4-427D-98F4-C2526040FCAB}" presName="parTxOnly" presStyleLbl="node1" presStyleIdx="2" presStyleCnt="4" custScaleX="109004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65DB22-63F1-4A6E-9046-9F2CCD67FE11}" type="pres">
      <dgm:prSet presAssocID="{9C7B07C4-F940-4739-9B11-76D1DCE5629E}" presName="parSpace" presStyleCnt="0"/>
      <dgm:spPr/>
    </dgm:pt>
    <dgm:pt modelId="{42355C4B-EEE6-4067-B218-A833C8674A7E}" type="pres">
      <dgm:prSet presAssocID="{992B327E-41D3-4362-979F-2D9A7E7798FD}" presName="parTxOnly" presStyleLbl="node1" presStyleIdx="3" presStyleCnt="4" custScaleY="7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85A6FA-6CB5-4275-9F0A-385C4E2D8AAA}" srcId="{17B9B894-4808-4CC9-848B-F0EC8674FF7C}" destId="{80C93FFE-3BA4-427D-98F4-C2526040FCAB}" srcOrd="2" destOrd="0" parTransId="{308D42CA-F622-4C9A-BF26-62D7361353CF}" sibTransId="{9C7B07C4-F940-4739-9B11-76D1DCE5629E}"/>
    <dgm:cxn modelId="{1F925201-C877-493B-A5CD-C695941721BE}" type="presOf" srcId="{103E8FD5-AEA2-41F0-8FD4-798CA557A262}" destId="{BC56A1E7-0BE0-443B-B5D0-37BEB71311BA}" srcOrd="0" destOrd="0" presId="urn:microsoft.com/office/officeart/2005/8/layout/hChevron3"/>
    <dgm:cxn modelId="{7A92E2D3-BF12-437E-9A70-3F398242E929}" type="presOf" srcId="{96851D30-BC41-4F1A-A73C-C65BEB78B4E1}" destId="{C0B77503-2140-4107-9CB3-0B2746F6FF08}" srcOrd="0" destOrd="0" presId="urn:microsoft.com/office/officeart/2005/8/layout/hChevron3"/>
    <dgm:cxn modelId="{AD567D81-C1A6-4D60-99C4-DC75169C23E4}" type="presOf" srcId="{80C93FFE-3BA4-427D-98F4-C2526040FCAB}" destId="{8EC7156F-A797-40CA-A8F7-A0DA58A85992}" srcOrd="0" destOrd="0" presId="urn:microsoft.com/office/officeart/2005/8/layout/hChevron3"/>
    <dgm:cxn modelId="{74F6000A-DD36-4C1E-ACCF-F209D127ED9F}" srcId="{17B9B894-4808-4CC9-848B-F0EC8674FF7C}" destId="{96851D30-BC41-4F1A-A73C-C65BEB78B4E1}" srcOrd="0" destOrd="0" parTransId="{CC3555DF-7ADF-4829-8697-35D6066B6912}" sibTransId="{81B12758-193E-49ED-8FCB-E880EB39601B}"/>
    <dgm:cxn modelId="{92259AF4-E1AE-4CBB-9FC3-4CD4F811575A}" type="presOf" srcId="{992B327E-41D3-4362-979F-2D9A7E7798FD}" destId="{42355C4B-EEE6-4067-B218-A833C8674A7E}" srcOrd="0" destOrd="0" presId="urn:microsoft.com/office/officeart/2005/8/layout/hChevron3"/>
    <dgm:cxn modelId="{01713D70-2D4F-4D9D-BB44-907C1F8ED198}" srcId="{17B9B894-4808-4CC9-848B-F0EC8674FF7C}" destId="{992B327E-41D3-4362-979F-2D9A7E7798FD}" srcOrd="3" destOrd="0" parTransId="{3717965B-0FD2-45E6-8BFE-3659BEDD395D}" sibTransId="{0CCFDF96-A89E-4D94-8F5C-46ABDD3C5FCD}"/>
    <dgm:cxn modelId="{DC42FAD2-B30E-4610-8245-3E326C2BE0B0}" type="presOf" srcId="{17B9B894-4808-4CC9-848B-F0EC8674FF7C}" destId="{574C7832-076F-4EE9-88EB-F8AB599DE31E}" srcOrd="0" destOrd="0" presId="urn:microsoft.com/office/officeart/2005/8/layout/hChevron3"/>
    <dgm:cxn modelId="{A78EC958-0694-4FD2-94B0-CFD0C55C9023}" srcId="{17B9B894-4808-4CC9-848B-F0EC8674FF7C}" destId="{103E8FD5-AEA2-41F0-8FD4-798CA557A262}" srcOrd="1" destOrd="0" parTransId="{D4C60977-9C92-4F6E-9378-426882EBA42B}" sibTransId="{2722A56F-A2B9-4A94-B262-DA637FEEA39F}"/>
    <dgm:cxn modelId="{F6A79996-5300-4D94-AA4B-53E169D1A77E}" type="presParOf" srcId="{574C7832-076F-4EE9-88EB-F8AB599DE31E}" destId="{C0B77503-2140-4107-9CB3-0B2746F6FF08}" srcOrd="0" destOrd="0" presId="urn:microsoft.com/office/officeart/2005/8/layout/hChevron3"/>
    <dgm:cxn modelId="{F107088A-32FD-4C7B-B7BF-B73E1A1B9F66}" type="presParOf" srcId="{574C7832-076F-4EE9-88EB-F8AB599DE31E}" destId="{940B872C-A368-4F91-8E42-DC58C04DF115}" srcOrd="1" destOrd="0" presId="urn:microsoft.com/office/officeart/2005/8/layout/hChevron3"/>
    <dgm:cxn modelId="{382E5AEC-2EEA-45AB-975F-E8B59D9A0CCE}" type="presParOf" srcId="{574C7832-076F-4EE9-88EB-F8AB599DE31E}" destId="{BC56A1E7-0BE0-443B-B5D0-37BEB71311BA}" srcOrd="2" destOrd="0" presId="urn:microsoft.com/office/officeart/2005/8/layout/hChevron3"/>
    <dgm:cxn modelId="{F5205FD5-AD98-4E26-90AC-80FABCA07268}" type="presParOf" srcId="{574C7832-076F-4EE9-88EB-F8AB599DE31E}" destId="{2144DF6A-211F-4350-B8EF-906AD74A6315}" srcOrd="3" destOrd="0" presId="urn:microsoft.com/office/officeart/2005/8/layout/hChevron3"/>
    <dgm:cxn modelId="{920774DF-FAC1-4B4D-ACBE-23E647431764}" type="presParOf" srcId="{574C7832-076F-4EE9-88EB-F8AB599DE31E}" destId="{8EC7156F-A797-40CA-A8F7-A0DA58A85992}" srcOrd="4" destOrd="0" presId="urn:microsoft.com/office/officeart/2005/8/layout/hChevron3"/>
    <dgm:cxn modelId="{35E4E07A-2BEE-4ADE-A11C-0FAC286D90F1}" type="presParOf" srcId="{574C7832-076F-4EE9-88EB-F8AB599DE31E}" destId="{4965DB22-63F1-4A6E-9046-9F2CCD67FE11}" srcOrd="5" destOrd="0" presId="urn:microsoft.com/office/officeart/2005/8/layout/hChevron3"/>
    <dgm:cxn modelId="{A538706E-02D8-4221-82DB-C90BE5D9B0C9}" type="presParOf" srcId="{574C7832-076F-4EE9-88EB-F8AB599DE31E}" destId="{42355C4B-EEE6-4067-B218-A833C8674A7E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77503-2140-4107-9CB3-0B2746F6FF08}">
      <dsp:nvSpPr>
        <dsp:cNvPr id="0" name=""/>
        <dsp:cNvSpPr/>
      </dsp:nvSpPr>
      <dsp:spPr>
        <a:xfrm>
          <a:off x="4926" y="434850"/>
          <a:ext cx="2397863" cy="6726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Планирование</a:t>
          </a:r>
          <a:endParaRPr lang="ru-RU" sz="1000" kern="1200" dirty="0"/>
        </a:p>
      </dsp:txBody>
      <dsp:txXfrm>
        <a:off x="4926" y="434850"/>
        <a:ext cx="2229696" cy="672667"/>
      </dsp:txXfrm>
    </dsp:sp>
    <dsp:sp modelId="{BC56A1E7-0BE0-443B-B5D0-37BEB71311BA}">
      <dsp:nvSpPr>
        <dsp:cNvPr id="0" name=""/>
        <dsp:cNvSpPr/>
      </dsp:nvSpPr>
      <dsp:spPr>
        <a:xfrm>
          <a:off x="1923217" y="434850"/>
          <a:ext cx="2428316" cy="6726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Проектирование</a:t>
          </a:r>
          <a:endParaRPr lang="ru-RU" sz="1000" kern="1200" dirty="0"/>
        </a:p>
      </dsp:txBody>
      <dsp:txXfrm>
        <a:off x="2259551" y="434850"/>
        <a:ext cx="1755649" cy="672667"/>
      </dsp:txXfrm>
    </dsp:sp>
    <dsp:sp modelId="{8EC7156F-A797-40CA-A8F7-A0DA58A85992}">
      <dsp:nvSpPr>
        <dsp:cNvPr id="0" name=""/>
        <dsp:cNvSpPr/>
      </dsp:nvSpPr>
      <dsp:spPr>
        <a:xfrm>
          <a:off x="3871961" y="434850"/>
          <a:ext cx="2613767" cy="6726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Строительство</a:t>
          </a:r>
          <a:endParaRPr lang="ru-RU" sz="1000" kern="1200" dirty="0"/>
        </a:p>
      </dsp:txBody>
      <dsp:txXfrm>
        <a:off x="4208295" y="434850"/>
        <a:ext cx="1941100" cy="672667"/>
      </dsp:txXfrm>
    </dsp:sp>
    <dsp:sp modelId="{42355C4B-EEE6-4067-B218-A833C8674A7E}">
      <dsp:nvSpPr>
        <dsp:cNvPr id="0" name=""/>
        <dsp:cNvSpPr/>
      </dsp:nvSpPr>
      <dsp:spPr>
        <a:xfrm>
          <a:off x="6006156" y="434850"/>
          <a:ext cx="2397863" cy="6726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Эксплуатация</a:t>
          </a:r>
          <a:endParaRPr lang="ru-RU" sz="1000" kern="1200" dirty="0"/>
        </a:p>
      </dsp:txBody>
      <dsp:txXfrm>
        <a:off x="6342490" y="434850"/>
        <a:ext cx="1725196" cy="672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5/26/2016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5/26/2016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7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8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26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26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26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26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0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60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4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9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93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06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121917" rIns="0" bIns="2926007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121917" rIns="0" bIns="2926007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"/>
            <a:ext cx="4368800" cy="6858000"/>
          </a:xfrm>
          <a:prstGeom prst="rect">
            <a:avLst/>
          </a:prstGeom>
          <a:noFill/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49273" y="481329"/>
            <a:ext cx="4513729" cy="865597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5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397444" y="443896"/>
            <a:ext cx="4174557" cy="96719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94898" y="1864630"/>
            <a:ext cx="2527436" cy="349477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3300949" y="1864630"/>
            <a:ext cx="2525660" cy="349477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105223" y="1864630"/>
            <a:ext cx="2527436" cy="349477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485273" y="481329"/>
            <a:ext cx="4010528" cy="865597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399850" y="1487704"/>
            <a:ext cx="2114751" cy="73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726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06968" y="1704990"/>
            <a:ext cx="2624328" cy="323624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3256849" y="1704990"/>
            <a:ext cx="2622483" cy="323624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104885" y="1704990"/>
            <a:ext cx="2624328" cy="323624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2052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62735" y="1989221"/>
            <a:ext cx="3880667" cy="1846179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865891" y="1989221"/>
            <a:ext cx="3880667" cy="1846179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462735" y="4517065"/>
            <a:ext cx="3880667" cy="1846179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4865891" y="4517065"/>
            <a:ext cx="3880667" cy="1846179"/>
          </a:xfrm>
          <a:prstGeom prst="parallelogram">
            <a:avLst>
              <a:gd name="adj" fmla="val 17398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9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97442" y="1818378"/>
            <a:ext cx="2633855" cy="24747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245478" y="1818378"/>
            <a:ext cx="2633855" cy="24747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6093454" y="1818378"/>
            <a:ext cx="2633855" cy="24747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2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543787" y="2399899"/>
            <a:ext cx="2357071" cy="171463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3397278" y="2399899"/>
            <a:ext cx="2357071" cy="171463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6260394" y="2399899"/>
            <a:ext cx="2357071" cy="171463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63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4620829" y="1848051"/>
            <a:ext cx="4107281" cy="25723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404564" y="1848051"/>
            <a:ext cx="4107281" cy="25723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7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562476" y="2258729"/>
            <a:ext cx="3734603" cy="250390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3" hasCustomPrompt="1"/>
          </p:nvPr>
        </p:nvSpPr>
        <p:spPr>
          <a:xfrm>
            <a:off x="4852539" y="2258729"/>
            <a:ext cx="3734603" cy="250390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7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06968" y="2121171"/>
            <a:ext cx="3780021" cy="20190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3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45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Image Lay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114800" y="1193802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6267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424180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7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83540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8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467784"/>
            <a:ext cx="3945957" cy="1335616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800600" y="1905000"/>
            <a:ext cx="2286001" cy="842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8135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0028" y="467784"/>
            <a:ext cx="3945957" cy="1335616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10029" y="1905000"/>
            <a:ext cx="2286001" cy="842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725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ic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0028" y="467784"/>
            <a:ext cx="3945957" cy="1335616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10029" y="1905000"/>
            <a:ext cx="2286001" cy="8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5985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276057" y="2181600"/>
            <a:ext cx="2055187" cy="206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450724" y="2181600"/>
            <a:ext cx="2055187" cy="206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625389" y="2181600"/>
            <a:ext cx="2055187" cy="206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800056" y="2181600"/>
            <a:ext cx="2055187" cy="2060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397444" y="443896"/>
            <a:ext cx="4174557" cy="96719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5273" y="481329"/>
            <a:ext cx="4010528" cy="865597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99850" y="1487704"/>
            <a:ext cx="2114751" cy="73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9808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09875" y="1726667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603633" y="1726667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5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797391" y="1726667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7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991149" y="1726667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409875" y="4140200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2603633" y="4140200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4797391" y="4140200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7" hasCustomPrompt="1"/>
          </p:nvPr>
        </p:nvSpPr>
        <p:spPr>
          <a:xfrm>
            <a:off x="6991149" y="4140200"/>
            <a:ext cx="1731419" cy="180325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397444" y="443896"/>
            <a:ext cx="4174557" cy="967197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5273" y="481329"/>
            <a:ext cx="4010528" cy="865597"/>
          </a:xfrm>
          <a:prstGeom prst="rect">
            <a:avLst/>
          </a:prstGeom>
        </p:spPr>
        <p:txBody>
          <a:bodyPr lIns="0" tIns="60958" rIns="121917" bIns="60958" anchor="ctr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99850" y="1487704"/>
            <a:ext cx="2114751" cy="737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87239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12419" y="2186052"/>
            <a:ext cx="1113724" cy="11094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1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4648201" y="2186052"/>
            <a:ext cx="1113724" cy="11094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2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312419" y="4330567"/>
            <a:ext cx="1113724" cy="11094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3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4648201" y="4330567"/>
            <a:ext cx="1113724" cy="1109472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4"/>
            </a:solidFill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ar-SY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399256" y="1740982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514630" y="1740982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630004" y="1740982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6745379" y="1740982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99256" y="4000779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2514630" y="4000779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4630004" y="4000779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47" hasCustomPrompt="1"/>
          </p:nvPr>
        </p:nvSpPr>
        <p:spPr>
          <a:xfrm>
            <a:off x="6745379" y="4000779"/>
            <a:ext cx="1981125" cy="16762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5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397444" y="2231653"/>
            <a:ext cx="4174557" cy="343254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64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2012885"/>
            <a:ext cx="4174557" cy="375291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74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eam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2993456" y="1450209"/>
            <a:ext cx="3157088" cy="5407793"/>
          </a:xfrm>
          <a:prstGeom prst="rect">
            <a:avLst/>
          </a:prstGeom>
          <a:noFill/>
          <a:ln w="19050">
            <a:noFill/>
          </a:ln>
        </p:spPr>
        <p:txBody>
          <a:bodyPr lIns="121917" tIns="0" rIns="121917" bIns="243834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397443" y="467784"/>
            <a:ext cx="8349115" cy="522816"/>
          </a:xfrm>
          <a:prstGeom prst="rect">
            <a:avLst/>
          </a:prstGeom>
        </p:spPr>
        <p:txBody>
          <a:bodyPr lIns="121917" tIns="60958" rIns="121917" bIns="60958" anchor="ctr"/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4114800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1009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 bwMode="auto">
          <a:xfrm rot="5400000">
            <a:off x="-45024" y="6450054"/>
            <a:ext cx="375791" cy="285751"/>
          </a:xfrm>
          <a:prstGeom prst="round2SameRect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-15879" y="6515984"/>
            <a:ext cx="3048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algn="ctr" defTabSz="914377" rtl="0" eaLnBrk="1" latinLnBrk="0" hangingPunct="1"/>
            <a:fld id="{6C5AF65D-6854-49AF-ABC5-48B5BA0EA842}" type="slidenum">
              <a:rPr lang="en-US" sz="1000" b="0" i="0" kern="1200" smtClean="0">
                <a:solidFill>
                  <a:schemeClr val="bg1"/>
                </a:solidFill>
                <a:latin typeface="HP Simplified"/>
                <a:ea typeface="+mn-ea"/>
                <a:cs typeface="HP Simplified"/>
              </a:rPr>
              <a:pPr marL="0" algn="ctr" defTabSz="914377" rtl="0" eaLnBrk="1" latinLnBrk="0" hangingPunct="1"/>
              <a:t>‹#›</a:t>
            </a:fld>
            <a:endParaRPr lang="en-US" sz="1000" b="0" i="0" kern="1200" dirty="0" smtClean="0">
              <a:solidFill>
                <a:schemeClr val="bg1"/>
              </a:solidFill>
              <a:latin typeface="HP Simplified"/>
              <a:ea typeface="+mn-ea"/>
              <a:cs typeface="HP Simplifie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21" r:id="rId2"/>
    <p:sldLayoutId id="2147483856" r:id="rId3"/>
    <p:sldLayoutId id="2147483836" r:id="rId4"/>
    <p:sldLayoutId id="2147483860" r:id="rId5"/>
    <p:sldLayoutId id="2147483851" r:id="rId6"/>
    <p:sldLayoutId id="2147483850" r:id="rId7"/>
    <p:sldLayoutId id="2147483879" r:id="rId8"/>
    <p:sldLayoutId id="2147483874" r:id="rId9"/>
    <p:sldLayoutId id="2147483880" r:id="rId10"/>
    <p:sldLayoutId id="2147483872" r:id="rId11"/>
    <p:sldLayoutId id="2147483852" r:id="rId12"/>
    <p:sldLayoutId id="2147483878" r:id="rId13"/>
    <p:sldLayoutId id="2147483869" r:id="rId14"/>
    <p:sldLayoutId id="2147483876" r:id="rId15"/>
    <p:sldLayoutId id="2147483873" r:id="rId16"/>
    <p:sldLayoutId id="2147483877" r:id="rId17"/>
    <p:sldLayoutId id="2147483870" r:id="rId18"/>
    <p:sldLayoutId id="2147483871" r:id="rId19"/>
    <p:sldLayoutId id="2147483847" r:id="rId20"/>
    <p:sldLayoutId id="2147483853" r:id="rId21"/>
    <p:sldLayoutId id="2147483866" r:id="rId22"/>
    <p:sldLayoutId id="2147483867" r:id="rId23"/>
    <p:sldLayoutId id="2147483868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tiff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jpe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r="596"/>
          <a:stretch>
            <a:fillRect/>
          </a:stretch>
        </p:blipFill>
        <p:spPr/>
      </p:pic>
      <p:sp>
        <p:nvSpPr>
          <p:cNvPr id="27" name="Rectangle 26"/>
          <p:cNvSpPr/>
          <p:nvPr/>
        </p:nvSpPr>
        <p:spPr>
          <a:xfrm rot="5400000">
            <a:off x="3004214" y="-388013"/>
            <a:ext cx="1205172" cy="72136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48" name="Title 2"/>
          <p:cNvSpPr txBox="1">
            <a:spLocks/>
          </p:cNvSpPr>
          <p:nvPr/>
        </p:nvSpPr>
        <p:spPr>
          <a:xfrm>
            <a:off x="687015" y="3821373"/>
            <a:ext cx="3128120" cy="1317895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1800" dirty="0">
                <a:solidFill>
                  <a:schemeClr val="bg1"/>
                </a:solidFill>
              </a:rPr>
              <a:t>Основан</a:t>
            </a:r>
          </a:p>
          <a:p>
            <a:pPr fontAlgn="base"/>
            <a:r>
              <a:rPr lang="ru-RU" sz="1800" dirty="0">
                <a:solidFill>
                  <a:schemeClr val="bg1"/>
                </a:solidFill>
              </a:rPr>
              <a:t>в 1937 году</a:t>
            </a:r>
          </a:p>
        </p:txBody>
      </p:sp>
      <p:sp>
        <p:nvSpPr>
          <p:cNvPr id="49" name="Footer Text"/>
          <p:cNvSpPr txBox="1"/>
          <p:nvPr/>
        </p:nvSpPr>
        <p:spPr>
          <a:xfrm>
            <a:off x="1955800" y="4454918"/>
            <a:ext cx="7010400" cy="87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00" b="1" cap="all" dirty="0">
                <a:solidFill>
                  <a:schemeClr val="accent1"/>
                </a:solidFill>
              </a:rPr>
              <a:t>Опыт применения технологии информационного моделирования при проектировании автомобильных дорог</a:t>
            </a:r>
            <a:endParaRPr lang="ru-RU" sz="1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1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-4" y="2616203"/>
            <a:ext cx="7065823" cy="12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77800"/>
            <a:ext cx="2159000" cy="83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5664200"/>
            <a:ext cx="4165600" cy="6463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Лигоцкий Александр</a:t>
            </a:r>
          </a:p>
          <a:p>
            <a:pPr algn="r"/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721584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 smtClean="0"/>
              <a:t>Инженерные изыскания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397442" y="4353845"/>
            <a:ext cx="2633855" cy="386611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300" dirty="0">
                <a:solidFill>
                  <a:schemeClr val="bg1"/>
                </a:solidFill>
              </a:rPr>
              <a:t>Мобильное сканирование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397442" y="4786912"/>
            <a:ext cx="2633855" cy="11820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/>
          </a:p>
        </p:txBody>
      </p:sp>
      <p:sp>
        <p:nvSpPr>
          <p:cNvPr id="33" name="Rectangle 32"/>
          <p:cNvSpPr/>
          <p:nvPr/>
        </p:nvSpPr>
        <p:spPr>
          <a:xfrm>
            <a:off x="508318" y="4902201"/>
            <a:ext cx="2412103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Один из самых высокотехнологичных, на сегодняшний день, методов съемки. Мобильное сканирование производится при движении сканера, установленного на транспортное средство.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245478" y="4353845"/>
            <a:ext cx="2633855" cy="38661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600" dirty="0">
                <a:solidFill>
                  <a:schemeClr val="bg1"/>
                </a:solidFill>
              </a:rPr>
              <a:t>ГЛОНАСС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3245478" y="4786912"/>
            <a:ext cx="2633855" cy="11820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/>
          </a:p>
        </p:txBody>
      </p:sp>
      <p:sp>
        <p:nvSpPr>
          <p:cNvPr id="36" name="Rectangle 35"/>
          <p:cNvSpPr/>
          <p:nvPr/>
        </p:nvSpPr>
        <p:spPr>
          <a:xfrm>
            <a:off x="3356354" y="4902201"/>
            <a:ext cx="2412103" cy="1077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Сеть GPS/ГЛОНАСС базовых станций представляет собой постоянно действующие GNSS приемники, которые объединяют накопленные спутниковые данные на едином сервере и формируют информацию для коррекции данных.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093514" y="4353845"/>
            <a:ext cx="2633855" cy="386611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300" dirty="0">
                <a:solidFill>
                  <a:schemeClr val="bg1"/>
                </a:solidFill>
              </a:rPr>
              <a:t>Цифровая аэрофотосъемка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6093514" y="4786912"/>
            <a:ext cx="2633855" cy="118208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/>
          </a:p>
        </p:txBody>
      </p:sp>
      <p:sp>
        <p:nvSpPr>
          <p:cNvPr id="39" name="Rectangle 38"/>
          <p:cNvSpPr/>
          <p:nvPr/>
        </p:nvSpPr>
        <p:spPr>
          <a:xfrm>
            <a:off x="6204390" y="4902201"/>
            <a:ext cx="2412103" cy="923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Один из основных методов получения объективной информации о земной поверхности и объектах, расположенных на ней, с воздуха с использованием цифровых или аналоговых фотокамер.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r="9272"/>
          <a:stretch/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r="12404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2434"/>
          <a:stretch>
            <a:fillRect/>
          </a:stretch>
        </p:blipFill>
        <p:spPr/>
      </p:pic>
      <p:sp>
        <p:nvSpPr>
          <p:cNvPr id="15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/>
      <p:bldP spid="34" grpId="0" animBg="1"/>
      <p:bldP spid="35" grpId="0" animBg="1"/>
      <p:bldP spid="36" grpId="0"/>
      <p:bldP spid="37" grpId="0" animBg="1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oter Text"/>
          <p:cNvSpPr txBox="1"/>
          <p:nvPr/>
        </p:nvSpPr>
        <p:spPr>
          <a:xfrm>
            <a:off x="381002" y="4710889"/>
            <a:ext cx="8362951" cy="12830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1"/>
                </a:solidFill>
              </a:rPr>
              <a:t>Информационная модель ИЗЫСКАНИЙ</a:t>
            </a:r>
          </a:p>
          <a:p>
            <a:pPr algn="ctr"/>
            <a:endParaRPr lang="ru-RU" sz="1100" b="1" cap="all" dirty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Традиционно этап проектирования начинается с инженерных изысканий, результатом которых является сформированная модель местности, содержащая более точную, чем на этапе планирования, цифровую модель рельефа, модель ситуации, модель геологии, модель инженерных коммуникаций и другую информацию, важную для принятия проектных решений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7466"/>
          <a:stretch>
            <a:fillRect/>
          </a:stretch>
        </p:blipFill>
        <p:spPr/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r="20261"/>
          <a:stretch/>
        </p:blipFill>
        <p:spPr>
          <a:xfrm>
            <a:off x="-1" y="0"/>
            <a:ext cx="9144001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37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oter Text"/>
          <p:cNvSpPr txBox="1"/>
          <p:nvPr/>
        </p:nvSpPr>
        <p:spPr>
          <a:xfrm>
            <a:off x="381002" y="4710888"/>
            <a:ext cx="8362951" cy="1272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1"/>
                </a:solidFill>
              </a:rPr>
              <a:t>Информационная модель на этапе проектирования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lnSpc>
                <a:spcPct val="1140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 результате проектирования постепенно формируется проектная модель дороги — полноценная 3D-модель, детально описывающая конструктивное решение. При этом детализация проектной модели такова, что позволяет получить поверхности всех конструктивных элементов дорожной одежды, делая возможным использование модели на последующих этапах жизненного цикла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3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4409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570684"/>
            <a:ext cx="8349115" cy="522816"/>
          </a:xfrm>
        </p:spPr>
        <p:txBody>
          <a:bodyPr/>
          <a:lstStyle/>
          <a:p>
            <a:r>
              <a:rPr lang="ru-RU" dirty="0" smtClean="0"/>
              <a:t>Оценка качества проектной модели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397442" y="5851353"/>
            <a:ext cx="4116807" cy="386611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600" dirty="0">
                <a:solidFill>
                  <a:schemeClr val="bg1"/>
                </a:solidFill>
              </a:rPr>
              <a:t>Анализ коллизий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620829" y="5843832"/>
            <a:ext cx="4107281" cy="38661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600" dirty="0">
                <a:solidFill>
                  <a:schemeClr val="bg1"/>
                </a:solidFill>
              </a:rPr>
              <a:t>Анализ пространственного положения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9" t="166" r="2131" b="-166"/>
          <a:stretch/>
        </p:blipFill>
        <p:spPr>
          <a:xfrm>
            <a:off x="404285" y="1847851"/>
            <a:ext cx="4108449" cy="4002616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13093"/>
          <a:stretch/>
        </p:blipFill>
        <p:spPr>
          <a:xfrm>
            <a:off x="4620685" y="1847851"/>
            <a:ext cx="4108449" cy="4002616"/>
          </a:xfrm>
        </p:spPr>
      </p:pic>
      <p:sp>
        <p:nvSpPr>
          <p:cNvPr id="7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79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/>
              <a:t>Оценка качества проектной модели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397442" y="5851353"/>
            <a:ext cx="4116807" cy="386611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600" dirty="0">
                <a:solidFill>
                  <a:schemeClr val="bg1"/>
                </a:solidFill>
              </a:rPr>
              <a:t>Анализ зон затопления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620829" y="5843832"/>
            <a:ext cx="4107281" cy="38661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600" dirty="0">
                <a:solidFill>
                  <a:schemeClr val="bg1"/>
                </a:solidFill>
              </a:rPr>
              <a:t>Анализ видимости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r="11648"/>
          <a:stretch>
            <a:fillRect/>
          </a:stretch>
        </p:blipFill>
        <p:spPr>
          <a:xfrm>
            <a:off x="404285" y="1847851"/>
            <a:ext cx="4108449" cy="4002616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r="11501"/>
          <a:stretch>
            <a:fillRect/>
          </a:stretch>
        </p:blipFill>
        <p:spPr>
          <a:xfrm>
            <a:off x="4620685" y="1847851"/>
            <a:ext cx="4108449" cy="4002616"/>
          </a:xfrm>
        </p:spPr>
      </p:pic>
      <p:sp>
        <p:nvSpPr>
          <p:cNvPr id="9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67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/>
              <a:t>Оценка качества проектной модели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 bwMode="auto">
          <a:xfrm>
            <a:off x="397442" y="5851353"/>
            <a:ext cx="4116807" cy="386611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600" dirty="0">
                <a:solidFill>
                  <a:schemeClr val="bg1"/>
                </a:solidFill>
              </a:rPr>
              <a:t>Анализ траектории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620829" y="5843832"/>
            <a:ext cx="4107281" cy="386611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 fontAlgn="base"/>
            <a:r>
              <a:rPr lang="ru-RU" sz="1600" dirty="0">
                <a:solidFill>
                  <a:schemeClr val="bg1"/>
                </a:solidFill>
              </a:rPr>
              <a:t>Анализ габарита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-22" r="15748" b="22"/>
          <a:stretch/>
        </p:blipFill>
        <p:spPr>
          <a:xfrm>
            <a:off x="404285" y="1847851"/>
            <a:ext cx="4108449" cy="4002616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3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r="12555"/>
          <a:stretch>
            <a:fillRect/>
          </a:stretch>
        </p:blipFill>
        <p:spPr>
          <a:xfrm>
            <a:off x="4620685" y="1847851"/>
            <a:ext cx="4108449" cy="4002616"/>
          </a:xfrm>
        </p:spPr>
      </p:pic>
      <p:sp>
        <p:nvSpPr>
          <p:cNvPr id="7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88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/>
              <a:t>Выпуск проектной документации</a:t>
            </a:r>
            <a:endParaRPr lang="en-US" dirty="0"/>
          </a:p>
        </p:txBody>
      </p:sp>
      <p:sp>
        <p:nvSpPr>
          <p:cNvPr id="9" name="Freeform 45"/>
          <p:cNvSpPr>
            <a:spLocks noEditPoints="1"/>
          </p:cNvSpPr>
          <p:nvPr/>
        </p:nvSpPr>
        <p:spPr bwMode="auto">
          <a:xfrm>
            <a:off x="6185964" y="1929039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508749" y="1511204"/>
            <a:ext cx="2438400" cy="45961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1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Пояснительная записка</a:t>
            </a:r>
          </a:p>
          <a:p>
            <a:pPr algn="l"/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Freeform 45"/>
          <p:cNvSpPr>
            <a:spLocks noEditPoints="1"/>
          </p:cNvSpPr>
          <p:nvPr/>
        </p:nvSpPr>
        <p:spPr bwMode="auto">
          <a:xfrm>
            <a:off x="6182495" y="2300955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491189" y="1883808"/>
            <a:ext cx="2438400" cy="31598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2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Проект полосы отвод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reeform 45"/>
          <p:cNvSpPr>
            <a:spLocks noEditPoints="1"/>
          </p:cNvSpPr>
          <p:nvPr/>
        </p:nvSpPr>
        <p:spPr bwMode="auto">
          <a:xfrm>
            <a:off x="6194647" y="2809673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6479195" y="2347691"/>
            <a:ext cx="2451100" cy="3046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3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Технологические и конструктивные решения. 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Freeform 45"/>
          <p:cNvSpPr>
            <a:spLocks noEditPoints="1"/>
          </p:cNvSpPr>
          <p:nvPr/>
        </p:nvSpPr>
        <p:spPr bwMode="auto">
          <a:xfrm>
            <a:off x="6194647" y="3225801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6467985" y="2809672"/>
            <a:ext cx="2451100" cy="31598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4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Здания, строения и сооружения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Freeform 45"/>
          <p:cNvSpPr>
            <a:spLocks noEditPoints="1"/>
          </p:cNvSpPr>
          <p:nvPr/>
        </p:nvSpPr>
        <p:spPr bwMode="auto">
          <a:xfrm>
            <a:off x="6194647" y="3667366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18" name="Text Placeholder 3"/>
          <p:cNvSpPr txBox="1">
            <a:spLocks/>
          </p:cNvSpPr>
          <p:nvPr/>
        </p:nvSpPr>
        <p:spPr>
          <a:xfrm>
            <a:off x="6480679" y="3225800"/>
            <a:ext cx="2451100" cy="31598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5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Проект организации строительства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>
            <a:off x="6491190" y="3667365"/>
            <a:ext cx="2425701" cy="31598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6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Проект организации работ по сносу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 Placeholder 3"/>
          <p:cNvSpPr txBox="1">
            <a:spLocks/>
          </p:cNvSpPr>
          <p:nvPr/>
        </p:nvSpPr>
        <p:spPr>
          <a:xfrm>
            <a:off x="6467985" y="4095556"/>
            <a:ext cx="2438399" cy="3046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7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Мероприятия по охране окружающей среды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6467984" y="4574048"/>
            <a:ext cx="2438403" cy="31598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8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Мероприятия по обеспечению ПБ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Freeform 45"/>
          <p:cNvSpPr>
            <a:spLocks noEditPoints="1"/>
          </p:cNvSpPr>
          <p:nvPr/>
        </p:nvSpPr>
        <p:spPr bwMode="auto">
          <a:xfrm>
            <a:off x="6182495" y="1511205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26" name="Text Placeholder 3"/>
          <p:cNvSpPr txBox="1">
            <a:spLocks/>
          </p:cNvSpPr>
          <p:nvPr/>
        </p:nvSpPr>
        <p:spPr>
          <a:xfrm>
            <a:off x="6467985" y="4988447"/>
            <a:ext cx="2425703" cy="31598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900" b="1" dirty="0">
                <a:solidFill>
                  <a:schemeClr val="accent1"/>
                </a:solidFill>
              </a:rPr>
              <a:t>Раздел 9</a:t>
            </a:r>
          </a:p>
          <a:p>
            <a:pPr lvl="0" algn="l">
              <a:spcBef>
                <a:spcPct val="20000"/>
              </a:spcBef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Смета на строительство</a:t>
            </a:r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199792"/>
            <a:ext cx="5384800" cy="26771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344824"/>
            <a:ext cx="4853993" cy="49610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5" y="2647391"/>
            <a:ext cx="5538375" cy="3904320"/>
          </a:xfrm>
          <a:prstGeom prst="rect">
            <a:avLst/>
          </a:prstGeom>
        </p:spPr>
      </p:pic>
      <p:sp>
        <p:nvSpPr>
          <p:cNvPr id="33" name="Freeform 45"/>
          <p:cNvSpPr>
            <a:spLocks noEditPoints="1"/>
          </p:cNvSpPr>
          <p:nvPr/>
        </p:nvSpPr>
        <p:spPr bwMode="auto">
          <a:xfrm>
            <a:off x="6196392" y="4054831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35" name="Freeform 45"/>
          <p:cNvSpPr>
            <a:spLocks noEditPoints="1"/>
          </p:cNvSpPr>
          <p:nvPr/>
        </p:nvSpPr>
        <p:spPr bwMode="auto">
          <a:xfrm>
            <a:off x="6215228" y="4574049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sp>
        <p:nvSpPr>
          <p:cNvPr id="36" name="Freeform 45"/>
          <p:cNvSpPr>
            <a:spLocks noEditPoints="1"/>
          </p:cNvSpPr>
          <p:nvPr/>
        </p:nvSpPr>
        <p:spPr bwMode="auto">
          <a:xfrm>
            <a:off x="6215228" y="4988447"/>
            <a:ext cx="218957" cy="21895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3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1" y="2371719"/>
            <a:ext cx="5892800" cy="277472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4" y="2626690"/>
            <a:ext cx="5355507" cy="2519749"/>
          </a:xfrm>
          <a:prstGeom prst="rect">
            <a:avLst/>
          </a:prstGeom>
        </p:spPr>
      </p:pic>
      <p:sp>
        <p:nvSpPr>
          <p:cNvPr id="31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34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398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0" grpId="0"/>
      <p:bldP spid="22" grpId="0"/>
      <p:bldP spid="24" grpId="0"/>
      <p:bldP spid="25" grpId="0" animBg="1"/>
      <p:bldP spid="26" grpId="0"/>
      <p:bldP spid="33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>
            <a:fillRect/>
          </a:stretch>
        </p:blipFill>
        <p:spPr/>
      </p:pic>
      <p:sp>
        <p:nvSpPr>
          <p:cNvPr id="99" name="Footer Text"/>
          <p:cNvSpPr txBox="1"/>
          <p:nvPr/>
        </p:nvSpPr>
        <p:spPr>
          <a:xfrm>
            <a:off x="381002" y="4710889"/>
            <a:ext cx="836295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1"/>
                </a:solidFill>
              </a:rPr>
              <a:t>Информационная модель на этапе СТРОИТЕЛЬСТВА</a:t>
            </a:r>
          </a:p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Передача информационной модели на этап строительства является важным фактором повышения качества выполнения работ и их полного соответствия графикам, технологическим картам и геометрии проектного решения. </a:t>
            </a:r>
          </a:p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Информационная модель на этапе строительства непосредственно используется для управления роботизированной дорожной техникой (грейдеры, укладчики), обеспечивая высокоточное воспроизведение запроектированных слоев укладки грунта и дорожной одежды. Прямо на модели выполняется отслеживание исполнения графика работ, автоматическое формирование локальных смет. Качество и объем исполненных работ сверяется с моделью при строительном контроле; в ней же производятся отметки о приемке.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2514600"/>
            <a:ext cx="3216328" cy="15363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2331"/>
          <a:stretch/>
        </p:blipFill>
        <p:spPr>
          <a:xfrm>
            <a:off x="101601" y="2514600"/>
            <a:ext cx="3115551" cy="15363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7755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ooter Text"/>
          <p:cNvSpPr txBox="1"/>
          <p:nvPr/>
        </p:nvSpPr>
        <p:spPr>
          <a:xfrm>
            <a:off x="381002" y="5156200"/>
            <a:ext cx="8559799" cy="1708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800" b="1" cap="all" dirty="0">
                <a:solidFill>
                  <a:schemeClr val="accent1"/>
                </a:solidFill>
              </a:rPr>
              <a:t>Информационная модель на этапе ЭКСПЛУАТАЦИИ</a:t>
            </a:r>
          </a:p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 завершении строительства модель передается на этап эксплуатации автомобильной дороги. На этом этапе традиционно информационные модели создаются и поддерживаются посредством геоинформационных систем (ГИС).  На трёхмерном плане представлена точная пространственная модель дороги, включающая проезжую часть, земляное полотно, искусственные сооружения, средства организации дорожного движения, земельные участки, пункты сервисного обслуживания и многое другое. ГИС позволяет оперативно вести всю техническую информацию по дороге и искусственным сооружениям в электронном виде и решать задачи эксплуатации.</a:t>
            </a:r>
          </a:p>
          <a:p>
            <a:pPr algn="just"/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-1" r="-104" b="-671"/>
          <a:stretch/>
        </p:blipFill>
        <p:spPr>
          <a:xfrm>
            <a:off x="0" y="-1"/>
            <a:ext cx="9144000" cy="4991101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43"/>
          <a:stretch/>
        </p:blipFill>
        <p:spPr>
          <a:xfrm>
            <a:off x="-9524" y="0"/>
            <a:ext cx="9144000" cy="5029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954"/>
          <a:stretch/>
        </p:blipFill>
        <p:spPr>
          <a:xfrm>
            <a:off x="0" y="1"/>
            <a:ext cx="9144000" cy="50546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0"/>
            <a:ext cx="9144000" cy="49577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0"/>
            <a:ext cx="9144000" cy="49577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4" y="0"/>
            <a:ext cx="9144000" cy="495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6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443" y="595660"/>
            <a:ext cx="8349115" cy="522816"/>
          </a:xfrm>
        </p:spPr>
        <p:txBody>
          <a:bodyPr/>
          <a:lstStyle/>
          <a:p>
            <a:r>
              <a:rPr lang="ru-RU" dirty="0" smtClean="0"/>
              <a:t>Преимущества технологии</a:t>
            </a:r>
            <a:endParaRPr lang="en-US" dirty="0"/>
          </a:p>
        </p:txBody>
      </p:sp>
      <p:sp>
        <p:nvSpPr>
          <p:cNvPr id="4" name="Teardrop 3"/>
          <p:cNvSpPr/>
          <p:nvPr/>
        </p:nvSpPr>
        <p:spPr>
          <a:xfrm flipH="1">
            <a:off x="4724401" y="2257774"/>
            <a:ext cx="680255" cy="66078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3041" y="2311164"/>
            <a:ext cx="3343276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2"/>
                </a:solidFill>
              </a:rPr>
              <a:t>Анализ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Комплексно проанализировать и оценить проект </a:t>
            </a:r>
          </a:p>
        </p:txBody>
      </p:sp>
      <p:sp>
        <p:nvSpPr>
          <p:cNvPr id="9" name="Rectangle 8"/>
          <p:cNvSpPr/>
          <p:nvPr/>
        </p:nvSpPr>
        <p:spPr>
          <a:xfrm>
            <a:off x="5531566" y="1460128"/>
            <a:ext cx="3343276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Масштаб</a:t>
            </a:r>
            <a:endParaRPr lang="en-US" sz="1300" dirty="0">
              <a:solidFill>
                <a:schemeClr val="accent1"/>
              </a:solidFill>
            </a:endParaRPr>
          </a:p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Возможность представить большой объем данных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31566" y="3203191"/>
            <a:ext cx="3343276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4"/>
                </a:solidFill>
              </a:rPr>
              <a:t>Участники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Современное электронное рецензирование проекта всеми участниками проекта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69477" y="5828928"/>
            <a:ext cx="3343276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3"/>
                </a:solidFill>
              </a:rPr>
              <a:t>Скорость</a:t>
            </a:r>
            <a:endParaRPr lang="en-US" sz="1000" dirty="0">
              <a:solidFill>
                <a:schemeClr val="accent3"/>
              </a:solidFill>
            </a:endParaRPr>
          </a:p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Быстро обновить проект согласно последним изменениям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7631" y="4934446"/>
            <a:ext cx="3343276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2"/>
                </a:solidFill>
              </a:rPr>
              <a:t>Экономия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Экономить время на трудоемких эскизах и чертежах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31566" y="4050972"/>
            <a:ext cx="3343276" cy="553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</a:rPr>
              <a:t>Работа в команде</a:t>
            </a:r>
            <a:endParaRPr lang="en-US" sz="1000" dirty="0">
              <a:solidFill>
                <a:schemeClr val="accent1"/>
              </a:solidFill>
            </a:endParaRPr>
          </a:p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Сотрудничать и обмениваться данными среди разных специалистов </a:t>
            </a:r>
          </a:p>
        </p:txBody>
      </p:sp>
      <p:sp>
        <p:nvSpPr>
          <p:cNvPr id="8" name="Teardrop 7"/>
          <p:cNvSpPr/>
          <p:nvPr/>
        </p:nvSpPr>
        <p:spPr>
          <a:xfrm rot="16200000">
            <a:off x="4669479" y="1406738"/>
            <a:ext cx="680255" cy="660780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2" name="Teardrop 11"/>
          <p:cNvSpPr/>
          <p:nvPr/>
        </p:nvSpPr>
        <p:spPr>
          <a:xfrm rot="16200000">
            <a:off x="4734117" y="5775538"/>
            <a:ext cx="680255" cy="66078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0" name="Teardrop 9"/>
          <p:cNvSpPr/>
          <p:nvPr/>
        </p:nvSpPr>
        <p:spPr>
          <a:xfrm flipH="1">
            <a:off x="4724401" y="3149801"/>
            <a:ext cx="680255" cy="660780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6" name="Teardrop 15"/>
          <p:cNvSpPr/>
          <p:nvPr/>
        </p:nvSpPr>
        <p:spPr>
          <a:xfrm rot="16200000">
            <a:off x="4724382" y="3998769"/>
            <a:ext cx="680255" cy="660780"/>
          </a:xfrm>
          <a:prstGeom prst="teardrop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4" name="Teardrop 13"/>
          <p:cNvSpPr/>
          <p:nvPr/>
        </p:nvSpPr>
        <p:spPr>
          <a:xfrm flipH="1">
            <a:off x="4734118" y="4881055"/>
            <a:ext cx="680255" cy="660780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1600" y="1357483"/>
            <a:ext cx="4470400" cy="39783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200" b="1" dirty="0">
                <a:solidFill>
                  <a:schemeClr val="accent1"/>
                </a:solidFill>
              </a:rPr>
              <a:t>Выводы</a:t>
            </a:r>
            <a:r>
              <a:rPr lang="ru-RU" sz="1200" dirty="0"/>
              <a:t>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Улучшенная коммуникация между участниками проекта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Более сильный фокус на дисциплины как на этапе проектирования, так и на этапе строительства – меньше изменений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Более упорядоченные и эффективные процессы строительства (меньше противоречий)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Более простые отношения с клиентом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Более упорядоченный поток данных на разных этапах – легко внедрять в базу данных и обновлять старые системы </a:t>
            </a:r>
          </a:p>
          <a:p>
            <a:pPr>
              <a:lnSpc>
                <a:spcPct val="114000"/>
              </a:lnSpc>
            </a:pPr>
            <a:endParaRPr lang="ru-RU" sz="1200" dirty="0"/>
          </a:p>
          <a:p>
            <a:pPr>
              <a:lnSpc>
                <a:spcPct val="114000"/>
              </a:lnSpc>
            </a:pPr>
            <a:r>
              <a:rPr lang="ru-RU" sz="1200" b="1" dirty="0">
                <a:solidFill>
                  <a:schemeClr val="accent2"/>
                </a:solidFill>
              </a:rPr>
              <a:t>Опыт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Меньше коллизий во время строительства – быстрее и дешевле 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Меньше запросов на изменения – меньше на 10% по сравнению с традиционными проектами по проектированию </a:t>
            </a:r>
          </a:p>
        </p:txBody>
      </p:sp>
      <p:pic>
        <p:nvPicPr>
          <p:cNvPr id="33" name="Picture 7" descr="C:\Users\aligotskiy\Downloads\monotone_search_zo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51" y="2331276"/>
            <a:ext cx="513773" cy="51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reeform 14"/>
          <p:cNvSpPr>
            <a:spLocks noEditPoints="1"/>
          </p:cNvSpPr>
          <p:nvPr/>
        </p:nvSpPr>
        <p:spPr bwMode="auto">
          <a:xfrm>
            <a:off x="4913746" y="3308324"/>
            <a:ext cx="362388" cy="343731"/>
          </a:xfrm>
          <a:custGeom>
            <a:avLst/>
            <a:gdLst>
              <a:gd name="T0" fmla="*/ 2372 w 3438"/>
              <a:gd name="T1" fmla="*/ 2196 h 3263"/>
              <a:gd name="T2" fmla="*/ 2304 w 3438"/>
              <a:gd name="T3" fmla="*/ 2406 h 3263"/>
              <a:gd name="T4" fmla="*/ 2432 w 3438"/>
              <a:gd name="T5" fmla="*/ 2582 h 3263"/>
              <a:gd name="T6" fmla="*/ 2654 w 3438"/>
              <a:gd name="T7" fmla="*/ 2582 h 3263"/>
              <a:gd name="T8" fmla="*/ 2782 w 3438"/>
              <a:gd name="T9" fmla="*/ 2406 h 3263"/>
              <a:gd name="T10" fmla="*/ 2714 w 3438"/>
              <a:gd name="T11" fmla="*/ 2196 h 3263"/>
              <a:gd name="T12" fmla="*/ 1665 w 3438"/>
              <a:gd name="T13" fmla="*/ 2008 h 3263"/>
              <a:gd name="T14" fmla="*/ 1906 w 3438"/>
              <a:gd name="T15" fmla="*/ 2633 h 3263"/>
              <a:gd name="T16" fmla="*/ 2245 w 3438"/>
              <a:gd name="T17" fmla="*/ 3021 h 3263"/>
              <a:gd name="T18" fmla="*/ 2358 w 3438"/>
              <a:gd name="T19" fmla="*/ 3263 h 3263"/>
              <a:gd name="T20" fmla="*/ 1 w 3438"/>
              <a:gd name="T21" fmla="*/ 3074 h 3263"/>
              <a:gd name="T22" fmla="*/ 14 w 3438"/>
              <a:gd name="T23" fmla="*/ 2749 h 3263"/>
              <a:gd name="T24" fmla="*/ 98 w 3438"/>
              <a:gd name="T25" fmla="*/ 2419 h 3263"/>
              <a:gd name="T26" fmla="*/ 275 w 3438"/>
              <a:gd name="T27" fmla="*/ 2207 h 3263"/>
              <a:gd name="T28" fmla="*/ 748 w 3438"/>
              <a:gd name="T29" fmla="*/ 2155 h 3263"/>
              <a:gd name="T30" fmla="*/ 1148 w 3438"/>
              <a:gd name="T31" fmla="*/ 2144 h 3263"/>
              <a:gd name="T32" fmla="*/ 1449 w 3438"/>
              <a:gd name="T33" fmla="*/ 2127 h 3263"/>
              <a:gd name="T34" fmla="*/ 2621 w 3438"/>
              <a:gd name="T35" fmla="*/ 1472 h 3263"/>
              <a:gd name="T36" fmla="*/ 3120 w 3438"/>
              <a:gd name="T37" fmla="*/ 1679 h 3263"/>
              <a:gd name="T38" fmla="*/ 3111 w 3438"/>
              <a:gd name="T39" fmla="*/ 2229 h 3263"/>
              <a:gd name="T40" fmla="*/ 3065 w 3438"/>
              <a:gd name="T41" fmla="*/ 2632 h 3263"/>
              <a:gd name="T42" fmla="*/ 2768 w 3438"/>
              <a:gd name="T43" fmla="*/ 2906 h 3263"/>
              <a:gd name="T44" fmla="*/ 2363 w 3438"/>
              <a:gd name="T45" fmla="*/ 2923 h 3263"/>
              <a:gd name="T46" fmla="*/ 2045 w 3438"/>
              <a:gd name="T47" fmla="*/ 2674 h 3263"/>
              <a:gd name="T48" fmla="*/ 1649 w 3438"/>
              <a:gd name="T49" fmla="*/ 2289 h 3263"/>
              <a:gd name="T50" fmla="*/ 1855 w 3438"/>
              <a:gd name="T51" fmla="*/ 1789 h 3263"/>
              <a:gd name="T52" fmla="*/ 2406 w 3438"/>
              <a:gd name="T53" fmla="*/ 1799 h 3263"/>
              <a:gd name="T54" fmla="*/ 1990 w 3438"/>
              <a:gd name="T55" fmla="*/ 1177 h 3263"/>
              <a:gd name="T56" fmla="*/ 1985 w 3438"/>
              <a:gd name="T57" fmla="*/ 1374 h 3263"/>
              <a:gd name="T58" fmla="*/ 1832 w 3438"/>
              <a:gd name="T59" fmla="*/ 1476 h 3263"/>
              <a:gd name="T60" fmla="*/ 1754 w 3438"/>
              <a:gd name="T61" fmla="*/ 1716 h 3263"/>
              <a:gd name="T62" fmla="*/ 1544 w 3438"/>
              <a:gd name="T63" fmla="*/ 1953 h 3263"/>
              <a:gd name="T64" fmla="*/ 1266 w 3438"/>
              <a:gd name="T65" fmla="*/ 2039 h 3263"/>
              <a:gd name="T66" fmla="*/ 987 w 3438"/>
              <a:gd name="T67" fmla="*/ 1953 h 3263"/>
              <a:gd name="T68" fmla="*/ 778 w 3438"/>
              <a:gd name="T69" fmla="*/ 1716 h 3263"/>
              <a:gd name="T70" fmla="*/ 651 w 3438"/>
              <a:gd name="T71" fmla="*/ 1455 h 3263"/>
              <a:gd name="T72" fmla="*/ 555 w 3438"/>
              <a:gd name="T73" fmla="*/ 1306 h 3263"/>
              <a:gd name="T74" fmla="*/ 606 w 3438"/>
              <a:gd name="T75" fmla="*/ 1127 h 3263"/>
              <a:gd name="T76" fmla="*/ 1024 w 3438"/>
              <a:gd name="T77" fmla="*/ 781 h 3263"/>
              <a:gd name="T78" fmla="*/ 1114 w 3438"/>
              <a:gd name="T79" fmla="*/ 878 h 3263"/>
              <a:gd name="T80" fmla="*/ 1479 w 3438"/>
              <a:gd name="T81" fmla="*/ 865 h 3263"/>
              <a:gd name="T82" fmla="*/ 1546 w 3438"/>
              <a:gd name="T83" fmla="*/ 748 h 3263"/>
              <a:gd name="T84" fmla="*/ 1782 w 3438"/>
              <a:gd name="T85" fmla="*/ 422 h 3263"/>
              <a:gd name="T86" fmla="*/ 1955 w 3438"/>
              <a:gd name="T87" fmla="*/ 727 h 3263"/>
              <a:gd name="T88" fmla="*/ 595 w 3438"/>
              <a:gd name="T89" fmla="*/ 769 h 3263"/>
              <a:gd name="T90" fmla="*/ 742 w 3438"/>
              <a:gd name="T91" fmla="*/ 469 h 3263"/>
              <a:gd name="T92" fmla="*/ 1018 w 3438"/>
              <a:gd name="T93" fmla="*/ 234 h 3263"/>
              <a:gd name="T94" fmla="*/ 1456 w 3438"/>
              <a:gd name="T95" fmla="*/ 37 h 3263"/>
              <a:gd name="T96" fmla="*/ 1488 w 3438"/>
              <a:gd name="T97" fmla="*/ 736 h 3263"/>
              <a:gd name="T98" fmla="*/ 1437 w 3438"/>
              <a:gd name="T99" fmla="*/ 817 h 3263"/>
              <a:gd name="T100" fmla="*/ 1105 w 3438"/>
              <a:gd name="T101" fmla="*/ 803 h 3263"/>
              <a:gd name="T102" fmla="*/ 1076 w 3438"/>
              <a:gd name="T103" fmla="*/ 86 h 3263"/>
              <a:gd name="T104" fmla="*/ 1123 w 3438"/>
              <a:gd name="T105" fmla="*/ 11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38" h="3263">
                <a:moveTo>
                  <a:pt x="2543" y="2125"/>
                </a:moveTo>
                <a:lnTo>
                  <a:pt x="2504" y="2128"/>
                </a:lnTo>
                <a:lnTo>
                  <a:pt x="2466" y="2138"/>
                </a:lnTo>
                <a:lnTo>
                  <a:pt x="2432" y="2152"/>
                </a:lnTo>
                <a:lnTo>
                  <a:pt x="2400" y="2172"/>
                </a:lnTo>
                <a:lnTo>
                  <a:pt x="2372" y="2196"/>
                </a:lnTo>
                <a:lnTo>
                  <a:pt x="2348" y="2224"/>
                </a:lnTo>
                <a:lnTo>
                  <a:pt x="2328" y="2256"/>
                </a:lnTo>
                <a:lnTo>
                  <a:pt x="2314" y="2290"/>
                </a:lnTo>
                <a:lnTo>
                  <a:pt x="2304" y="2327"/>
                </a:lnTo>
                <a:lnTo>
                  <a:pt x="2301" y="2367"/>
                </a:lnTo>
                <a:lnTo>
                  <a:pt x="2304" y="2406"/>
                </a:lnTo>
                <a:lnTo>
                  <a:pt x="2314" y="2443"/>
                </a:lnTo>
                <a:lnTo>
                  <a:pt x="2328" y="2478"/>
                </a:lnTo>
                <a:lnTo>
                  <a:pt x="2348" y="2510"/>
                </a:lnTo>
                <a:lnTo>
                  <a:pt x="2372" y="2538"/>
                </a:lnTo>
                <a:lnTo>
                  <a:pt x="2400" y="2562"/>
                </a:lnTo>
                <a:lnTo>
                  <a:pt x="2432" y="2582"/>
                </a:lnTo>
                <a:lnTo>
                  <a:pt x="2466" y="2596"/>
                </a:lnTo>
                <a:lnTo>
                  <a:pt x="2504" y="2606"/>
                </a:lnTo>
                <a:lnTo>
                  <a:pt x="2543" y="2609"/>
                </a:lnTo>
                <a:lnTo>
                  <a:pt x="2582" y="2606"/>
                </a:lnTo>
                <a:lnTo>
                  <a:pt x="2619" y="2596"/>
                </a:lnTo>
                <a:lnTo>
                  <a:pt x="2654" y="2582"/>
                </a:lnTo>
                <a:lnTo>
                  <a:pt x="2686" y="2562"/>
                </a:lnTo>
                <a:lnTo>
                  <a:pt x="2714" y="2538"/>
                </a:lnTo>
                <a:lnTo>
                  <a:pt x="2738" y="2510"/>
                </a:lnTo>
                <a:lnTo>
                  <a:pt x="2758" y="2478"/>
                </a:lnTo>
                <a:lnTo>
                  <a:pt x="2773" y="2443"/>
                </a:lnTo>
                <a:lnTo>
                  <a:pt x="2782" y="2406"/>
                </a:lnTo>
                <a:lnTo>
                  <a:pt x="2785" y="2367"/>
                </a:lnTo>
                <a:lnTo>
                  <a:pt x="2782" y="2327"/>
                </a:lnTo>
                <a:lnTo>
                  <a:pt x="2773" y="2290"/>
                </a:lnTo>
                <a:lnTo>
                  <a:pt x="2758" y="2256"/>
                </a:lnTo>
                <a:lnTo>
                  <a:pt x="2738" y="2224"/>
                </a:lnTo>
                <a:lnTo>
                  <a:pt x="2714" y="2196"/>
                </a:lnTo>
                <a:lnTo>
                  <a:pt x="2686" y="2172"/>
                </a:lnTo>
                <a:lnTo>
                  <a:pt x="2654" y="2152"/>
                </a:lnTo>
                <a:lnTo>
                  <a:pt x="2619" y="2138"/>
                </a:lnTo>
                <a:lnTo>
                  <a:pt x="2582" y="2128"/>
                </a:lnTo>
                <a:lnTo>
                  <a:pt x="2543" y="2125"/>
                </a:lnTo>
                <a:close/>
                <a:moveTo>
                  <a:pt x="1665" y="2008"/>
                </a:moveTo>
                <a:lnTo>
                  <a:pt x="1801" y="2141"/>
                </a:lnTo>
                <a:lnTo>
                  <a:pt x="1529" y="2188"/>
                </a:lnTo>
                <a:lnTo>
                  <a:pt x="1528" y="2551"/>
                </a:lnTo>
                <a:lnTo>
                  <a:pt x="1900" y="2617"/>
                </a:lnTo>
                <a:lnTo>
                  <a:pt x="1904" y="2626"/>
                </a:lnTo>
                <a:lnTo>
                  <a:pt x="1906" y="2633"/>
                </a:lnTo>
                <a:lnTo>
                  <a:pt x="1908" y="2639"/>
                </a:lnTo>
                <a:lnTo>
                  <a:pt x="1913" y="2648"/>
                </a:lnTo>
                <a:lnTo>
                  <a:pt x="1710" y="2970"/>
                </a:lnTo>
                <a:lnTo>
                  <a:pt x="1946" y="3205"/>
                </a:lnTo>
                <a:lnTo>
                  <a:pt x="2236" y="3016"/>
                </a:lnTo>
                <a:lnTo>
                  <a:pt x="2245" y="3021"/>
                </a:lnTo>
                <a:lnTo>
                  <a:pt x="2259" y="3027"/>
                </a:lnTo>
                <a:lnTo>
                  <a:pt x="2275" y="3032"/>
                </a:lnTo>
                <a:lnTo>
                  <a:pt x="2292" y="3039"/>
                </a:lnTo>
                <a:lnTo>
                  <a:pt x="2307" y="3044"/>
                </a:lnTo>
                <a:lnTo>
                  <a:pt x="2317" y="3050"/>
                </a:lnTo>
                <a:lnTo>
                  <a:pt x="2358" y="3263"/>
                </a:lnTo>
                <a:lnTo>
                  <a:pt x="14" y="3263"/>
                </a:lnTo>
                <a:lnTo>
                  <a:pt x="10" y="3235"/>
                </a:lnTo>
                <a:lnTo>
                  <a:pt x="8" y="3201"/>
                </a:lnTo>
                <a:lnTo>
                  <a:pt x="5" y="3163"/>
                </a:lnTo>
                <a:lnTo>
                  <a:pt x="3" y="3121"/>
                </a:lnTo>
                <a:lnTo>
                  <a:pt x="1" y="3074"/>
                </a:lnTo>
                <a:lnTo>
                  <a:pt x="0" y="3025"/>
                </a:lnTo>
                <a:lnTo>
                  <a:pt x="0" y="2973"/>
                </a:lnTo>
                <a:lnTo>
                  <a:pt x="1" y="2920"/>
                </a:lnTo>
                <a:lnTo>
                  <a:pt x="3" y="2863"/>
                </a:lnTo>
                <a:lnTo>
                  <a:pt x="7" y="2807"/>
                </a:lnTo>
                <a:lnTo>
                  <a:pt x="14" y="2749"/>
                </a:lnTo>
                <a:lnTo>
                  <a:pt x="21" y="2691"/>
                </a:lnTo>
                <a:lnTo>
                  <a:pt x="31" y="2634"/>
                </a:lnTo>
                <a:lnTo>
                  <a:pt x="44" y="2578"/>
                </a:lnTo>
                <a:lnTo>
                  <a:pt x="58" y="2522"/>
                </a:lnTo>
                <a:lnTo>
                  <a:pt x="76" y="2469"/>
                </a:lnTo>
                <a:lnTo>
                  <a:pt x="98" y="2419"/>
                </a:lnTo>
                <a:lnTo>
                  <a:pt x="122" y="2371"/>
                </a:lnTo>
                <a:lnTo>
                  <a:pt x="149" y="2326"/>
                </a:lnTo>
                <a:lnTo>
                  <a:pt x="180" y="2286"/>
                </a:lnTo>
                <a:lnTo>
                  <a:pt x="211" y="2256"/>
                </a:lnTo>
                <a:lnTo>
                  <a:pt x="242" y="2228"/>
                </a:lnTo>
                <a:lnTo>
                  <a:pt x="275" y="2207"/>
                </a:lnTo>
                <a:lnTo>
                  <a:pt x="312" y="2188"/>
                </a:lnTo>
                <a:lnTo>
                  <a:pt x="349" y="2173"/>
                </a:lnTo>
                <a:lnTo>
                  <a:pt x="390" y="2164"/>
                </a:lnTo>
                <a:lnTo>
                  <a:pt x="433" y="2157"/>
                </a:lnTo>
                <a:lnTo>
                  <a:pt x="479" y="2155"/>
                </a:lnTo>
                <a:lnTo>
                  <a:pt x="748" y="2155"/>
                </a:lnTo>
                <a:lnTo>
                  <a:pt x="885" y="2024"/>
                </a:lnTo>
                <a:lnTo>
                  <a:pt x="933" y="2057"/>
                </a:lnTo>
                <a:lnTo>
                  <a:pt x="984" y="2087"/>
                </a:lnTo>
                <a:lnTo>
                  <a:pt x="1036" y="2111"/>
                </a:lnTo>
                <a:lnTo>
                  <a:pt x="1092" y="2129"/>
                </a:lnTo>
                <a:lnTo>
                  <a:pt x="1148" y="2144"/>
                </a:lnTo>
                <a:lnTo>
                  <a:pt x="1206" y="2152"/>
                </a:lnTo>
                <a:lnTo>
                  <a:pt x="1266" y="2155"/>
                </a:lnTo>
                <a:lnTo>
                  <a:pt x="1266" y="2155"/>
                </a:lnTo>
                <a:lnTo>
                  <a:pt x="1329" y="2152"/>
                </a:lnTo>
                <a:lnTo>
                  <a:pt x="1390" y="2143"/>
                </a:lnTo>
                <a:lnTo>
                  <a:pt x="1449" y="2127"/>
                </a:lnTo>
                <a:lnTo>
                  <a:pt x="1508" y="2105"/>
                </a:lnTo>
                <a:lnTo>
                  <a:pt x="1563" y="2078"/>
                </a:lnTo>
                <a:lnTo>
                  <a:pt x="1615" y="2046"/>
                </a:lnTo>
                <a:lnTo>
                  <a:pt x="1665" y="2008"/>
                </a:lnTo>
                <a:close/>
                <a:moveTo>
                  <a:pt x="2465" y="1472"/>
                </a:moveTo>
                <a:lnTo>
                  <a:pt x="2621" y="1472"/>
                </a:lnTo>
                <a:lnTo>
                  <a:pt x="2680" y="1798"/>
                </a:lnTo>
                <a:lnTo>
                  <a:pt x="2724" y="1810"/>
                </a:lnTo>
                <a:lnTo>
                  <a:pt x="2767" y="1826"/>
                </a:lnTo>
                <a:lnTo>
                  <a:pt x="2809" y="1846"/>
                </a:lnTo>
                <a:lnTo>
                  <a:pt x="2849" y="1868"/>
                </a:lnTo>
                <a:lnTo>
                  <a:pt x="3120" y="1679"/>
                </a:lnTo>
                <a:lnTo>
                  <a:pt x="3231" y="1789"/>
                </a:lnTo>
                <a:lnTo>
                  <a:pt x="3042" y="2061"/>
                </a:lnTo>
                <a:lnTo>
                  <a:pt x="3064" y="2100"/>
                </a:lnTo>
                <a:lnTo>
                  <a:pt x="3083" y="2142"/>
                </a:lnTo>
                <a:lnTo>
                  <a:pt x="3099" y="2185"/>
                </a:lnTo>
                <a:lnTo>
                  <a:pt x="3111" y="2229"/>
                </a:lnTo>
                <a:lnTo>
                  <a:pt x="3438" y="2288"/>
                </a:lnTo>
                <a:lnTo>
                  <a:pt x="3438" y="2445"/>
                </a:lnTo>
                <a:lnTo>
                  <a:pt x="3111" y="2503"/>
                </a:lnTo>
                <a:lnTo>
                  <a:pt x="3099" y="2547"/>
                </a:lnTo>
                <a:lnTo>
                  <a:pt x="3083" y="2590"/>
                </a:lnTo>
                <a:lnTo>
                  <a:pt x="3065" y="2632"/>
                </a:lnTo>
                <a:lnTo>
                  <a:pt x="3043" y="2672"/>
                </a:lnTo>
                <a:lnTo>
                  <a:pt x="3231" y="2944"/>
                </a:lnTo>
                <a:lnTo>
                  <a:pt x="3120" y="3055"/>
                </a:lnTo>
                <a:lnTo>
                  <a:pt x="2850" y="2866"/>
                </a:lnTo>
                <a:lnTo>
                  <a:pt x="2809" y="2887"/>
                </a:lnTo>
                <a:lnTo>
                  <a:pt x="2768" y="2906"/>
                </a:lnTo>
                <a:lnTo>
                  <a:pt x="2725" y="2923"/>
                </a:lnTo>
                <a:lnTo>
                  <a:pt x="2681" y="2935"/>
                </a:lnTo>
                <a:lnTo>
                  <a:pt x="2621" y="3262"/>
                </a:lnTo>
                <a:lnTo>
                  <a:pt x="2465" y="3262"/>
                </a:lnTo>
                <a:lnTo>
                  <a:pt x="2407" y="2935"/>
                </a:lnTo>
                <a:lnTo>
                  <a:pt x="2363" y="2923"/>
                </a:lnTo>
                <a:lnTo>
                  <a:pt x="2319" y="2907"/>
                </a:lnTo>
                <a:lnTo>
                  <a:pt x="2277" y="2888"/>
                </a:lnTo>
                <a:lnTo>
                  <a:pt x="2238" y="2867"/>
                </a:lnTo>
                <a:lnTo>
                  <a:pt x="1966" y="3055"/>
                </a:lnTo>
                <a:lnTo>
                  <a:pt x="1855" y="2944"/>
                </a:lnTo>
                <a:lnTo>
                  <a:pt x="2045" y="2674"/>
                </a:lnTo>
                <a:lnTo>
                  <a:pt x="2023" y="2633"/>
                </a:lnTo>
                <a:lnTo>
                  <a:pt x="2004" y="2592"/>
                </a:lnTo>
                <a:lnTo>
                  <a:pt x="1987" y="2549"/>
                </a:lnTo>
                <a:lnTo>
                  <a:pt x="1975" y="2505"/>
                </a:lnTo>
                <a:lnTo>
                  <a:pt x="1649" y="2445"/>
                </a:lnTo>
                <a:lnTo>
                  <a:pt x="1649" y="2289"/>
                </a:lnTo>
                <a:lnTo>
                  <a:pt x="1975" y="2230"/>
                </a:lnTo>
                <a:lnTo>
                  <a:pt x="1987" y="2187"/>
                </a:lnTo>
                <a:lnTo>
                  <a:pt x="2003" y="2143"/>
                </a:lnTo>
                <a:lnTo>
                  <a:pt x="2022" y="2101"/>
                </a:lnTo>
                <a:lnTo>
                  <a:pt x="2044" y="2062"/>
                </a:lnTo>
                <a:lnTo>
                  <a:pt x="1855" y="1789"/>
                </a:lnTo>
                <a:lnTo>
                  <a:pt x="1966" y="1679"/>
                </a:lnTo>
                <a:lnTo>
                  <a:pt x="2237" y="1869"/>
                </a:lnTo>
                <a:lnTo>
                  <a:pt x="2276" y="1847"/>
                </a:lnTo>
                <a:lnTo>
                  <a:pt x="2318" y="1827"/>
                </a:lnTo>
                <a:lnTo>
                  <a:pt x="2362" y="1811"/>
                </a:lnTo>
                <a:lnTo>
                  <a:pt x="2406" y="1799"/>
                </a:lnTo>
                <a:lnTo>
                  <a:pt x="2465" y="1472"/>
                </a:lnTo>
                <a:close/>
                <a:moveTo>
                  <a:pt x="627" y="1106"/>
                </a:moveTo>
                <a:lnTo>
                  <a:pt x="1935" y="1106"/>
                </a:lnTo>
                <a:lnTo>
                  <a:pt x="1956" y="1127"/>
                </a:lnTo>
                <a:lnTo>
                  <a:pt x="1975" y="1151"/>
                </a:lnTo>
                <a:lnTo>
                  <a:pt x="1990" y="1177"/>
                </a:lnTo>
                <a:lnTo>
                  <a:pt x="2000" y="1207"/>
                </a:lnTo>
                <a:lnTo>
                  <a:pt x="2007" y="1239"/>
                </a:lnTo>
                <a:lnTo>
                  <a:pt x="2009" y="1272"/>
                </a:lnTo>
                <a:lnTo>
                  <a:pt x="2006" y="1309"/>
                </a:lnTo>
                <a:lnTo>
                  <a:pt x="1998" y="1343"/>
                </a:lnTo>
                <a:lnTo>
                  <a:pt x="1985" y="1374"/>
                </a:lnTo>
                <a:lnTo>
                  <a:pt x="1968" y="1404"/>
                </a:lnTo>
                <a:lnTo>
                  <a:pt x="1946" y="1428"/>
                </a:lnTo>
                <a:lnTo>
                  <a:pt x="1922" y="1447"/>
                </a:lnTo>
                <a:lnTo>
                  <a:pt x="1894" y="1463"/>
                </a:lnTo>
                <a:lnTo>
                  <a:pt x="1863" y="1472"/>
                </a:lnTo>
                <a:lnTo>
                  <a:pt x="1832" y="1476"/>
                </a:lnTo>
                <a:lnTo>
                  <a:pt x="1829" y="1476"/>
                </a:lnTo>
                <a:lnTo>
                  <a:pt x="1827" y="1476"/>
                </a:lnTo>
                <a:lnTo>
                  <a:pt x="1816" y="1539"/>
                </a:lnTo>
                <a:lnTo>
                  <a:pt x="1801" y="1602"/>
                </a:lnTo>
                <a:lnTo>
                  <a:pt x="1780" y="1661"/>
                </a:lnTo>
                <a:lnTo>
                  <a:pt x="1754" y="1716"/>
                </a:lnTo>
                <a:lnTo>
                  <a:pt x="1724" y="1770"/>
                </a:lnTo>
                <a:lnTo>
                  <a:pt x="1689" y="1819"/>
                </a:lnTo>
                <a:lnTo>
                  <a:pt x="1651" y="1863"/>
                </a:lnTo>
                <a:lnTo>
                  <a:pt x="1620" y="1895"/>
                </a:lnTo>
                <a:lnTo>
                  <a:pt x="1588" y="1922"/>
                </a:lnTo>
                <a:lnTo>
                  <a:pt x="1544" y="1953"/>
                </a:lnTo>
                <a:lnTo>
                  <a:pt x="1498" y="1980"/>
                </a:lnTo>
                <a:lnTo>
                  <a:pt x="1455" y="2001"/>
                </a:lnTo>
                <a:lnTo>
                  <a:pt x="1410" y="2017"/>
                </a:lnTo>
                <a:lnTo>
                  <a:pt x="1363" y="2028"/>
                </a:lnTo>
                <a:lnTo>
                  <a:pt x="1315" y="2035"/>
                </a:lnTo>
                <a:lnTo>
                  <a:pt x="1266" y="2039"/>
                </a:lnTo>
                <a:lnTo>
                  <a:pt x="1217" y="2035"/>
                </a:lnTo>
                <a:lnTo>
                  <a:pt x="1169" y="2028"/>
                </a:lnTo>
                <a:lnTo>
                  <a:pt x="1122" y="2017"/>
                </a:lnTo>
                <a:lnTo>
                  <a:pt x="1077" y="2001"/>
                </a:lnTo>
                <a:lnTo>
                  <a:pt x="1033" y="1980"/>
                </a:lnTo>
                <a:lnTo>
                  <a:pt x="987" y="1953"/>
                </a:lnTo>
                <a:lnTo>
                  <a:pt x="944" y="1922"/>
                </a:lnTo>
                <a:lnTo>
                  <a:pt x="911" y="1895"/>
                </a:lnTo>
                <a:lnTo>
                  <a:pt x="881" y="1864"/>
                </a:lnTo>
                <a:lnTo>
                  <a:pt x="843" y="1820"/>
                </a:lnTo>
                <a:lnTo>
                  <a:pt x="808" y="1770"/>
                </a:lnTo>
                <a:lnTo>
                  <a:pt x="778" y="1716"/>
                </a:lnTo>
                <a:lnTo>
                  <a:pt x="752" y="1660"/>
                </a:lnTo>
                <a:lnTo>
                  <a:pt x="731" y="1601"/>
                </a:lnTo>
                <a:lnTo>
                  <a:pt x="715" y="1538"/>
                </a:lnTo>
                <a:lnTo>
                  <a:pt x="705" y="1473"/>
                </a:lnTo>
                <a:lnTo>
                  <a:pt x="677" y="1466"/>
                </a:lnTo>
                <a:lnTo>
                  <a:pt x="651" y="1455"/>
                </a:lnTo>
                <a:lnTo>
                  <a:pt x="627" y="1438"/>
                </a:lnTo>
                <a:lnTo>
                  <a:pt x="606" y="1418"/>
                </a:lnTo>
                <a:lnTo>
                  <a:pt x="588" y="1394"/>
                </a:lnTo>
                <a:lnTo>
                  <a:pt x="572" y="1367"/>
                </a:lnTo>
                <a:lnTo>
                  <a:pt x="562" y="1338"/>
                </a:lnTo>
                <a:lnTo>
                  <a:pt x="555" y="1306"/>
                </a:lnTo>
                <a:lnTo>
                  <a:pt x="553" y="1272"/>
                </a:lnTo>
                <a:lnTo>
                  <a:pt x="555" y="1239"/>
                </a:lnTo>
                <a:lnTo>
                  <a:pt x="562" y="1207"/>
                </a:lnTo>
                <a:lnTo>
                  <a:pt x="572" y="1177"/>
                </a:lnTo>
                <a:lnTo>
                  <a:pt x="587" y="1151"/>
                </a:lnTo>
                <a:lnTo>
                  <a:pt x="606" y="1127"/>
                </a:lnTo>
                <a:lnTo>
                  <a:pt x="627" y="1106"/>
                </a:lnTo>
                <a:close/>
                <a:moveTo>
                  <a:pt x="1018" y="234"/>
                </a:moveTo>
                <a:lnTo>
                  <a:pt x="1018" y="740"/>
                </a:lnTo>
                <a:lnTo>
                  <a:pt x="1018" y="751"/>
                </a:lnTo>
                <a:lnTo>
                  <a:pt x="1020" y="761"/>
                </a:lnTo>
                <a:lnTo>
                  <a:pt x="1024" y="781"/>
                </a:lnTo>
                <a:lnTo>
                  <a:pt x="1030" y="800"/>
                </a:lnTo>
                <a:lnTo>
                  <a:pt x="1040" y="818"/>
                </a:lnTo>
                <a:lnTo>
                  <a:pt x="1054" y="836"/>
                </a:lnTo>
                <a:lnTo>
                  <a:pt x="1071" y="854"/>
                </a:lnTo>
                <a:lnTo>
                  <a:pt x="1092" y="868"/>
                </a:lnTo>
                <a:lnTo>
                  <a:pt x="1114" y="878"/>
                </a:lnTo>
                <a:lnTo>
                  <a:pt x="1139" y="884"/>
                </a:lnTo>
                <a:lnTo>
                  <a:pt x="1165" y="886"/>
                </a:lnTo>
                <a:lnTo>
                  <a:pt x="1401" y="886"/>
                </a:lnTo>
                <a:lnTo>
                  <a:pt x="1429" y="884"/>
                </a:lnTo>
                <a:lnTo>
                  <a:pt x="1455" y="876"/>
                </a:lnTo>
                <a:lnTo>
                  <a:pt x="1479" y="865"/>
                </a:lnTo>
                <a:lnTo>
                  <a:pt x="1499" y="848"/>
                </a:lnTo>
                <a:lnTo>
                  <a:pt x="1517" y="828"/>
                </a:lnTo>
                <a:lnTo>
                  <a:pt x="1531" y="806"/>
                </a:lnTo>
                <a:lnTo>
                  <a:pt x="1539" y="787"/>
                </a:lnTo>
                <a:lnTo>
                  <a:pt x="1543" y="768"/>
                </a:lnTo>
                <a:lnTo>
                  <a:pt x="1546" y="748"/>
                </a:lnTo>
                <a:lnTo>
                  <a:pt x="1546" y="236"/>
                </a:lnTo>
                <a:lnTo>
                  <a:pt x="1599" y="265"/>
                </a:lnTo>
                <a:lnTo>
                  <a:pt x="1649" y="299"/>
                </a:lnTo>
                <a:lnTo>
                  <a:pt x="1697" y="337"/>
                </a:lnTo>
                <a:lnTo>
                  <a:pt x="1740" y="379"/>
                </a:lnTo>
                <a:lnTo>
                  <a:pt x="1782" y="422"/>
                </a:lnTo>
                <a:lnTo>
                  <a:pt x="1821" y="469"/>
                </a:lnTo>
                <a:lnTo>
                  <a:pt x="1856" y="518"/>
                </a:lnTo>
                <a:lnTo>
                  <a:pt x="1886" y="569"/>
                </a:lnTo>
                <a:lnTo>
                  <a:pt x="1913" y="622"/>
                </a:lnTo>
                <a:lnTo>
                  <a:pt x="1936" y="674"/>
                </a:lnTo>
                <a:lnTo>
                  <a:pt x="1955" y="727"/>
                </a:lnTo>
                <a:lnTo>
                  <a:pt x="1968" y="769"/>
                </a:lnTo>
                <a:lnTo>
                  <a:pt x="2073" y="769"/>
                </a:lnTo>
                <a:lnTo>
                  <a:pt x="2073" y="1003"/>
                </a:lnTo>
                <a:lnTo>
                  <a:pt x="488" y="1003"/>
                </a:lnTo>
                <a:lnTo>
                  <a:pt x="488" y="769"/>
                </a:lnTo>
                <a:lnTo>
                  <a:pt x="595" y="769"/>
                </a:lnTo>
                <a:lnTo>
                  <a:pt x="609" y="727"/>
                </a:lnTo>
                <a:lnTo>
                  <a:pt x="628" y="674"/>
                </a:lnTo>
                <a:lnTo>
                  <a:pt x="650" y="622"/>
                </a:lnTo>
                <a:lnTo>
                  <a:pt x="677" y="569"/>
                </a:lnTo>
                <a:lnTo>
                  <a:pt x="708" y="518"/>
                </a:lnTo>
                <a:lnTo>
                  <a:pt x="742" y="469"/>
                </a:lnTo>
                <a:lnTo>
                  <a:pt x="781" y="421"/>
                </a:lnTo>
                <a:lnTo>
                  <a:pt x="823" y="378"/>
                </a:lnTo>
                <a:lnTo>
                  <a:pt x="868" y="336"/>
                </a:lnTo>
                <a:lnTo>
                  <a:pt x="916" y="297"/>
                </a:lnTo>
                <a:lnTo>
                  <a:pt x="966" y="264"/>
                </a:lnTo>
                <a:lnTo>
                  <a:pt x="1018" y="234"/>
                </a:lnTo>
                <a:close/>
                <a:moveTo>
                  <a:pt x="1165" y="0"/>
                </a:moveTo>
                <a:lnTo>
                  <a:pt x="1371" y="0"/>
                </a:lnTo>
                <a:lnTo>
                  <a:pt x="1395" y="3"/>
                </a:lnTo>
                <a:lnTo>
                  <a:pt x="1417" y="11"/>
                </a:lnTo>
                <a:lnTo>
                  <a:pt x="1438" y="22"/>
                </a:lnTo>
                <a:lnTo>
                  <a:pt x="1456" y="37"/>
                </a:lnTo>
                <a:lnTo>
                  <a:pt x="1470" y="55"/>
                </a:lnTo>
                <a:lnTo>
                  <a:pt x="1481" y="75"/>
                </a:lnTo>
                <a:lnTo>
                  <a:pt x="1484" y="89"/>
                </a:lnTo>
                <a:lnTo>
                  <a:pt x="1487" y="102"/>
                </a:lnTo>
                <a:lnTo>
                  <a:pt x="1488" y="117"/>
                </a:lnTo>
                <a:lnTo>
                  <a:pt x="1488" y="736"/>
                </a:lnTo>
                <a:lnTo>
                  <a:pt x="1487" y="751"/>
                </a:lnTo>
                <a:lnTo>
                  <a:pt x="1483" y="764"/>
                </a:lnTo>
                <a:lnTo>
                  <a:pt x="1477" y="778"/>
                </a:lnTo>
                <a:lnTo>
                  <a:pt x="1466" y="794"/>
                </a:lnTo>
                <a:lnTo>
                  <a:pt x="1453" y="806"/>
                </a:lnTo>
                <a:lnTo>
                  <a:pt x="1437" y="817"/>
                </a:lnTo>
                <a:lnTo>
                  <a:pt x="1419" y="823"/>
                </a:lnTo>
                <a:lnTo>
                  <a:pt x="1399" y="825"/>
                </a:lnTo>
                <a:lnTo>
                  <a:pt x="1165" y="825"/>
                </a:lnTo>
                <a:lnTo>
                  <a:pt x="1143" y="822"/>
                </a:lnTo>
                <a:lnTo>
                  <a:pt x="1123" y="814"/>
                </a:lnTo>
                <a:lnTo>
                  <a:pt x="1105" y="803"/>
                </a:lnTo>
                <a:lnTo>
                  <a:pt x="1091" y="787"/>
                </a:lnTo>
                <a:lnTo>
                  <a:pt x="1082" y="772"/>
                </a:lnTo>
                <a:lnTo>
                  <a:pt x="1077" y="755"/>
                </a:lnTo>
                <a:lnTo>
                  <a:pt x="1076" y="736"/>
                </a:lnTo>
                <a:lnTo>
                  <a:pt x="1076" y="89"/>
                </a:lnTo>
                <a:lnTo>
                  <a:pt x="1076" y="86"/>
                </a:lnTo>
                <a:lnTo>
                  <a:pt x="1077" y="81"/>
                </a:lnTo>
                <a:lnTo>
                  <a:pt x="1077" y="77"/>
                </a:lnTo>
                <a:lnTo>
                  <a:pt x="1082" y="56"/>
                </a:lnTo>
                <a:lnTo>
                  <a:pt x="1092" y="39"/>
                </a:lnTo>
                <a:lnTo>
                  <a:pt x="1105" y="23"/>
                </a:lnTo>
                <a:lnTo>
                  <a:pt x="1123" y="11"/>
                </a:lnTo>
                <a:lnTo>
                  <a:pt x="1143" y="3"/>
                </a:lnTo>
                <a:lnTo>
                  <a:pt x="116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6" name="Freeform 11"/>
          <p:cNvSpPr>
            <a:spLocks noEditPoints="1"/>
          </p:cNvSpPr>
          <p:nvPr/>
        </p:nvSpPr>
        <p:spPr bwMode="auto">
          <a:xfrm>
            <a:off x="4833495" y="4980414"/>
            <a:ext cx="462064" cy="462061"/>
          </a:xfrm>
          <a:custGeom>
            <a:avLst/>
            <a:gdLst>
              <a:gd name="T0" fmla="*/ 1399 w 3574"/>
              <a:gd name="T1" fmla="*/ 980 h 3573"/>
              <a:gd name="T2" fmla="*/ 1228 w 3574"/>
              <a:gd name="T3" fmla="*/ 1381 h 3573"/>
              <a:gd name="T4" fmla="*/ 1376 w 3574"/>
              <a:gd name="T5" fmla="*/ 1740 h 3573"/>
              <a:gd name="T6" fmla="*/ 1774 w 3574"/>
              <a:gd name="T7" fmla="*/ 1933 h 3573"/>
              <a:gd name="T8" fmla="*/ 2008 w 3574"/>
              <a:gd name="T9" fmla="*/ 2070 h 3573"/>
              <a:gd name="T10" fmla="*/ 1972 w 3574"/>
              <a:gd name="T11" fmla="*/ 2301 h 3573"/>
              <a:gd name="T12" fmla="*/ 1710 w 3574"/>
              <a:gd name="T13" fmla="*/ 2351 h 3573"/>
              <a:gd name="T14" fmla="*/ 1505 w 3574"/>
              <a:gd name="T15" fmla="*/ 2133 h 3573"/>
              <a:gd name="T16" fmla="*/ 1327 w 3574"/>
              <a:gd name="T17" fmla="*/ 2491 h 3573"/>
              <a:gd name="T18" fmla="*/ 1682 w 3574"/>
              <a:gd name="T19" fmla="*/ 2903 h 3573"/>
              <a:gd name="T20" fmla="*/ 2200 w 3574"/>
              <a:gd name="T21" fmla="*/ 2543 h 3573"/>
              <a:gd name="T22" fmla="*/ 2403 w 3574"/>
              <a:gd name="T23" fmla="*/ 2170 h 3573"/>
              <a:gd name="T24" fmla="*/ 2284 w 3574"/>
              <a:gd name="T25" fmla="*/ 1777 h 3573"/>
              <a:gd name="T26" fmla="*/ 1875 w 3574"/>
              <a:gd name="T27" fmla="*/ 1557 h 3573"/>
              <a:gd name="T28" fmla="*/ 1618 w 3574"/>
              <a:gd name="T29" fmla="*/ 1411 h 3573"/>
              <a:gd name="T30" fmla="*/ 1654 w 3574"/>
              <a:gd name="T31" fmla="*/ 1195 h 3573"/>
              <a:gd name="T32" fmla="*/ 1906 w 3574"/>
              <a:gd name="T33" fmla="*/ 1168 h 3573"/>
              <a:gd name="T34" fmla="*/ 2333 w 3574"/>
              <a:gd name="T35" fmla="*/ 1209 h 3573"/>
              <a:gd name="T36" fmla="*/ 2055 w 3574"/>
              <a:gd name="T37" fmla="*/ 906 h 3573"/>
              <a:gd name="T38" fmla="*/ 1976 w 3574"/>
              <a:gd name="T39" fmla="*/ 461 h 3573"/>
              <a:gd name="T40" fmla="*/ 2635 w 3574"/>
              <a:gd name="T41" fmla="*/ 750 h 3573"/>
              <a:gd name="T42" fmla="*/ 3047 w 3574"/>
              <a:gd name="T43" fmla="*/ 1329 h 3573"/>
              <a:gd name="T44" fmla="*/ 3097 w 3574"/>
              <a:gd name="T45" fmla="*/ 2069 h 3573"/>
              <a:gd name="T46" fmla="*/ 2765 w 3574"/>
              <a:gd name="T47" fmla="*/ 2702 h 3573"/>
              <a:gd name="T48" fmla="*/ 2158 w 3574"/>
              <a:gd name="T49" fmla="*/ 3075 h 3573"/>
              <a:gd name="T50" fmla="*/ 1416 w 3574"/>
              <a:gd name="T51" fmla="*/ 3075 h 3573"/>
              <a:gd name="T52" fmla="*/ 808 w 3574"/>
              <a:gd name="T53" fmla="*/ 2702 h 3573"/>
              <a:gd name="T54" fmla="*/ 476 w 3574"/>
              <a:gd name="T55" fmla="*/ 2069 h 3573"/>
              <a:gd name="T56" fmla="*/ 527 w 3574"/>
              <a:gd name="T57" fmla="*/ 1329 h 3573"/>
              <a:gd name="T58" fmla="*/ 939 w 3574"/>
              <a:gd name="T59" fmla="*/ 750 h 3573"/>
              <a:gd name="T60" fmla="*/ 1597 w 3574"/>
              <a:gd name="T61" fmla="*/ 461 h 3573"/>
              <a:gd name="T62" fmla="*/ 1293 w 3574"/>
              <a:gd name="T63" fmla="*/ 303 h 3573"/>
              <a:gd name="T64" fmla="*/ 649 w 3574"/>
              <a:gd name="T65" fmla="*/ 716 h 3573"/>
              <a:gd name="T66" fmla="*/ 275 w 3574"/>
              <a:gd name="T67" fmla="*/ 1388 h 3573"/>
              <a:gd name="T68" fmla="*/ 275 w 3574"/>
              <a:gd name="T69" fmla="*/ 2186 h 3573"/>
              <a:gd name="T70" fmla="*/ 649 w 3574"/>
              <a:gd name="T71" fmla="*/ 2857 h 3573"/>
              <a:gd name="T72" fmla="*/ 1293 w 3574"/>
              <a:gd name="T73" fmla="*/ 3270 h 3573"/>
              <a:gd name="T74" fmla="*/ 2089 w 3574"/>
              <a:gd name="T75" fmla="*/ 3320 h 3573"/>
              <a:gd name="T76" fmla="*/ 2785 w 3574"/>
              <a:gd name="T77" fmla="*/ 2989 h 3573"/>
              <a:gd name="T78" fmla="*/ 3237 w 3574"/>
              <a:gd name="T79" fmla="*/ 2372 h 3573"/>
              <a:gd name="T80" fmla="*/ 3337 w 3574"/>
              <a:gd name="T81" fmla="*/ 1583 h 3573"/>
              <a:gd name="T82" fmla="*/ 3048 w 3574"/>
              <a:gd name="T83" fmla="*/ 864 h 3573"/>
              <a:gd name="T84" fmla="*/ 2461 w 3574"/>
              <a:gd name="T85" fmla="*/ 377 h 3573"/>
              <a:gd name="T86" fmla="*/ 1786 w 3574"/>
              <a:gd name="T87" fmla="*/ 0 h 3573"/>
              <a:gd name="T88" fmla="*/ 2599 w 3574"/>
              <a:gd name="T89" fmla="*/ 195 h 3573"/>
              <a:gd name="T90" fmla="*/ 3216 w 3574"/>
              <a:gd name="T91" fmla="*/ 715 h 3573"/>
              <a:gd name="T92" fmla="*/ 3544 w 3574"/>
              <a:gd name="T93" fmla="*/ 1466 h 3573"/>
              <a:gd name="T94" fmla="*/ 3496 w 3574"/>
              <a:gd name="T95" fmla="*/ 2312 h 3573"/>
              <a:gd name="T96" fmla="*/ 3086 w 3574"/>
              <a:gd name="T97" fmla="*/ 3014 h 3573"/>
              <a:gd name="T98" fmla="*/ 2410 w 3574"/>
              <a:gd name="T99" fmla="*/ 3461 h 3573"/>
              <a:gd name="T100" fmla="*/ 1571 w 3574"/>
              <a:gd name="T101" fmla="*/ 3560 h 3573"/>
              <a:gd name="T102" fmla="*/ 799 w 3574"/>
              <a:gd name="T103" fmla="*/ 3276 h 3573"/>
              <a:gd name="T104" fmla="*/ 244 w 3574"/>
              <a:gd name="T105" fmla="*/ 2689 h 3573"/>
              <a:gd name="T106" fmla="*/ 3 w 3574"/>
              <a:gd name="T107" fmla="*/ 1896 h 3573"/>
              <a:gd name="T108" fmla="*/ 151 w 3574"/>
              <a:gd name="T109" fmla="*/ 1068 h 3573"/>
              <a:gd name="T110" fmla="*/ 636 w 3574"/>
              <a:gd name="T111" fmla="*/ 421 h 3573"/>
              <a:gd name="T112" fmla="*/ 1363 w 3574"/>
              <a:gd name="T113" fmla="*/ 51 h 3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574" h="3573">
                <a:moveTo>
                  <a:pt x="1682" y="671"/>
                </a:moveTo>
                <a:lnTo>
                  <a:pt x="1682" y="865"/>
                </a:lnTo>
                <a:lnTo>
                  <a:pt x="1624" y="876"/>
                </a:lnTo>
                <a:lnTo>
                  <a:pt x="1572" y="889"/>
                </a:lnTo>
                <a:lnTo>
                  <a:pt x="1523" y="906"/>
                </a:lnTo>
                <a:lnTo>
                  <a:pt x="1478" y="927"/>
                </a:lnTo>
                <a:lnTo>
                  <a:pt x="1437" y="952"/>
                </a:lnTo>
                <a:lnTo>
                  <a:pt x="1399" y="980"/>
                </a:lnTo>
                <a:lnTo>
                  <a:pt x="1367" y="1012"/>
                </a:lnTo>
                <a:lnTo>
                  <a:pt x="1338" y="1046"/>
                </a:lnTo>
                <a:lnTo>
                  <a:pt x="1304" y="1098"/>
                </a:lnTo>
                <a:lnTo>
                  <a:pt x="1277" y="1150"/>
                </a:lnTo>
                <a:lnTo>
                  <a:pt x="1255" y="1205"/>
                </a:lnTo>
                <a:lnTo>
                  <a:pt x="1240" y="1262"/>
                </a:lnTo>
                <a:lnTo>
                  <a:pt x="1231" y="1320"/>
                </a:lnTo>
                <a:lnTo>
                  <a:pt x="1228" y="1381"/>
                </a:lnTo>
                <a:lnTo>
                  <a:pt x="1230" y="1436"/>
                </a:lnTo>
                <a:lnTo>
                  <a:pt x="1238" y="1489"/>
                </a:lnTo>
                <a:lnTo>
                  <a:pt x="1250" y="1539"/>
                </a:lnTo>
                <a:lnTo>
                  <a:pt x="1267" y="1585"/>
                </a:lnTo>
                <a:lnTo>
                  <a:pt x="1290" y="1629"/>
                </a:lnTo>
                <a:lnTo>
                  <a:pt x="1315" y="1670"/>
                </a:lnTo>
                <a:lnTo>
                  <a:pt x="1344" y="1707"/>
                </a:lnTo>
                <a:lnTo>
                  <a:pt x="1376" y="1740"/>
                </a:lnTo>
                <a:lnTo>
                  <a:pt x="1410" y="1769"/>
                </a:lnTo>
                <a:lnTo>
                  <a:pt x="1448" y="1794"/>
                </a:lnTo>
                <a:lnTo>
                  <a:pt x="1491" y="1818"/>
                </a:lnTo>
                <a:lnTo>
                  <a:pt x="1540" y="1842"/>
                </a:lnTo>
                <a:lnTo>
                  <a:pt x="1594" y="1866"/>
                </a:lnTo>
                <a:lnTo>
                  <a:pt x="1655" y="1889"/>
                </a:lnTo>
                <a:lnTo>
                  <a:pt x="1721" y="1914"/>
                </a:lnTo>
                <a:lnTo>
                  <a:pt x="1774" y="1933"/>
                </a:lnTo>
                <a:lnTo>
                  <a:pt x="1821" y="1951"/>
                </a:lnTo>
                <a:lnTo>
                  <a:pt x="1862" y="1969"/>
                </a:lnTo>
                <a:lnTo>
                  <a:pt x="1898" y="1985"/>
                </a:lnTo>
                <a:lnTo>
                  <a:pt x="1929" y="2000"/>
                </a:lnTo>
                <a:lnTo>
                  <a:pt x="1953" y="2014"/>
                </a:lnTo>
                <a:lnTo>
                  <a:pt x="1972" y="2027"/>
                </a:lnTo>
                <a:lnTo>
                  <a:pt x="1992" y="2047"/>
                </a:lnTo>
                <a:lnTo>
                  <a:pt x="2008" y="2070"/>
                </a:lnTo>
                <a:lnTo>
                  <a:pt x="2019" y="2096"/>
                </a:lnTo>
                <a:lnTo>
                  <a:pt x="2025" y="2125"/>
                </a:lnTo>
                <a:lnTo>
                  <a:pt x="2028" y="2159"/>
                </a:lnTo>
                <a:lnTo>
                  <a:pt x="2025" y="2192"/>
                </a:lnTo>
                <a:lnTo>
                  <a:pt x="2019" y="2222"/>
                </a:lnTo>
                <a:lnTo>
                  <a:pt x="2008" y="2250"/>
                </a:lnTo>
                <a:lnTo>
                  <a:pt x="1992" y="2277"/>
                </a:lnTo>
                <a:lnTo>
                  <a:pt x="1972" y="2301"/>
                </a:lnTo>
                <a:lnTo>
                  <a:pt x="1951" y="2320"/>
                </a:lnTo>
                <a:lnTo>
                  <a:pt x="1928" y="2335"/>
                </a:lnTo>
                <a:lnTo>
                  <a:pt x="1899" y="2346"/>
                </a:lnTo>
                <a:lnTo>
                  <a:pt x="1869" y="2354"/>
                </a:lnTo>
                <a:lnTo>
                  <a:pt x="1834" y="2359"/>
                </a:lnTo>
                <a:lnTo>
                  <a:pt x="1796" y="2361"/>
                </a:lnTo>
                <a:lnTo>
                  <a:pt x="1750" y="2359"/>
                </a:lnTo>
                <a:lnTo>
                  <a:pt x="1710" y="2351"/>
                </a:lnTo>
                <a:lnTo>
                  <a:pt x="1672" y="2340"/>
                </a:lnTo>
                <a:lnTo>
                  <a:pt x="1637" y="2324"/>
                </a:lnTo>
                <a:lnTo>
                  <a:pt x="1607" y="2303"/>
                </a:lnTo>
                <a:lnTo>
                  <a:pt x="1580" y="2278"/>
                </a:lnTo>
                <a:lnTo>
                  <a:pt x="1556" y="2249"/>
                </a:lnTo>
                <a:lnTo>
                  <a:pt x="1535" y="2214"/>
                </a:lnTo>
                <a:lnTo>
                  <a:pt x="1518" y="2175"/>
                </a:lnTo>
                <a:lnTo>
                  <a:pt x="1505" y="2133"/>
                </a:lnTo>
                <a:lnTo>
                  <a:pt x="1495" y="2084"/>
                </a:lnTo>
                <a:lnTo>
                  <a:pt x="1168" y="2170"/>
                </a:lnTo>
                <a:lnTo>
                  <a:pt x="1184" y="2235"/>
                </a:lnTo>
                <a:lnTo>
                  <a:pt x="1205" y="2296"/>
                </a:lnTo>
                <a:lnTo>
                  <a:pt x="1230" y="2351"/>
                </a:lnTo>
                <a:lnTo>
                  <a:pt x="1258" y="2402"/>
                </a:lnTo>
                <a:lnTo>
                  <a:pt x="1291" y="2449"/>
                </a:lnTo>
                <a:lnTo>
                  <a:pt x="1327" y="2491"/>
                </a:lnTo>
                <a:lnTo>
                  <a:pt x="1366" y="2528"/>
                </a:lnTo>
                <a:lnTo>
                  <a:pt x="1409" y="2561"/>
                </a:lnTo>
                <a:lnTo>
                  <a:pt x="1456" y="2588"/>
                </a:lnTo>
                <a:lnTo>
                  <a:pt x="1507" y="2611"/>
                </a:lnTo>
                <a:lnTo>
                  <a:pt x="1561" y="2629"/>
                </a:lnTo>
                <a:lnTo>
                  <a:pt x="1620" y="2643"/>
                </a:lnTo>
                <a:lnTo>
                  <a:pt x="1682" y="2652"/>
                </a:lnTo>
                <a:lnTo>
                  <a:pt x="1682" y="2903"/>
                </a:lnTo>
                <a:lnTo>
                  <a:pt x="1893" y="2903"/>
                </a:lnTo>
                <a:lnTo>
                  <a:pt x="1893" y="2651"/>
                </a:lnTo>
                <a:lnTo>
                  <a:pt x="1954" y="2642"/>
                </a:lnTo>
                <a:lnTo>
                  <a:pt x="2010" y="2630"/>
                </a:lnTo>
                <a:lnTo>
                  <a:pt x="2063" y="2614"/>
                </a:lnTo>
                <a:lnTo>
                  <a:pt x="2113" y="2595"/>
                </a:lnTo>
                <a:lnTo>
                  <a:pt x="2159" y="2571"/>
                </a:lnTo>
                <a:lnTo>
                  <a:pt x="2200" y="2543"/>
                </a:lnTo>
                <a:lnTo>
                  <a:pt x="2239" y="2512"/>
                </a:lnTo>
                <a:lnTo>
                  <a:pt x="2274" y="2476"/>
                </a:lnTo>
                <a:lnTo>
                  <a:pt x="2309" y="2433"/>
                </a:lnTo>
                <a:lnTo>
                  <a:pt x="2338" y="2386"/>
                </a:lnTo>
                <a:lnTo>
                  <a:pt x="2363" y="2337"/>
                </a:lnTo>
                <a:lnTo>
                  <a:pt x="2382" y="2284"/>
                </a:lnTo>
                <a:lnTo>
                  <a:pt x="2395" y="2228"/>
                </a:lnTo>
                <a:lnTo>
                  <a:pt x="2403" y="2170"/>
                </a:lnTo>
                <a:lnTo>
                  <a:pt x="2406" y="2108"/>
                </a:lnTo>
                <a:lnTo>
                  <a:pt x="2403" y="2051"/>
                </a:lnTo>
                <a:lnTo>
                  <a:pt x="2396" y="1998"/>
                </a:lnTo>
                <a:lnTo>
                  <a:pt x="2383" y="1948"/>
                </a:lnTo>
                <a:lnTo>
                  <a:pt x="2365" y="1900"/>
                </a:lnTo>
                <a:lnTo>
                  <a:pt x="2342" y="1856"/>
                </a:lnTo>
                <a:lnTo>
                  <a:pt x="2314" y="1815"/>
                </a:lnTo>
                <a:lnTo>
                  <a:pt x="2284" y="1777"/>
                </a:lnTo>
                <a:lnTo>
                  <a:pt x="2249" y="1743"/>
                </a:lnTo>
                <a:lnTo>
                  <a:pt x="2212" y="1713"/>
                </a:lnTo>
                <a:lnTo>
                  <a:pt x="2171" y="1686"/>
                </a:lnTo>
                <a:lnTo>
                  <a:pt x="2125" y="1661"/>
                </a:lnTo>
                <a:lnTo>
                  <a:pt x="2072" y="1636"/>
                </a:lnTo>
                <a:lnTo>
                  <a:pt x="2013" y="1610"/>
                </a:lnTo>
                <a:lnTo>
                  <a:pt x="1947" y="1584"/>
                </a:lnTo>
                <a:lnTo>
                  <a:pt x="1875" y="1557"/>
                </a:lnTo>
                <a:lnTo>
                  <a:pt x="1821" y="1536"/>
                </a:lnTo>
                <a:lnTo>
                  <a:pt x="1774" y="1517"/>
                </a:lnTo>
                <a:lnTo>
                  <a:pt x="1733" y="1498"/>
                </a:lnTo>
                <a:lnTo>
                  <a:pt x="1699" y="1482"/>
                </a:lnTo>
                <a:lnTo>
                  <a:pt x="1672" y="1466"/>
                </a:lnTo>
                <a:lnTo>
                  <a:pt x="1652" y="1451"/>
                </a:lnTo>
                <a:lnTo>
                  <a:pt x="1633" y="1432"/>
                </a:lnTo>
                <a:lnTo>
                  <a:pt x="1618" y="1411"/>
                </a:lnTo>
                <a:lnTo>
                  <a:pt x="1607" y="1386"/>
                </a:lnTo>
                <a:lnTo>
                  <a:pt x="1602" y="1359"/>
                </a:lnTo>
                <a:lnTo>
                  <a:pt x="1599" y="1329"/>
                </a:lnTo>
                <a:lnTo>
                  <a:pt x="1602" y="1298"/>
                </a:lnTo>
                <a:lnTo>
                  <a:pt x="1608" y="1269"/>
                </a:lnTo>
                <a:lnTo>
                  <a:pt x="1619" y="1243"/>
                </a:lnTo>
                <a:lnTo>
                  <a:pt x="1634" y="1218"/>
                </a:lnTo>
                <a:lnTo>
                  <a:pt x="1654" y="1195"/>
                </a:lnTo>
                <a:lnTo>
                  <a:pt x="1677" y="1176"/>
                </a:lnTo>
                <a:lnTo>
                  <a:pt x="1703" y="1161"/>
                </a:lnTo>
                <a:lnTo>
                  <a:pt x="1731" y="1150"/>
                </a:lnTo>
                <a:lnTo>
                  <a:pt x="1762" y="1142"/>
                </a:lnTo>
                <a:lnTo>
                  <a:pt x="1797" y="1140"/>
                </a:lnTo>
                <a:lnTo>
                  <a:pt x="1835" y="1143"/>
                </a:lnTo>
                <a:lnTo>
                  <a:pt x="1872" y="1153"/>
                </a:lnTo>
                <a:lnTo>
                  <a:pt x="1906" y="1168"/>
                </a:lnTo>
                <a:lnTo>
                  <a:pt x="1937" y="1189"/>
                </a:lnTo>
                <a:lnTo>
                  <a:pt x="1967" y="1216"/>
                </a:lnTo>
                <a:lnTo>
                  <a:pt x="1994" y="1250"/>
                </a:lnTo>
                <a:lnTo>
                  <a:pt x="2019" y="1289"/>
                </a:lnTo>
                <a:lnTo>
                  <a:pt x="2041" y="1334"/>
                </a:lnTo>
                <a:lnTo>
                  <a:pt x="2061" y="1386"/>
                </a:lnTo>
                <a:lnTo>
                  <a:pt x="2352" y="1267"/>
                </a:lnTo>
                <a:lnTo>
                  <a:pt x="2333" y="1209"/>
                </a:lnTo>
                <a:lnTo>
                  <a:pt x="2310" y="1156"/>
                </a:lnTo>
                <a:lnTo>
                  <a:pt x="2284" y="1107"/>
                </a:lnTo>
                <a:lnTo>
                  <a:pt x="2255" y="1063"/>
                </a:lnTo>
                <a:lnTo>
                  <a:pt x="2222" y="1023"/>
                </a:lnTo>
                <a:lnTo>
                  <a:pt x="2185" y="987"/>
                </a:lnTo>
                <a:lnTo>
                  <a:pt x="2145" y="956"/>
                </a:lnTo>
                <a:lnTo>
                  <a:pt x="2101" y="929"/>
                </a:lnTo>
                <a:lnTo>
                  <a:pt x="2055" y="906"/>
                </a:lnTo>
                <a:lnTo>
                  <a:pt x="2005" y="889"/>
                </a:lnTo>
                <a:lnTo>
                  <a:pt x="1950" y="875"/>
                </a:lnTo>
                <a:lnTo>
                  <a:pt x="1893" y="866"/>
                </a:lnTo>
                <a:lnTo>
                  <a:pt x="1893" y="671"/>
                </a:lnTo>
                <a:lnTo>
                  <a:pt x="1682" y="671"/>
                </a:lnTo>
                <a:close/>
                <a:moveTo>
                  <a:pt x="1786" y="447"/>
                </a:moveTo>
                <a:lnTo>
                  <a:pt x="1882" y="450"/>
                </a:lnTo>
                <a:lnTo>
                  <a:pt x="1976" y="461"/>
                </a:lnTo>
                <a:lnTo>
                  <a:pt x="2068" y="477"/>
                </a:lnTo>
                <a:lnTo>
                  <a:pt x="2158" y="499"/>
                </a:lnTo>
                <a:lnTo>
                  <a:pt x="2245" y="527"/>
                </a:lnTo>
                <a:lnTo>
                  <a:pt x="2330" y="561"/>
                </a:lnTo>
                <a:lnTo>
                  <a:pt x="2411" y="601"/>
                </a:lnTo>
                <a:lnTo>
                  <a:pt x="2488" y="646"/>
                </a:lnTo>
                <a:lnTo>
                  <a:pt x="2563" y="696"/>
                </a:lnTo>
                <a:lnTo>
                  <a:pt x="2635" y="750"/>
                </a:lnTo>
                <a:lnTo>
                  <a:pt x="2702" y="809"/>
                </a:lnTo>
                <a:lnTo>
                  <a:pt x="2765" y="872"/>
                </a:lnTo>
                <a:lnTo>
                  <a:pt x="2824" y="939"/>
                </a:lnTo>
                <a:lnTo>
                  <a:pt x="2878" y="1011"/>
                </a:lnTo>
                <a:lnTo>
                  <a:pt x="2928" y="1084"/>
                </a:lnTo>
                <a:lnTo>
                  <a:pt x="2973" y="1163"/>
                </a:lnTo>
                <a:lnTo>
                  <a:pt x="3012" y="1244"/>
                </a:lnTo>
                <a:lnTo>
                  <a:pt x="3047" y="1329"/>
                </a:lnTo>
                <a:lnTo>
                  <a:pt x="3075" y="1416"/>
                </a:lnTo>
                <a:lnTo>
                  <a:pt x="3097" y="1506"/>
                </a:lnTo>
                <a:lnTo>
                  <a:pt x="3113" y="1597"/>
                </a:lnTo>
                <a:lnTo>
                  <a:pt x="3124" y="1692"/>
                </a:lnTo>
                <a:lnTo>
                  <a:pt x="3127" y="1787"/>
                </a:lnTo>
                <a:lnTo>
                  <a:pt x="3124" y="1883"/>
                </a:lnTo>
                <a:lnTo>
                  <a:pt x="3113" y="1976"/>
                </a:lnTo>
                <a:lnTo>
                  <a:pt x="3097" y="2069"/>
                </a:lnTo>
                <a:lnTo>
                  <a:pt x="3075" y="2158"/>
                </a:lnTo>
                <a:lnTo>
                  <a:pt x="3047" y="2245"/>
                </a:lnTo>
                <a:lnTo>
                  <a:pt x="3012" y="2329"/>
                </a:lnTo>
                <a:lnTo>
                  <a:pt x="2973" y="2411"/>
                </a:lnTo>
                <a:lnTo>
                  <a:pt x="2928" y="2489"/>
                </a:lnTo>
                <a:lnTo>
                  <a:pt x="2878" y="2564"/>
                </a:lnTo>
                <a:lnTo>
                  <a:pt x="2824" y="2635"/>
                </a:lnTo>
                <a:lnTo>
                  <a:pt x="2765" y="2702"/>
                </a:lnTo>
                <a:lnTo>
                  <a:pt x="2702" y="2765"/>
                </a:lnTo>
                <a:lnTo>
                  <a:pt x="2635" y="2824"/>
                </a:lnTo>
                <a:lnTo>
                  <a:pt x="2563" y="2879"/>
                </a:lnTo>
                <a:lnTo>
                  <a:pt x="2488" y="2928"/>
                </a:lnTo>
                <a:lnTo>
                  <a:pt x="2411" y="2973"/>
                </a:lnTo>
                <a:lnTo>
                  <a:pt x="2330" y="3013"/>
                </a:lnTo>
                <a:lnTo>
                  <a:pt x="2245" y="3046"/>
                </a:lnTo>
                <a:lnTo>
                  <a:pt x="2158" y="3075"/>
                </a:lnTo>
                <a:lnTo>
                  <a:pt x="2068" y="3098"/>
                </a:lnTo>
                <a:lnTo>
                  <a:pt x="1976" y="3114"/>
                </a:lnTo>
                <a:lnTo>
                  <a:pt x="1882" y="3124"/>
                </a:lnTo>
                <a:lnTo>
                  <a:pt x="1786" y="3127"/>
                </a:lnTo>
                <a:lnTo>
                  <a:pt x="1691" y="3124"/>
                </a:lnTo>
                <a:lnTo>
                  <a:pt x="1597" y="3114"/>
                </a:lnTo>
                <a:lnTo>
                  <a:pt x="1505" y="3098"/>
                </a:lnTo>
                <a:lnTo>
                  <a:pt x="1416" y="3075"/>
                </a:lnTo>
                <a:lnTo>
                  <a:pt x="1329" y="3046"/>
                </a:lnTo>
                <a:lnTo>
                  <a:pt x="1244" y="3013"/>
                </a:lnTo>
                <a:lnTo>
                  <a:pt x="1163" y="2973"/>
                </a:lnTo>
                <a:lnTo>
                  <a:pt x="1084" y="2928"/>
                </a:lnTo>
                <a:lnTo>
                  <a:pt x="1009" y="2879"/>
                </a:lnTo>
                <a:lnTo>
                  <a:pt x="939" y="2824"/>
                </a:lnTo>
                <a:lnTo>
                  <a:pt x="871" y="2765"/>
                </a:lnTo>
                <a:lnTo>
                  <a:pt x="808" y="2702"/>
                </a:lnTo>
                <a:lnTo>
                  <a:pt x="749" y="2635"/>
                </a:lnTo>
                <a:lnTo>
                  <a:pt x="694" y="2564"/>
                </a:lnTo>
                <a:lnTo>
                  <a:pt x="645" y="2489"/>
                </a:lnTo>
                <a:lnTo>
                  <a:pt x="601" y="2411"/>
                </a:lnTo>
                <a:lnTo>
                  <a:pt x="561" y="2329"/>
                </a:lnTo>
                <a:lnTo>
                  <a:pt x="527" y="2245"/>
                </a:lnTo>
                <a:lnTo>
                  <a:pt x="499" y="2158"/>
                </a:lnTo>
                <a:lnTo>
                  <a:pt x="476" y="2069"/>
                </a:lnTo>
                <a:lnTo>
                  <a:pt x="460" y="1976"/>
                </a:lnTo>
                <a:lnTo>
                  <a:pt x="450" y="1883"/>
                </a:lnTo>
                <a:lnTo>
                  <a:pt x="447" y="1787"/>
                </a:lnTo>
                <a:lnTo>
                  <a:pt x="450" y="1692"/>
                </a:lnTo>
                <a:lnTo>
                  <a:pt x="460" y="1597"/>
                </a:lnTo>
                <a:lnTo>
                  <a:pt x="476" y="1506"/>
                </a:lnTo>
                <a:lnTo>
                  <a:pt x="499" y="1416"/>
                </a:lnTo>
                <a:lnTo>
                  <a:pt x="527" y="1329"/>
                </a:lnTo>
                <a:lnTo>
                  <a:pt x="561" y="1244"/>
                </a:lnTo>
                <a:lnTo>
                  <a:pt x="601" y="1163"/>
                </a:lnTo>
                <a:lnTo>
                  <a:pt x="645" y="1084"/>
                </a:lnTo>
                <a:lnTo>
                  <a:pt x="694" y="1011"/>
                </a:lnTo>
                <a:lnTo>
                  <a:pt x="749" y="939"/>
                </a:lnTo>
                <a:lnTo>
                  <a:pt x="808" y="872"/>
                </a:lnTo>
                <a:lnTo>
                  <a:pt x="871" y="809"/>
                </a:lnTo>
                <a:lnTo>
                  <a:pt x="939" y="750"/>
                </a:lnTo>
                <a:lnTo>
                  <a:pt x="1009" y="696"/>
                </a:lnTo>
                <a:lnTo>
                  <a:pt x="1084" y="646"/>
                </a:lnTo>
                <a:lnTo>
                  <a:pt x="1163" y="601"/>
                </a:lnTo>
                <a:lnTo>
                  <a:pt x="1244" y="561"/>
                </a:lnTo>
                <a:lnTo>
                  <a:pt x="1329" y="527"/>
                </a:lnTo>
                <a:lnTo>
                  <a:pt x="1416" y="499"/>
                </a:lnTo>
                <a:lnTo>
                  <a:pt x="1505" y="477"/>
                </a:lnTo>
                <a:lnTo>
                  <a:pt x="1597" y="461"/>
                </a:lnTo>
                <a:lnTo>
                  <a:pt x="1691" y="450"/>
                </a:lnTo>
                <a:lnTo>
                  <a:pt x="1786" y="447"/>
                </a:lnTo>
                <a:close/>
                <a:moveTo>
                  <a:pt x="1786" y="224"/>
                </a:moveTo>
                <a:lnTo>
                  <a:pt x="1684" y="227"/>
                </a:lnTo>
                <a:lnTo>
                  <a:pt x="1583" y="237"/>
                </a:lnTo>
                <a:lnTo>
                  <a:pt x="1484" y="253"/>
                </a:lnTo>
                <a:lnTo>
                  <a:pt x="1388" y="275"/>
                </a:lnTo>
                <a:lnTo>
                  <a:pt x="1293" y="303"/>
                </a:lnTo>
                <a:lnTo>
                  <a:pt x="1202" y="337"/>
                </a:lnTo>
                <a:lnTo>
                  <a:pt x="1113" y="377"/>
                </a:lnTo>
                <a:lnTo>
                  <a:pt x="1027" y="422"/>
                </a:lnTo>
                <a:lnTo>
                  <a:pt x="943" y="472"/>
                </a:lnTo>
                <a:lnTo>
                  <a:pt x="864" y="526"/>
                </a:lnTo>
                <a:lnTo>
                  <a:pt x="788" y="585"/>
                </a:lnTo>
                <a:lnTo>
                  <a:pt x="716" y="649"/>
                </a:lnTo>
                <a:lnTo>
                  <a:pt x="649" y="716"/>
                </a:lnTo>
                <a:lnTo>
                  <a:pt x="585" y="789"/>
                </a:lnTo>
                <a:lnTo>
                  <a:pt x="526" y="864"/>
                </a:lnTo>
                <a:lnTo>
                  <a:pt x="470" y="944"/>
                </a:lnTo>
                <a:lnTo>
                  <a:pt x="422" y="1027"/>
                </a:lnTo>
                <a:lnTo>
                  <a:pt x="376" y="1113"/>
                </a:lnTo>
                <a:lnTo>
                  <a:pt x="337" y="1202"/>
                </a:lnTo>
                <a:lnTo>
                  <a:pt x="303" y="1293"/>
                </a:lnTo>
                <a:lnTo>
                  <a:pt x="275" y="1388"/>
                </a:lnTo>
                <a:lnTo>
                  <a:pt x="253" y="1484"/>
                </a:lnTo>
                <a:lnTo>
                  <a:pt x="237" y="1583"/>
                </a:lnTo>
                <a:lnTo>
                  <a:pt x="227" y="1684"/>
                </a:lnTo>
                <a:lnTo>
                  <a:pt x="224" y="1787"/>
                </a:lnTo>
                <a:lnTo>
                  <a:pt x="227" y="1889"/>
                </a:lnTo>
                <a:lnTo>
                  <a:pt x="237" y="1991"/>
                </a:lnTo>
                <a:lnTo>
                  <a:pt x="253" y="2089"/>
                </a:lnTo>
                <a:lnTo>
                  <a:pt x="275" y="2186"/>
                </a:lnTo>
                <a:lnTo>
                  <a:pt x="303" y="2281"/>
                </a:lnTo>
                <a:lnTo>
                  <a:pt x="337" y="2372"/>
                </a:lnTo>
                <a:lnTo>
                  <a:pt x="376" y="2461"/>
                </a:lnTo>
                <a:lnTo>
                  <a:pt x="422" y="2547"/>
                </a:lnTo>
                <a:lnTo>
                  <a:pt x="470" y="2630"/>
                </a:lnTo>
                <a:lnTo>
                  <a:pt x="526" y="2710"/>
                </a:lnTo>
                <a:lnTo>
                  <a:pt x="585" y="2786"/>
                </a:lnTo>
                <a:lnTo>
                  <a:pt x="649" y="2857"/>
                </a:lnTo>
                <a:lnTo>
                  <a:pt x="716" y="2925"/>
                </a:lnTo>
                <a:lnTo>
                  <a:pt x="788" y="2989"/>
                </a:lnTo>
                <a:lnTo>
                  <a:pt x="864" y="3048"/>
                </a:lnTo>
                <a:lnTo>
                  <a:pt x="943" y="3103"/>
                </a:lnTo>
                <a:lnTo>
                  <a:pt x="1027" y="3152"/>
                </a:lnTo>
                <a:lnTo>
                  <a:pt x="1113" y="3198"/>
                </a:lnTo>
                <a:lnTo>
                  <a:pt x="1202" y="3237"/>
                </a:lnTo>
                <a:lnTo>
                  <a:pt x="1293" y="3270"/>
                </a:lnTo>
                <a:lnTo>
                  <a:pt x="1388" y="3299"/>
                </a:lnTo>
                <a:lnTo>
                  <a:pt x="1484" y="3320"/>
                </a:lnTo>
                <a:lnTo>
                  <a:pt x="1583" y="3337"/>
                </a:lnTo>
                <a:lnTo>
                  <a:pt x="1684" y="3346"/>
                </a:lnTo>
                <a:lnTo>
                  <a:pt x="1786" y="3350"/>
                </a:lnTo>
                <a:lnTo>
                  <a:pt x="1890" y="3346"/>
                </a:lnTo>
                <a:lnTo>
                  <a:pt x="1991" y="3337"/>
                </a:lnTo>
                <a:lnTo>
                  <a:pt x="2089" y="3320"/>
                </a:lnTo>
                <a:lnTo>
                  <a:pt x="2186" y="3299"/>
                </a:lnTo>
                <a:lnTo>
                  <a:pt x="2281" y="3270"/>
                </a:lnTo>
                <a:lnTo>
                  <a:pt x="2372" y="3237"/>
                </a:lnTo>
                <a:lnTo>
                  <a:pt x="2461" y="3198"/>
                </a:lnTo>
                <a:lnTo>
                  <a:pt x="2547" y="3152"/>
                </a:lnTo>
                <a:lnTo>
                  <a:pt x="2629" y="3103"/>
                </a:lnTo>
                <a:lnTo>
                  <a:pt x="2710" y="3048"/>
                </a:lnTo>
                <a:lnTo>
                  <a:pt x="2785" y="2989"/>
                </a:lnTo>
                <a:lnTo>
                  <a:pt x="2858" y="2925"/>
                </a:lnTo>
                <a:lnTo>
                  <a:pt x="2925" y="2857"/>
                </a:lnTo>
                <a:lnTo>
                  <a:pt x="2989" y="2786"/>
                </a:lnTo>
                <a:lnTo>
                  <a:pt x="3048" y="2710"/>
                </a:lnTo>
                <a:lnTo>
                  <a:pt x="3102" y="2630"/>
                </a:lnTo>
                <a:lnTo>
                  <a:pt x="3152" y="2547"/>
                </a:lnTo>
                <a:lnTo>
                  <a:pt x="3197" y="2461"/>
                </a:lnTo>
                <a:lnTo>
                  <a:pt x="3237" y="2372"/>
                </a:lnTo>
                <a:lnTo>
                  <a:pt x="3271" y="2281"/>
                </a:lnTo>
                <a:lnTo>
                  <a:pt x="3299" y="2186"/>
                </a:lnTo>
                <a:lnTo>
                  <a:pt x="3321" y="2089"/>
                </a:lnTo>
                <a:lnTo>
                  <a:pt x="3337" y="1991"/>
                </a:lnTo>
                <a:lnTo>
                  <a:pt x="3347" y="1889"/>
                </a:lnTo>
                <a:lnTo>
                  <a:pt x="3350" y="1787"/>
                </a:lnTo>
                <a:lnTo>
                  <a:pt x="3347" y="1684"/>
                </a:lnTo>
                <a:lnTo>
                  <a:pt x="3337" y="1583"/>
                </a:lnTo>
                <a:lnTo>
                  <a:pt x="3321" y="1484"/>
                </a:lnTo>
                <a:lnTo>
                  <a:pt x="3299" y="1388"/>
                </a:lnTo>
                <a:lnTo>
                  <a:pt x="3271" y="1293"/>
                </a:lnTo>
                <a:lnTo>
                  <a:pt x="3237" y="1202"/>
                </a:lnTo>
                <a:lnTo>
                  <a:pt x="3197" y="1113"/>
                </a:lnTo>
                <a:lnTo>
                  <a:pt x="3152" y="1027"/>
                </a:lnTo>
                <a:lnTo>
                  <a:pt x="3102" y="944"/>
                </a:lnTo>
                <a:lnTo>
                  <a:pt x="3048" y="864"/>
                </a:lnTo>
                <a:lnTo>
                  <a:pt x="2989" y="789"/>
                </a:lnTo>
                <a:lnTo>
                  <a:pt x="2925" y="716"/>
                </a:lnTo>
                <a:lnTo>
                  <a:pt x="2858" y="649"/>
                </a:lnTo>
                <a:lnTo>
                  <a:pt x="2785" y="585"/>
                </a:lnTo>
                <a:lnTo>
                  <a:pt x="2710" y="526"/>
                </a:lnTo>
                <a:lnTo>
                  <a:pt x="2629" y="472"/>
                </a:lnTo>
                <a:lnTo>
                  <a:pt x="2547" y="422"/>
                </a:lnTo>
                <a:lnTo>
                  <a:pt x="2461" y="377"/>
                </a:lnTo>
                <a:lnTo>
                  <a:pt x="2372" y="337"/>
                </a:lnTo>
                <a:lnTo>
                  <a:pt x="2281" y="303"/>
                </a:lnTo>
                <a:lnTo>
                  <a:pt x="2186" y="275"/>
                </a:lnTo>
                <a:lnTo>
                  <a:pt x="2089" y="253"/>
                </a:lnTo>
                <a:lnTo>
                  <a:pt x="1991" y="237"/>
                </a:lnTo>
                <a:lnTo>
                  <a:pt x="1890" y="227"/>
                </a:lnTo>
                <a:lnTo>
                  <a:pt x="1786" y="224"/>
                </a:lnTo>
                <a:close/>
                <a:moveTo>
                  <a:pt x="1786" y="0"/>
                </a:moveTo>
                <a:lnTo>
                  <a:pt x="1896" y="4"/>
                </a:lnTo>
                <a:lnTo>
                  <a:pt x="2003" y="13"/>
                </a:lnTo>
                <a:lnTo>
                  <a:pt x="2108" y="30"/>
                </a:lnTo>
                <a:lnTo>
                  <a:pt x="2211" y="51"/>
                </a:lnTo>
                <a:lnTo>
                  <a:pt x="2312" y="78"/>
                </a:lnTo>
                <a:lnTo>
                  <a:pt x="2410" y="112"/>
                </a:lnTo>
                <a:lnTo>
                  <a:pt x="2506" y="151"/>
                </a:lnTo>
                <a:lnTo>
                  <a:pt x="2599" y="195"/>
                </a:lnTo>
                <a:lnTo>
                  <a:pt x="2688" y="245"/>
                </a:lnTo>
                <a:lnTo>
                  <a:pt x="2775" y="299"/>
                </a:lnTo>
                <a:lnTo>
                  <a:pt x="2859" y="358"/>
                </a:lnTo>
                <a:lnTo>
                  <a:pt x="2938" y="421"/>
                </a:lnTo>
                <a:lnTo>
                  <a:pt x="3014" y="488"/>
                </a:lnTo>
                <a:lnTo>
                  <a:pt x="3086" y="560"/>
                </a:lnTo>
                <a:lnTo>
                  <a:pt x="3153" y="636"/>
                </a:lnTo>
                <a:lnTo>
                  <a:pt x="3216" y="715"/>
                </a:lnTo>
                <a:lnTo>
                  <a:pt x="3275" y="799"/>
                </a:lnTo>
                <a:lnTo>
                  <a:pt x="3329" y="886"/>
                </a:lnTo>
                <a:lnTo>
                  <a:pt x="3379" y="975"/>
                </a:lnTo>
                <a:lnTo>
                  <a:pt x="3423" y="1068"/>
                </a:lnTo>
                <a:lnTo>
                  <a:pt x="3462" y="1164"/>
                </a:lnTo>
                <a:lnTo>
                  <a:pt x="3496" y="1262"/>
                </a:lnTo>
                <a:lnTo>
                  <a:pt x="3523" y="1363"/>
                </a:lnTo>
                <a:lnTo>
                  <a:pt x="3544" y="1466"/>
                </a:lnTo>
                <a:lnTo>
                  <a:pt x="3561" y="1571"/>
                </a:lnTo>
                <a:lnTo>
                  <a:pt x="3570" y="1678"/>
                </a:lnTo>
                <a:lnTo>
                  <a:pt x="3574" y="1787"/>
                </a:lnTo>
                <a:lnTo>
                  <a:pt x="3570" y="1896"/>
                </a:lnTo>
                <a:lnTo>
                  <a:pt x="3561" y="2002"/>
                </a:lnTo>
                <a:lnTo>
                  <a:pt x="3544" y="2108"/>
                </a:lnTo>
                <a:lnTo>
                  <a:pt x="3523" y="2211"/>
                </a:lnTo>
                <a:lnTo>
                  <a:pt x="3496" y="2312"/>
                </a:lnTo>
                <a:lnTo>
                  <a:pt x="3462" y="2410"/>
                </a:lnTo>
                <a:lnTo>
                  <a:pt x="3423" y="2505"/>
                </a:lnTo>
                <a:lnTo>
                  <a:pt x="3379" y="2599"/>
                </a:lnTo>
                <a:lnTo>
                  <a:pt x="3329" y="2689"/>
                </a:lnTo>
                <a:lnTo>
                  <a:pt x="3275" y="2775"/>
                </a:lnTo>
                <a:lnTo>
                  <a:pt x="3216" y="2859"/>
                </a:lnTo>
                <a:lnTo>
                  <a:pt x="3153" y="2938"/>
                </a:lnTo>
                <a:lnTo>
                  <a:pt x="3086" y="3014"/>
                </a:lnTo>
                <a:lnTo>
                  <a:pt x="3014" y="3086"/>
                </a:lnTo>
                <a:lnTo>
                  <a:pt x="2938" y="3153"/>
                </a:lnTo>
                <a:lnTo>
                  <a:pt x="2859" y="3217"/>
                </a:lnTo>
                <a:lnTo>
                  <a:pt x="2775" y="3276"/>
                </a:lnTo>
                <a:lnTo>
                  <a:pt x="2688" y="3329"/>
                </a:lnTo>
                <a:lnTo>
                  <a:pt x="2599" y="3379"/>
                </a:lnTo>
                <a:lnTo>
                  <a:pt x="2506" y="3422"/>
                </a:lnTo>
                <a:lnTo>
                  <a:pt x="2410" y="3461"/>
                </a:lnTo>
                <a:lnTo>
                  <a:pt x="2312" y="3495"/>
                </a:lnTo>
                <a:lnTo>
                  <a:pt x="2211" y="3522"/>
                </a:lnTo>
                <a:lnTo>
                  <a:pt x="2108" y="3544"/>
                </a:lnTo>
                <a:lnTo>
                  <a:pt x="2003" y="3560"/>
                </a:lnTo>
                <a:lnTo>
                  <a:pt x="1896" y="3570"/>
                </a:lnTo>
                <a:lnTo>
                  <a:pt x="1786" y="3573"/>
                </a:lnTo>
                <a:lnTo>
                  <a:pt x="1678" y="3570"/>
                </a:lnTo>
                <a:lnTo>
                  <a:pt x="1571" y="3560"/>
                </a:lnTo>
                <a:lnTo>
                  <a:pt x="1466" y="3544"/>
                </a:lnTo>
                <a:lnTo>
                  <a:pt x="1363" y="3522"/>
                </a:lnTo>
                <a:lnTo>
                  <a:pt x="1261" y="3495"/>
                </a:lnTo>
                <a:lnTo>
                  <a:pt x="1164" y="3461"/>
                </a:lnTo>
                <a:lnTo>
                  <a:pt x="1068" y="3422"/>
                </a:lnTo>
                <a:lnTo>
                  <a:pt x="975" y="3379"/>
                </a:lnTo>
                <a:lnTo>
                  <a:pt x="884" y="3329"/>
                </a:lnTo>
                <a:lnTo>
                  <a:pt x="799" y="3276"/>
                </a:lnTo>
                <a:lnTo>
                  <a:pt x="715" y="3217"/>
                </a:lnTo>
                <a:lnTo>
                  <a:pt x="636" y="3153"/>
                </a:lnTo>
                <a:lnTo>
                  <a:pt x="560" y="3086"/>
                </a:lnTo>
                <a:lnTo>
                  <a:pt x="488" y="3014"/>
                </a:lnTo>
                <a:lnTo>
                  <a:pt x="420" y="2938"/>
                </a:lnTo>
                <a:lnTo>
                  <a:pt x="356" y="2859"/>
                </a:lnTo>
                <a:lnTo>
                  <a:pt x="298" y="2775"/>
                </a:lnTo>
                <a:lnTo>
                  <a:pt x="244" y="2689"/>
                </a:lnTo>
                <a:lnTo>
                  <a:pt x="194" y="2599"/>
                </a:lnTo>
                <a:lnTo>
                  <a:pt x="151" y="2505"/>
                </a:lnTo>
                <a:lnTo>
                  <a:pt x="112" y="2410"/>
                </a:lnTo>
                <a:lnTo>
                  <a:pt x="78" y="2312"/>
                </a:lnTo>
                <a:lnTo>
                  <a:pt x="51" y="2211"/>
                </a:lnTo>
                <a:lnTo>
                  <a:pt x="29" y="2108"/>
                </a:lnTo>
                <a:lnTo>
                  <a:pt x="13" y="2002"/>
                </a:lnTo>
                <a:lnTo>
                  <a:pt x="3" y="1896"/>
                </a:lnTo>
                <a:lnTo>
                  <a:pt x="0" y="1787"/>
                </a:lnTo>
                <a:lnTo>
                  <a:pt x="3" y="1678"/>
                </a:lnTo>
                <a:lnTo>
                  <a:pt x="13" y="1571"/>
                </a:lnTo>
                <a:lnTo>
                  <a:pt x="29" y="1466"/>
                </a:lnTo>
                <a:lnTo>
                  <a:pt x="51" y="1363"/>
                </a:lnTo>
                <a:lnTo>
                  <a:pt x="78" y="1262"/>
                </a:lnTo>
                <a:lnTo>
                  <a:pt x="112" y="1164"/>
                </a:lnTo>
                <a:lnTo>
                  <a:pt x="151" y="1068"/>
                </a:lnTo>
                <a:lnTo>
                  <a:pt x="194" y="975"/>
                </a:lnTo>
                <a:lnTo>
                  <a:pt x="244" y="886"/>
                </a:lnTo>
                <a:lnTo>
                  <a:pt x="298" y="799"/>
                </a:lnTo>
                <a:lnTo>
                  <a:pt x="356" y="715"/>
                </a:lnTo>
                <a:lnTo>
                  <a:pt x="420" y="636"/>
                </a:lnTo>
                <a:lnTo>
                  <a:pt x="488" y="560"/>
                </a:lnTo>
                <a:lnTo>
                  <a:pt x="560" y="488"/>
                </a:lnTo>
                <a:lnTo>
                  <a:pt x="636" y="421"/>
                </a:lnTo>
                <a:lnTo>
                  <a:pt x="715" y="358"/>
                </a:lnTo>
                <a:lnTo>
                  <a:pt x="799" y="299"/>
                </a:lnTo>
                <a:lnTo>
                  <a:pt x="884" y="245"/>
                </a:lnTo>
                <a:lnTo>
                  <a:pt x="975" y="195"/>
                </a:lnTo>
                <a:lnTo>
                  <a:pt x="1068" y="151"/>
                </a:lnTo>
                <a:lnTo>
                  <a:pt x="1164" y="112"/>
                </a:lnTo>
                <a:lnTo>
                  <a:pt x="1261" y="78"/>
                </a:lnTo>
                <a:lnTo>
                  <a:pt x="1363" y="51"/>
                </a:lnTo>
                <a:lnTo>
                  <a:pt x="1466" y="30"/>
                </a:lnTo>
                <a:lnTo>
                  <a:pt x="1571" y="13"/>
                </a:lnTo>
                <a:lnTo>
                  <a:pt x="1678" y="4"/>
                </a:lnTo>
                <a:lnTo>
                  <a:pt x="178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1" name="Двойная стрелка вверх/вниз 20"/>
          <p:cNvSpPr/>
          <p:nvPr/>
        </p:nvSpPr>
        <p:spPr bwMode="auto">
          <a:xfrm rot="2344059">
            <a:off x="4906749" y="1542084"/>
            <a:ext cx="205715" cy="390085"/>
          </a:xfrm>
          <a:prstGeom prst="upDownArrow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8" name="Picture 4" descr="C:\Users\aligotskiy\Downloads\MESSENGER - MS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16" y="4063185"/>
            <a:ext cx="541785" cy="54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Молния 21"/>
          <p:cNvSpPr/>
          <p:nvPr/>
        </p:nvSpPr>
        <p:spPr bwMode="auto">
          <a:xfrm flipH="1">
            <a:off x="4912127" y="5844232"/>
            <a:ext cx="304800" cy="473499"/>
          </a:xfrm>
          <a:prstGeom prst="lightningBol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23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24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4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1" grpId="0"/>
      <p:bldP spid="13" grpId="0"/>
      <p:bldP spid="15" grpId="0"/>
      <p:bldP spid="17" grpId="0"/>
      <p:bldP spid="8" grpId="0" animBg="1"/>
      <p:bldP spid="12" grpId="0" animBg="1"/>
      <p:bldP spid="10" grpId="0" animBg="1"/>
      <p:bldP spid="16" grpId="0" animBg="1"/>
      <p:bldP spid="14" grpId="0" animBg="1"/>
      <p:bldP spid="36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18" name="Footer Text"/>
          <p:cNvSpPr txBox="1"/>
          <p:nvPr/>
        </p:nvSpPr>
        <p:spPr>
          <a:xfrm>
            <a:off x="4800600" y="2108200"/>
            <a:ext cx="3945957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ОАО «Институт по проектированию и изысканиям автомобильных дорог «Союздорпроект» - проектный институт, занимающий одно из ведущих место среди профильных организаций Российской Федерации, специализирующихся в области изысканий и проектирования автомобильных дорог и искусственных сооружений. </a:t>
            </a:r>
          </a:p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 проектам института было построено </a:t>
            </a:r>
            <a:r>
              <a:rPr lang="ru-RU" sz="1200" b="1" i="1" dirty="0">
                <a:solidFill>
                  <a:schemeClr val="accent1"/>
                </a:solidFill>
              </a:rPr>
              <a:t>более 123 тысяч километров автомобильных дорог и 120 километров больших мостов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 в Советском Союзе, современной России, а также за рубежом. </a:t>
            </a:r>
          </a:p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 частности, Институтом были запроектированы федеральные трассы М-1 «Беларусь», М-2 «Крым», М-5 «Урал», М-7 «Волга», М-8 «Холмогоры», а также реконструирована МКАД.</a:t>
            </a:r>
          </a:p>
          <a:p>
            <a:pPr algn="just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  В настоящее время одним из приоритетных направлений деятельности Института является проектирование платных федеральных автомобильных дорог. Проектно-изыскательская деятельность ОАО «Союздорпроект» охватывает все регионы России с самыми разнообразными климатическими и геологическими условиями.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7" r="2781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 bwMode="auto">
          <a:xfrm>
            <a:off x="265856" y="5820112"/>
            <a:ext cx="4038600" cy="860088"/>
          </a:xfrm>
          <a:prstGeom prst="roundRect">
            <a:avLst>
              <a:gd name="adj" fmla="val 3901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/>
          </a:p>
        </p:txBody>
      </p:sp>
      <p:sp>
        <p:nvSpPr>
          <p:cNvPr id="11" name="Oval 10"/>
          <p:cNvSpPr/>
          <p:nvPr/>
        </p:nvSpPr>
        <p:spPr>
          <a:xfrm>
            <a:off x="381001" y="5919767"/>
            <a:ext cx="680255" cy="660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545586" y="6046755"/>
            <a:ext cx="353575" cy="464332"/>
          </a:xfrm>
          <a:custGeom>
            <a:avLst/>
            <a:gdLst>
              <a:gd name="T0" fmla="*/ 1126 w 2657"/>
              <a:gd name="T1" fmla="*/ 940 h 3489"/>
              <a:gd name="T2" fmla="*/ 999 w 2657"/>
              <a:gd name="T3" fmla="*/ 1155 h 3489"/>
              <a:gd name="T4" fmla="*/ 1066 w 2657"/>
              <a:gd name="T5" fmla="*/ 1399 h 3489"/>
              <a:gd name="T6" fmla="*/ 1283 w 2657"/>
              <a:gd name="T7" fmla="*/ 1523 h 3489"/>
              <a:gd name="T8" fmla="*/ 1531 w 2657"/>
              <a:gd name="T9" fmla="*/ 1458 h 3489"/>
              <a:gd name="T10" fmla="*/ 1658 w 2657"/>
              <a:gd name="T11" fmla="*/ 1243 h 3489"/>
              <a:gd name="T12" fmla="*/ 1591 w 2657"/>
              <a:gd name="T13" fmla="*/ 999 h 3489"/>
              <a:gd name="T14" fmla="*/ 1374 w 2657"/>
              <a:gd name="T15" fmla="*/ 875 h 3489"/>
              <a:gd name="T16" fmla="*/ 1557 w 2657"/>
              <a:gd name="T17" fmla="*/ 702 h 3489"/>
              <a:gd name="T18" fmla="*/ 1806 w 2657"/>
              <a:gd name="T19" fmla="*/ 924 h 3489"/>
              <a:gd name="T20" fmla="*/ 1879 w 2657"/>
              <a:gd name="T21" fmla="*/ 1259 h 3489"/>
              <a:gd name="T22" fmla="*/ 1740 w 2657"/>
              <a:gd name="T23" fmla="*/ 1564 h 3489"/>
              <a:gd name="T24" fmla="*/ 1447 w 2657"/>
              <a:gd name="T25" fmla="*/ 1731 h 3489"/>
              <a:gd name="T26" fmla="*/ 1100 w 2657"/>
              <a:gd name="T27" fmla="*/ 1696 h 3489"/>
              <a:gd name="T28" fmla="*/ 851 w 2657"/>
              <a:gd name="T29" fmla="*/ 1474 h 3489"/>
              <a:gd name="T30" fmla="*/ 778 w 2657"/>
              <a:gd name="T31" fmla="*/ 1139 h 3489"/>
              <a:gd name="T32" fmla="*/ 917 w 2657"/>
              <a:gd name="T33" fmla="*/ 834 h 3489"/>
              <a:gd name="T34" fmla="*/ 1210 w 2657"/>
              <a:gd name="T35" fmla="*/ 667 h 3489"/>
              <a:gd name="T36" fmla="*/ 1075 w 2657"/>
              <a:gd name="T37" fmla="*/ 247 h 3489"/>
              <a:gd name="T38" fmla="*/ 637 w 2657"/>
              <a:gd name="T39" fmla="*/ 460 h 3489"/>
              <a:gd name="T40" fmla="*/ 334 w 2657"/>
              <a:gd name="T41" fmla="*/ 836 h 3489"/>
              <a:gd name="T42" fmla="*/ 222 w 2657"/>
              <a:gd name="T43" fmla="*/ 1321 h 3489"/>
              <a:gd name="T44" fmla="*/ 289 w 2657"/>
              <a:gd name="T45" fmla="*/ 1631 h 3489"/>
              <a:gd name="T46" fmla="*/ 461 w 2657"/>
              <a:gd name="T47" fmla="*/ 1988 h 3489"/>
              <a:gd name="T48" fmla="*/ 692 w 2657"/>
              <a:gd name="T49" fmla="*/ 2353 h 3489"/>
              <a:gd name="T50" fmla="*/ 939 w 2657"/>
              <a:gd name="T51" fmla="*/ 2689 h 3489"/>
              <a:gd name="T52" fmla="*/ 1156 w 2657"/>
              <a:gd name="T53" fmla="*/ 2959 h 3489"/>
              <a:gd name="T54" fmla="*/ 1298 w 2657"/>
              <a:gd name="T55" fmla="*/ 3127 h 3489"/>
              <a:gd name="T56" fmla="*/ 1336 w 2657"/>
              <a:gd name="T57" fmla="*/ 3152 h 3489"/>
              <a:gd name="T58" fmla="*/ 1444 w 2657"/>
              <a:gd name="T59" fmla="*/ 3028 h 3489"/>
              <a:gd name="T60" fmla="*/ 1641 w 2657"/>
              <a:gd name="T61" fmla="*/ 2789 h 3489"/>
              <a:gd name="T62" fmla="*/ 1882 w 2657"/>
              <a:gd name="T63" fmla="*/ 2470 h 3489"/>
              <a:gd name="T64" fmla="*/ 2125 w 2657"/>
              <a:gd name="T65" fmla="*/ 2111 h 3489"/>
              <a:gd name="T66" fmla="*/ 2321 w 2657"/>
              <a:gd name="T67" fmla="*/ 1747 h 3489"/>
              <a:gd name="T68" fmla="*/ 2428 w 2657"/>
              <a:gd name="T69" fmla="*/ 1417 h 3489"/>
              <a:gd name="T70" fmla="*/ 2385 w 2657"/>
              <a:gd name="T71" fmla="*/ 989 h 3489"/>
              <a:gd name="T72" fmla="*/ 2141 w 2657"/>
              <a:gd name="T73" fmla="*/ 571 h 3489"/>
              <a:gd name="T74" fmla="*/ 1741 w 2657"/>
              <a:gd name="T75" fmla="*/ 296 h 3489"/>
              <a:gd name="T76" fmla="*/ 1329 w 2657"/>
              <a:gd name="T77" fmla="*/ 0 h 3489"/>
              <a:gd name="T78" fmla="*/ 1866 w 2657"/>
              <a:gd name="T79" fmla="*/ 111 h 3489"/>
              <a:gd name="T80" fmla="*/ 2299 w 2657"/>
              <a:gd name="T81" fmla="*/ 414 h 3489"/>
              <a:gd name="T82" fmla="*/ 2578 w 2657"/>
              <a:gd name="T83" fmla="*/ 861 h 3489"/>
              <a:gd name="T84" fmla="*/ 2656 w 2657"/>
              <a:gd name="T85" fmla="*/ 1359 h 3489"/>
              <a:gd name="T86" fmla="*/ 2568 w 2657"/>
              <a:gd name="T87" fmla="*/ 1700 h 3489"/>
              <a:gd name="T88" fmla="*/ 2378 w 2657"/>
              <a:gd name="T89" fmla="*/ 2085 h 3489"/>
              <a:gd name="T90" fmla="*/ 2128 w 2657"/>
              <a:gd name="T91" fmla="*/ 2479 h 3489"/>
              <a:gd name="T92" fmla="*/ 1859 w 2657"/>
              <a:gd name="T93" fmla="*/ 2850 h 3489"/>
              <a:gd name="T94" fmla="*/ 1608 w 2657"/>
              <a:gd name="T95" fmla="*/ 3163 h 3489"/>
              <a:gd name="T96" fmla="*/ 1419 w 2657"/>
              <a:gd name="T97" fmla="*/ 3387 h 3489"/>
              <a:gd name="T98" fmla="*/ 1331 w 2657"/>
              <a:gd name="T99" fmla="*/ 3487 h 3489"/>
              <a:gd name="T100" fmla="*/ 1281 w 2657"/>
              <a:gd name="T101" fmla="*/ 3435 h 3489"/>
              <a:gd name="T102" fmla="*/ 1121 w 2657"/>
              <a:gd name="T103" fmla="*/ 3250 h 3489"/>
              <a:gd name="T104" fmla="*/ 887 w 2657"/>
              <a:gd name="T105" fmla="*/ 2963 h 3489"/>
              <a:gd name="T106" fmla="*/ 620 w 2657"/>
              <a:gd name="T107" fmla="*/ 2607 h 3489"/>
              <a:gd name="T108" fmla="*/ 358 w 2657"/>
              <a:gd name="T109" fmla="*/ 2217 h 3489"/>
              <a:gd name="T110" fmla="*/ 144 w 2657"/>
              <a:gd name="T111" fmla="*/ 1825 h 3489"/>
              <a:gd name="T112" fmla="*/ 17 w 2657"/>
              <a:gd name="T113" fmla="*/ 1466 h 3489"/>
              <a:gd name="T114" fmla="*/ 29 w 2657"/>
              <a:gd name="T115" fmla="*/ 1033 h 3489"/>
              <a:gd name="T116" fmla="*/ 246 w 2657"/>
              <a:gd name="T117" fmla="*/ 549 h 3489"/>
              <a:gd name="T118" fmla="*/ 632 w 2657"/>
              <a:gd name="T119" fmla="*/ 194 h 3489"/>
              <a:gd name="T120" fmla="*/ 1140 w 2657"/>
              <a:gd name="T121" fmla="*/ 13 h 3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57" h="3489">
                <a:moveTo>
                  <a:pt x="1329" y="872"/>
                </a:moveTo>
                <a:lnTo>
                  <a:pt x="1283" y="875"/>
                </a:lnTo>
                <a:lnTo>
                  <a:pt x="1240" y="883"/>
                </a:lnTo>
                <a:lnTo>
                  <a:pt x="1199" y="897"/>
                </a:lnTo>
                <a:lnTo>
                  <a:pt x="1161" y="916"/>
                </a:lnTo>
                <a:lnTo>
                  <a:pt x="1126" y="940"/>
                </a:lnTo>
                <a:lnTo>
                  <a:pt x="1094" y="968"/>
                </a:lnTo>
                <a:lnTo>
                  <a:pt x="1066" y="999"/>
                </a:lnTo>
                <a:lnTo>
                  <a:pt x="1042" y="1033"/>
                </a:lnTo>
                <a:lnTo>
                  <a:pt x="1023" y="1071"/>
                </a:lnTo>
                <a:lnTo>
                  <a:pt x="1008" y="1111"/>
                </a:lnTo>
                <a:lnTo>
                  <a:pt x="999" y="1155"/>
                </a:lnTo>
                <a:lnTo>
                  <a:pt x="997" y="1200"/>
                </a:lnTo>
                <a:lnTo>
                  <a:pt x="999" y="1243"/>
                </a:lnTo>
                <a:lnTo>
                  <a:pt x="1008" y="1285"/>
                </a:lnTo>
                <a:lnTo>
                  <a:pt x="1023" y="1327"/>
                </a:lnTo>
                <a:lnTo>
                  <a:pt x="1042" y="1363"/>
                </a:lnTo>
                <a:lnTo>
                  <a:pt x="1066" y="1399"/>
                </a:lnTo>
                <a:lnTo>
                  <a:pt x="1094" y="1430"/>
                </a:lnTo>
                <a:lnTo>
                  <a:pt x="1126" y="1458"/>
                </a:lnTo>
                <a:lnTo>
                  <a:pt x="1161" y="1482"/>
                </a:lnTo>
                <a:lnTo>
                  <a:pt x="1199" y="1501"/>
                </a:lnTo>
                <a:lnTo>
                  <a:pt x="1240" y="1514"/>
                </a:lnTo>
                <a:lnTo>
                  <a:pt x="1283" y="1523"/>
                </a:lnTo>
                <a:lnTo>
                  <a:pt x="1329" y="1526"/>
                </a:lnTo>
                <a:lnTo>
                  <a:pt x="1374" y="1523"/>
                </a:lnTo>
                <a:lnTo>
                  <a:pt x="1417" y="1514"/>
                </a:lnTo>
                <a:lnTo>
                  <a:pt x="1458" y="1501"/>
                </a:lnTo>
                <a:lnTo>
                  <a:pt x="1496" y="1482"/>
                </a:lnTo>
                <a:lnTo>
                  <a:pt x="1531" y="1458"/>
                </a:lnTo>
                <a:lnTo>
                  <a:pt x="1564" y="1430"/>
                </a:lnTo>
                <a:lnTo>
                  <a:pt x="1591" y="1399"/>
                </a:lnTo>
                <a:lnTo>
                  <a:pt x="1615" y="1363"/>
                </a:lnTo>
                <a:lnTo>
                  <a:pt x="1634" y="1327"/>
                </a:lnTo>
                <a:lnTo>
                  <a:pt x="1649" y="1285"/>
                </a:lnTo>
                <a:lnTo>
                  <a:pt x="1658" y="1243"/>
                </a:lnTo>
                <a:lnTo>
                  <a:pt x="1660" y="1200"/>
                </a:lnTo>
                <a:lnTo>
                  <a:pt x="1658" y="1155"/>
                </a:lnTo>
                <a:lnTo>
                  <a:pt x="1649" y="1111"/>
                </a:lnTo>
                <a:lnTo>
                  <a:pt x="1634" y="1071"/>
                </a:lnTo>
                <a:lnTo>
                  <a:pt x="1615" y="1033"/>
                </a:lnTo>
                <a:lnTo>
                  <a:pt x="1591" y="999"/>
                </a:lnTo>
                <a:lnTo>
                  <a:pt x="1564" y="968"/>
                </a:lnTo>
                <a:lnTo>
                  <a:pt x="1531" y="940"/>
                </a:lnTo>
                <a:lnTo>
                  <a:pt x="1496" y="916"/>
                </a:lnTo>
                <a:lnTo>
                  <a:pt x="1458" y="897"/>
                </a:lnTo>
                <a:lnTo>
                  <a:pt x="1417" y="883"/>
                </a:lnTo>
                <a:lnTo>
                  <a:pt x="1374" y="875"/>
                </a:lnTo>
                <a:lnTo>
                  <a:pt x="1329" y="872"/>
                </a:lnTo>
                <a:close/>
                <a:moveTo>
                  <a:pt x="1329" y="654"/>
                </a:moveTo>
                <a:lnTo>
                  <a:pt x="1390" y="658"/>
                </a:lnTo>
                <a:lnTo>
                  <a:pt x="1447" y="667"/>
                </a:lnTo>
                <a:lnTo>
                  <a:pt x="1504" y="682"/>
                </a:lnTo>
                <a:lnTo>
                  <a:pt x="1557" y="702"/>
                </a:lnTo>
                <a:lnTo>
                  <a:pt x="1608" y="728"/>
                </a:lnTo>
                <a:lnTo>
                  <a:pt x="1656" y="759"/>
                </a:lnTo>
                <a:lnTo>
                  <a:pt x="1700" y="795"/>
                </a:lnTo>
                <a:lnTo>
                  <a:pt x="1740" y="834"/>
                </a:lnTo>
                <a:lnTo>
                  <a:pt x="1776" y="877"/>
                </a:lnTo>
                <a:lnTo>
                  <a:pt x="1806" y="924"/>
                </a:lnTo>
                <a:lnTo>
                  <a:pt x="1834" y="974"/>
                </a:lnTo>
                <a:lnTo>
                  <a:pt x="1854" y="1027"/>
                </a:lnTo>
                <a:lnTo>
                  <a:pt x="1870" y="1082"/>
                </a:lnTo>
                <a:lnTo>
                  <a:pt x="1879" y="1139"/>
                </a:lnTo>
                <a:lnTo>
                  <a:pt x="1882" y="1200"/>
                </a:lnTo>
                <a:lnTo>
                  <a:pt x="1879" y="1259"/>
                </a:lnTo>
                <a:lnTo>
                  <a:pt x="1870" y="1316"/>
                </a:lnTo>
                <a:lnTo>
                  <a:pt x="1854" y="1371"/>
                </a:lnTo>
                <a:lnTo>
                  <a:pt x="1834" y="1424"/>
                </a:lnTo>
                <a:lnTo>
                  <a:pt x="1806" y="1474"/>
                </a:lnTo>
                <a:lnTo>
                  <a:pt x="1776" y="1521"/>
                </a:lnTo>
                <a:lnTo>
                  <a:pt x="1740" y="1564"/>
                </a:lnTo>
                <a:lnTo>
                  <a:pt x="1700" y="1603"/>
                </a:lnTo>
                <a:lnTo>
                  <a:pt x="1656" y="1639"/>
                </a:lnTo>
                <a:lnTo>
                  <a:pt x="1608" y="1670"/>
                </a:lnTo>
                <a:lnTo>
                  <a:pt x="1557" y="1696"/>
                </a:lnTo>
                <a:lnTo>
                  <a:pt x="1504" y="1717"/>
                </a:lnTo>
                <a:lnTo>
                  <a:pt x="1447" y="1731"/>
                </a:lnTo>
                <a:lnTo>
                  <a:pt x="1390" y="1742"/>
                </a:lnTo>
                <a:lnTo>
                  <a:pt x="1329" y="1744"/>
                </a:lnTo>
                <a:lnTo>
                  <a:pt x="1268" y="1742"/>
                </a:lnTo>
                <a:lnTo>
                  <a:pt x="1210" y="1731"/>
                </a:lnTo>
                <a:lnTo>
                  <a:pt x="1154" y="1717"/>
                </a:lnTo>
                <a:lnTo>
                  <a:pt x="1100" y="1696"/>
                </a:lnTo>
                <a:lnTo>
                  <a:pt x="1050" y="1670"/>
                </a:lnTo>
                <a:lnTo>
                  <a:pt x="1002" y="1639"/>
                </a:lnTo>
                <a:lnTo>
                  <a:pt x="958" y="1603"/>
                </a:lnTo>
                <a:lnTo>
                  <a:pt x="917" y="1564"/>
                </a:lnTo>
                <a:lnTo>
                  <a:pt x="882" y="1521"/>
                </a:lnTo>
                <a:lnTo>
                  <a:pt x="851" y="1474"/>
                </a:lnTo>
                <a:lnTo>
                  <a:pt x="825" y="1424"/>
                </a:lnTo>
                <a:lnTo>
                  <a:pt x="803" y="1371"/>
                </a:lnTo>
                <a:lnTo>
                  <a:pt x="788" y="1316"/>
                </a:lnTo>
                <a:lnTo>
                  <a:pt x="778" y="1259"/>
                </a:lnTo>
                <a:lnTo>
                  <a:pt x="775" y="1200"/>
                </a:lnTo>
                <a:lnTo>
                  <a:pt x="778" y="1139"/>
                </a:lnTo>
                <a:lnTo>
                  <a:pt x="788" y="1082"/>
                </a:lnTo>
                <a:lnTo>
                  <a:pt x="803" y="1027"/>
                </a:lnTo>
                <a:lnTo>
                  <a:pt x="825" y="974"/>
                </a:lnTo>
                <a:lnTo>
                  <a:pt x="851" y="924"/>
                </a:lnTo>
                <a:lnTo>
                  <a:pt x="882" y="877"/>
                </a:lnTo>
                <a:lnTo>
                  <a:pt x="917" y="834"/>
                </a:lnTo>
                <a:lnTo>
                  <a:pt x="958" y="795"/>
                </a:lnTo>
                <a:lnTo>
                  <a:pt x="1002" y="759"/>
                </a:lnTo>
                <a:lnTo>
                  <a:pt x="1050" y="728"/>
                </a:lnTo>
                <a:lnTo>
                  <a:pt x="1100" y="702"/>
                </a:lnTo>
                <a:lnTo>
                  <a:pt x="1154" y="682"/>
                </a:lnTo>
                <a:lnTo>
                  <a:pt x="1210" y="667"/>
                </a:lnTo>
                <a:lnTo>
                  <a:pt x="1268" y="658"/>
                </a:lnTo>
                <a:lnTo>
                  <a:pt x="1329" y="654"/>
                </a:lnTo>
                <a:close/>
                <a:moveTo>
                  <a:pt x="1329" y="218"/>
                </a:moveTo>
                <a:lnTo>
                  <a:pt x="1242" y="222"/>
                </a:lnTo>
                <a:lnTo>
                  <a:pt x="1157" y="230"/>
                </a:lnTo>
                <a:lnTo>
                  <a:pt x="1075" y="247"/>
                </a:lnTo>
                <a:lnTo>
                  <a:pt x="994" y="270"/>
                </a:lnTo>
                <a:lnTo>
                  <a:pt x="916" y="296"/>
                </a:lnTo>
                <a:lnTo>
                  <a:pt x="841" y="330"/>
                </a:lnTo>
                <a:lnTo>
                  <a:pt x="770" y="369"/>
                </a:lnTo>
                <a:lnTo>
                  <a:pt x="701" y="412"/>
                </a:lnTo>
                <a:lnTo>
                  <a:pt x="637" y="460"/>
                </a:lnTo>
                <a:lnTo>
                  <a:pt x="575" y="513"/>
                </a:lnTo>
                <a:lnTo>
                  <a:pt x="518" y="571"/>
                </a:lnTo>
                <a:lnTo>
                  <a:pt x="464" y="631"/>
                </a:lnTo>
                <a:lnTo>
                  <a:pt x="416" y="697"/>
                </a:lnTo>
                <a:lnTo>
                  <a:pt x="373" y="765"/>
                </a:lnTo>
                <a:lnTo>
                  <a:pt x="334" y="836"/>
                </a:lnTo>
                <a:lnTo>
                  <a:pt x="300" y="911"/>
                </a:lnTo>
                <a:lnTo>
                  <a:pt x="273" y="989"/>
                </a:lnTo>
                <a:lnTo>
                  <a:pt x="250" y="1068"/>
                </a:lnTo>
                <a:lnTo>
                  <a:pt x="234" y="1150"/>
                </a:lnTo>
                <a:lnTo>
                  <a:pt x="225" y="1235"/>
                </a:lnTo>
                <a:lnTo>
                  <a:pt x="222" y="1321"/>
                </a:lnTo>
                <a:lnTo>
                  <a:pt x="223" y="1368"/>
                </a:lnTo>
                <a:lnTo>
                  <a:pt x="230" y="1417"/>
                </a:lnTo>
                <a:lnTo>
                  <a:pt x="239" y="1468"/>
                </a:lnTo>
                <a:lnTo>
                  <a:pt x="253" y="1521"/>
                </a:lnTo>
                <a:lnTo>
                  <a:pt x="270" y="1575"/>
                </a:lnTo>
                <a:lnTo>
                  <a:pt x="289" y="1631"/>
                </a:lnTo>
                <a:lnTo>
                  <a:pt x="311" y="1689"/>
                </a:lnTo>
                <a:lnTo>
                  <a:pt x="336" y="1747"/>
                </a:lnTo>
                <a:lnTo>
                  <a:pt x="365" y="1806"/>
                </a:lnTo>
                <a:lnTo>
                  <a:pt x="394" y="1866"/>
                </a:lnTo>
                <a:lnTo>
                  <a:pt x="427" y="1927"/>
                </a:lnTo>
                <a:lnTo>
                  <a:pt x="461" y="1988"/>
                </a:lnTo>
                <a:lnTo>
                  <a:pt x="496" y="2049"/>
                </a:lnTo>
                <a:lnTo>
                  <a:pt x="533" y="2111"/>
                </a:lnTo>
                <a:lnTo>
                  <a:pt x="572" y="2172"/>
                </a:lnTo>
                <a:lnTo>
                  <a:pt x="612" y="2232"/>
                </a:lnTo>
                <a:lnTo>
                  <a:pt x="651" y="2294"/>
                </a:lnTo>
                <a:lnTo>
                  <a:pt x="692" y="2353"/>
                </a:lnTo>
                <a:lnTo>
                  <a:pt x="734" y="2412"/>
                </a:lnTo>
                <a:lnTo>
                  <a:pt x="775" y="2470"/>
                </a:lnTo>
                <a:lnTo>
                  <a:pt x="817" y="2527"/>
                </a:lnTo>
                <a:lnTo>
                  <a:pt x="858" y="2582"/>
                </a:lnTo>
                <a:lnTo>
                  <a:pt x="899" y="2637"/>
                </a:lnTo>
                <a:lnTo>
                  <a:pt x="939" y="2689"/>
                </a:lnTo>
                <a:lnTo>
                  <a:pt x="979" y="2740"/>
                </a:lnTo>
                <a:lnTo>
                  <a:pt x="1017" y="2789"/>
                </a:lnTo>
                <a:lnTo>
                  <a:pt x="1054" y="2835"/>
                </a:lnTo>
                <a:lnTo>
                  <a:pt x="1090" y="2879"/>
                </a:lnTo>
                <a:lnTo>
                  <a:pt x="1124" y="2921"/>
                </a:lnTo>
                <a:lnTo>
                  <a:pt x="1156" y="2959"/>
                </a:lnTo>
                <a:lnTo>
                  <a:pt x="1186" y="2996"/>
                </a:lnTo>
                <a:lnTo>
                  <a:pt x="1214" y="3028"/>
                </a:lnTo>
                <a:lnTo>
                  <a:pt x="1239" y="3059"/>
                </a:lnTo>
                <a:lnTo>
                  <a:pt x="1262" y="3084"/>
                </a:lnTo>
                <a:lnTo>
                  <a:pt x="1281" y="3108"/>
                </a:lnTo>
                <a:lnTo>
                  <a:pt x="1298" y="3127"/>
                </a:lnTo>
                <a:lnTo>
                  <a:pt x="1312" y="3141"/>
                </a:lnTo>
                <a:lnTo>
                  <a:pt x="1321" y="3152"/>
                </a:lnTo>
                <a:lnTo>
                  <a:pt x="1327" y="3159"/>
                </a:lnTo>
                <a:lnTo>
                  <a:pt x="1329" y="3161"/>
                </a:lnTo>
                <a:lnTo>
                  <a:pt x="1331" y="3159"/>
                </a:lnTo>
                <a:lnTo>
                  <a:pt x="1336" y="3152"/>
                </a:lnTo>
                <a:lnTo>
                  <a:pt x="1347" y="3141"/>
                </a:lnTo>
                <a:lnTo>
                  <a:pt x="1360" y="3127"/>
                </a:lnTo>
                <a:lnTo>
                  <a:pt x="1376" y="3108"/>
                </a:lnTo>
                <a:lnTo>
                  <a:pt x="1396" y="3084"/>
                </a:lnTo>
                <a:lnTo>
                  <a:pt x="1419" y="3059"/>
                </a:lnTo>
                <a:lnTo>
                  <a:pt x="1444" y="3028"/>
                </a:lnTo>
                <a:lnTo>
                  <a:pt x="1472" y="2996"/>
                </a:lnTo>
                <a:lnTo>
                  <a:pt x="1502" y="2959"/>
                </a:lnTo>
                <a:lnTo>
                  <a:pt x="1535" y="2921"/>
                </a:lnTo>
                <a:lnTo>
                  <a:pt x="1569" y="2879"/>
                </a:lnTo>
                <a:lnTo>
                  <a:pt x="1604" y="2835"/>
                </a:lnTo>
                <a:lnTo>
                  <a:pt x="1641" y="2789"/>
                </a:lnTo>
                <a:lnTo>
                  <a:pt x="1680" y="2740"/>
                </a:lnTo>
                <a:lnTo>
                  <a:pt x="1719" y="2689"/>
                </a:lnTo>
                <a:lnTo>
                  <a:pt x="1759" y="2637"/>
                </a:lnTo>
                <a:lnTo>
                  <a:pt x="1800" y="2582"/>
                </a:lnTo>
                <a:lnTo>
                  <a:pt x="1842" y="2527"/>
                </a:lnTo>
                <a:lnTo>
                  <a:pt x="1882" y="2470"/>
                </a:lnTo>
                <a:lnTo>
                  <a:pt x="1924" y="2412"/>
                </a:lnTo>
                <a:lnTo>
                  <a:pt x="1965" y="2353"/>
                </a:lnTo>
                <a:lnTo>
                  <a:pt x="2006" y="2294"/>
                </a:lnTo>
                <a:lnTo>
                  <a:pt x="2047" y="2232"/>
                </a:lnTo>
                <a:lnTo>
                  <a:pt x="2086" y="2172"/>
                </a:lnTo>
                <a:lnTo>
                  <a:pt x="2125" y="2111"/>
                </a:lnTo>
                <a:lnTo>
                  <a:pt x="2161" y="2049"/>
                </a:lnTo>
                <a:lnTo>
                  <a:pt x="2197" y="1988"/>
                </a:lnTo>
                <a:lnTo>
                  <a:pt x="2231" y="1927"/>
                </a:lnTo>
                <a:lnTo>
                  <a:pt x="2263" y="1866"/>
                </a:lnTo>
                <a:lnTo>
                  <a:pt x="2293" y="1806"/>
                </a:lnTo>
                <a:lnTo>
                  <a:pt x="2321" y="1747"/>
                </a:lnTo>
                <a:lnTo>
                  <a:pt x="2347" y="1689"/>
                </a:lnTo>
                <a:lnTo>
                  <a:pt x="2369" y="1631"/>
                </a:lnTo>
                <a:lnTo>
                  <a:pt x="2389" y="1575"/>
                </a:lnTo>
                <a:lnTo>
                  <a:pt x="2406" y="1521"/>
                </a:lnTo>
                <a:lnTo>
                  <a:pt x="2418" y="1468"/>
                </a:lnTo>
                <a:lnTo>
                  <a:pt x="2428" y="1417"/>
                </a:lnTo>
                <a:lnTo>
                  <a:pt x="2434" y="1368"/>
                </a:lnTo>
                <a:lnTo>
                  <a:pt x="2436" y="1321"/>
                </a:lnTo>
                <a:lnTo>
                  <a:pt x="2433" y="1235"/>
                </a:lnTo>
                <a:lnTo>
                  <a:pt x="2424" y="1150"/>
                </a:lnTo>
                <a:lnTo>
                  <a:pt x="2407" y="1068"/>
                </a:lnTo>
                <a:lnTo>
                  <a:pt x="2385" y="989"/>
                </a:lnTo>
                <a:lnTo>
                  <a:pt x="2357" y="911"/>
                </a:lnTo>
                <a:lnTo>
                  <a:pt x="2324" y="836"/>
                </a:lnTo>
                <a:lnTo>
                  <a:pt x="2286" y="765"/>
                </a:lnTo>
                <a:lnTo>
                  <a:pt x="2241" y="697"/>
                </a:lnTo>
                <a:lnTo>
                  <a:pt x="2193" y="631"/>
                </a:lnTo>
                <a:lnTo>
                  <a:pt x="2141" y="571"/>
                </a:lnTo>
                <a:lnTo>
                  <a:pt x="2083" y="513"/>
                </a:lnTo>
                <a:lnTo>
                  <a:pt x="2022" y="460"/>
                </a:lnTo>
                <a:lnTo>
                  <a:pt x="1956" y="412"/>
                </a:lnTo>
                <a:lnTo>
                  <a:pt x="1888" y="369"/>
                </a:lnTo>
                <a:lnTo>
                  <a:pt x="1816" y="330"/>
                </a:lnTo>
                <a:lnTo>
                  <a:pt x="1741" y="296"/>
                </a:lnTo>
                <a:lnTo>
                  <a:pt x="1663" y="270"/>
                </a:lnTo>
                <a:lnTo>
                  <a:pt x="1583" y="247"/>
                </a:lnTo>
                <a:lnTo>
                  <a:pt x="1501" y="230"/>
                </a:lnTo>
                <a:lnTo>
                  <a:pt x="1416" y="222"/>
                </a:lnTo>
                <a:lnTo>
                  <a:pt x="1329" y="218"/>
                </a:lnTo>
                <a:close/>
                <a:moveTo>
                  <a:pt x="1329" y="0"/>
                </a:moveTo>
                <a:lnTo>
                  <a:pt x="1424" y="3"/>
                </a:lnTo>
                <a:lnTo>
                  <a:pt x="1517" y="13"/>
                </a:lnTo>
                <a:lnTo>
                  <a:pt x="1608" y="29"/>
                </a:lnTo>
                <a:lnTo>
                  <a:pt x="1697" y="50"/>
                </a:lnTo>
                <a:lnTo>
                  <a:pt x="1783" y="78"/>
                </a:lnTo>
                <a:lnTo>
                  <a:pt x="1866" y="111"/>
                </a:lnTo>
                <a:lnTo>
                  <a:pt x="1947" y="149"/>
                </a:lnTo>
                <a:lnTo>
                  <a:pt x="2025" y="194"/>
                </a:lnTo>
                <a:lnTo>
                  <a:pt x="2099" y="242"/>
                </a:lnTo>
                <a:lnTo>
                  <a:pt x="2170" y="295"/>
                </a:lnTo>
                <a:lnTo>
                  <a:pt x="2237" y="352"/>
                </a:lnTo>
                <a:lnTo>
                  <a:pt x="2299" y="414"/>
                </a:lnTo>
                <a:lnTo>
                  <a:pt x="2358" y="480"/>
                </a:lnTo>
                <a:lnTo>
                  <a:pt x="2411" y="549"/>
                </a:lnTo>
                <a:lnTo>
                  <a:pt x="2461" y="623"/>
                </a:lnTo>
                <a:lnTo>
                  <a:pt x="2505" y="699"/>
                </a:lnTo>
                <a:lnTo>
                  <a:pt x="2544" y="778"/>
                </a:lnTo>
                <a:lnTo>
                  <a:pt x="2578" y="861"/>
                </a:lnTo>
                <a:lnTo>
                  <a:pt x="2606" y="945"/>
                </a:lnTo>
                <a:lnTo>
                  <a:pt x="2628" y="1033"/>
                </a:lnTo>
                <a:lnTo>
                  <a:pt x="2645" y="1123"/>
                </a:lnTo>
                <a:lnTo>
                  <a:pt x="2654" y="1215"/>
                </a:lnTo>
                <a:lnTo>
                  <a:pt x="2657" y="1308"/>
                </a:lnTo>
                <a:lnTo>
                  <a:pt x="2656" y="1359"/>
                </a:lnTo>
                <a:lnTo>
                  <a:pt x="2649" y="1411"/>
                </a:lnTo>
                <a:lnTo>
                  <a:pt x="2640" y="1466"/>
                </a:lnTo>
                <a:lnTo>
                  <a:pt x="2626" y="1522"/>
                </a:lnTo>
                <a:lnTo>
                  <a:pt x="2609" y="1580"/>
                </a:lnTo>
                <a:lnTo>
                  <a:pt x="2590" y="1639"/>
                </a:lnTo>
                <a:lnTo>
                  <a:pt x="2568" y="1700"/>
                </a:lnTo>
                <a:lnTo>
                  <a:pt x="2541" y="1762"/>
                </a:lnTo>
                <a:lnTo>
                  <a:pt x="2513" y="1825"/>
                </a:lnTo>
                <a:lnTo>
                  <a:pt x="2483" y="1889"/>
                </a:lnTo>
                <a:lnTo>
                  <a:pt x="2450" y="1953"/>
                </a:lnTo>
                <a:lnTo>
                  <a:pt x="2415" y="2019"/>
                </a:lnTo>
                <a:lnTo>
                  <a:pt x="2378" y="2085"/>
                </a:lnTo>
                <a:lnTo>
                  <a:pt x="2340" y="2151"/>
                </a:lnTo>
                <a:lnTo>
                  <a:pt x="2299" y="2217"/>
                </a:lnTo>
                <a:lnTo>
                  <a:pt x="2258" y="2282"/>
                </a:lnTo>
                <a:lnTo>
                  <a:pt x="2215" y="2348"/>
                </a:lnTo>
                <a:lnTo>
                  <a:pt x="2172" y="2414"/>
                </a:lnTo>
                <a:lnTo>
                  <a:pt x="2128" y="2479"/>
                </a:lnTo>
                <a:lnTo>
                  <a:pt x="2084" y="2543"/>
                </a:lnTo>
                <a:lnTo>
                  <a:pt x="2039" y="2607"/>
                </a:lnTo>
                <a:lnTo>
                  <a:pt x="1993" y="2669"/>
                </a:lnTo>
                <a:lnTo>
                  <a:pt x="1948" y="2731"/>
                </a:lnTo>
                <a:lnTo>
                  <a:pt x="1903" y="2791"/>
                </a:lnTo>
                <a:lnTo>
                  <a:pt x="1859" y="2850"/>
                </a:lnTo>
                <a:lnTo>
                  <a:pt x="1814" y="2907"/>
                </a:lnTo>
                <a:lnTo>
                  <a:pt x="1770" y="2963"/>
                </a:lnTo>
                <a:lnTo>
                  <a:pt x="1728" y="3016"/>
                </a:lnTo>
                <a:lnTo>
                  <a:pt x="1686" y="3067"/>
                </a:lnTo>
                <a:lnTo>
                  <a:pt x="1647" y="3116"/>
                </a:lnTo>
                <a:lnTo>
                  <a:pt x="1608" y="3163"/>
                </a:lnTo>
                <a:lnTo>
                  <a:pt x="1572" y="3208"/>
                </a:lnTo>
                <a:lnTo>
                  <a:pt x="1537" y="3250"/>
                </a:lnTo>
                <a:lnTo>
                  <a:pt x="1504" y="3288"/>
                </a:lnTo>
                <a:lnTo>
                  <a:pt x="1473" y="3325"/>
                </a:lnTo>
                <a:lnTo>
                  <a:pt x="1445" y="3357"/>
                </a:lnTo>
                <a:lnTo>
                  <a:pt x="1419" y="3387"/>
                </a:lnTo>
                <a:lnTo>
                  <a:pt x="1396" y="3413"/>
                </a:lnTo>
                <a:lnTo>
                  <a:pt x="1376" y="3435"/>
                </a:lnTo>
                <a:lnTo>
                  <a:pt x="1360" y="3454"/>
                </a:lnTo>
                <a:lnTo>
                  <a:pt x="1347" y="3469"/>
                </a:lnTo>
                <a:lnTo>
                  <a:pt x="1336" y="3480"/>
                </a:lnTo>
                <a:lnTo>
                  <a:pt x="1331" y="3487"/>
                </a:lnTo>
                <a:lnTo>
                  <a:pt x="1329" y="3489"/>
                </a:lnTo>
                <a:lnTo>
                  <a:pt x="1327" y="3487"/>
                </a:lnTo>
                <a:lnTo>
                  <a:pt x="1321" y="3480"/>
                </a:lnTo>
                <a:lnTo>
                  <a:pt x="1312" y="3469"/>
                </a:lnTo>
                <a:lnTo>
                  <a:pt x="1298" y="3454"/>
                </a:lnTo>
                <a:lnTo>
                  <a:pt x="1281" y="3435"/>
                </a:lnTo>
                <a:lnTo>
                  <a:pt x="1262" y="3413"/>
                </a:lnTo>
                <a:lnTo>
                  <a:pt x="1239" y="3387"/>
                </a:lnTo>
                <a:lnTo>
                  <a:pt x="1213" y="3357"/>
                </a:lnTo>
                <a:lnTo>
                  <a:pt x="1185" y="3325"/>
                </a:lnTo>
                <a:lnTo>
                  <a:pt x="1154" y="3288"/>
                </a:lnTo>
                <a:lnTo>
                  <a:pt x="1121" y="3250"/>
                </a:lnTo>
                <a:lnTo>
                  <a:pt x="1086" y="3208"/>
                </a:lnTo>
                <a:lnTo>
                  <a:pt x="1050" y="3163"/>
                </a:lnTo>
                <a:lnTo>
                  <a:pt x="1011" y="3116"/>
                </a:lnTo>
                <a:lnTo>
                  <a:pt x="971" y="3067"/>
                </a:lnTo>
                <a:lnTo>
                  <a:pt x="930" y="3016"/>
                </a:lnTo>
                <a:lnTo>
                  <a:pt x="887" y="2963"/>
                </a:lnTo>
                <a:lnTo>
                  <a:pt x="844" y="2907"/>
                </a:lnTo>
                <a:lnTo>
                  <a:pt x="800" y="2850"/>
                </a:lnTo>
                <a:lnTo>
                  <a:pt x="754" y="2791"/>
                </a:lnTo>
                <a:lnTo>
                  <a:pt x="710" y="2731"/>
                </a:lnTo>
                <a:lnTo>
                  <a:pt x="665" y="2669"/>
                </a:lnTo>
                <a:lnTo>
                  <a:pt x="620" y="2607"/>
                </a:lnTo>
                <a:lnTo>
                  <a:pt x="574" y="2543"/>
                </a:lnTo>
                <a:lnTo>
                  <a:pt x="529" y="2479"/>
                </a:lnTo>
                <a:lnTo>
                  <a:pt x="485" y="2414"/>
                </a:lnTo>
                <a:lnTo>
                  <a:pt x="442" y="2348"/>
                </a:lnTo>
                <a:lnTo>
                  <a:pt x="399" y="2282"/>
                </a:lnTo>
                <a:lnTo>
                  <a:pt x="358" y="2217"/>
                </a:lnTo>
                <a:lnTo>
                  <a:pt x="318" y="2151"/>
                </a:lnTo>
                <a:lnTo>
                  <a:pt x="280" y="2085"/>
                </a:lnTo>
                <a:lnTo>
                  <a:pt x="242" y="2019"/>
                </a:lnTo>
                <a:lnTo>
                  <a:pt x="207" y="1953"/>
                </a:lnTo>
                <a:lnTo>
                  <a:pt x="174" y="1889"/>
                </a:lnTo>
                <a:lnTo>
                  <a:pt x="144" y="1825"/>
                </a:lnTo>
                <a:lnTo>
                  <a:pt x="116" y="1762"/>
                </a:lnTo>
                <a:lnTo>
                  <a:pt x="89" y="1700"/>
                </a:lnTo>
                <a:lnTo>
                  <a:pt x="67" y="1639"/>
                </a:lnTo>
                <a:lnTo>
                  <a:pt x="48" y="1580"/>
                </a:lnTo>
                <a:lnTo>
                  <a:pt x="31" y="1522"/>
                </a:lnTo>
                <a:lnTo>
                  <a:pt x="17" y="1466"/>
                </a:lnTo>
                <a:lnTo>
                  <a:pt x="8" y="1411"/>
                </a:lnTo>
                <a:lnTo>
                  <a:pt x="2" y="1359"/>
                </a:lnTo>
                <a:lnTo>
                  <a:pt x="0" y="1308"/>
                </a:lnTo>
                <a:lnTo>
                  <a:pt x="3" y="1215"/>
                </a:lnTo>
                <a:lnTo>
                  <a:pt x="12" y="1123"/>
                </a:lnTo>
                <a:lnTo>
                  <a:pt x="29" y="1033"/>
                </a:lnTo>
                <a:lnTo>
                  <a:pt x="51" y="945"/>
                </a:lnTo>
                <a:lnTo>
                  <a:pt x="79" y="861"/>
                </a:lnTo>
                <a:lnTo>
                  <a:pt x="113" y="778"/>
                </a:lnTo>
                <a:lnTo>
                  <a:pt x="152" y="699"/>
                </a:lnTo>
                <a:lnTo>
                  <a:pt x="196" y="623"/>
                </a:lnTo>
                <a:lnTo>
                  <a:pt x="246" y="549"/>
                </a:lnTo>
                <a:lnTo>
                  <a:pt x="300" y="480"/>
                </a:lnTo>
                <a:lnTo>
                  <a:pt x="358" y="414"/>
                </a:lnTo>
                <a:lnTo>
                  <a:pt x="421" y="352"/>
                </a:lnTo>
                <a:lnTo>
                  <a:pt x="488" y="295"/>
                </a:lnTo>
                <a:lnTo>
                  <a:pt x="558" y="242"/>
                </a:lnTo>
                <a:lnTo>
                  <a:pt x="632" y="194"/>
                </a:lnTo>
                <a:lnTo>
                  <a:pt x="710" y="149"/>
                </a:lnTo>
                <a:lnTo>
                  <a:pt x="791" y="111"/>
                </a:lnTo>
                <a:lnTo>
                  <a:pt x="874" y="78"/>
                </a:lnTo>
                <a:lnTo>
                  <a:pt x="960" y="50"/>
                </a:lnTo>
                <a:lnTo>
                  <a:pt x="1050" y="29"/>
                </a:lnTo>
                <a:lnTo>
                  <a:pt x="1140" y="13"/>
                </a:lnTo>
                <a:lnTo>
                  <a:pt x="1235" y="3"/>
                </a:lnTo>
                <a:lnTo>
                  <a:pt x="132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176397" y="5911603"/>
            <a:ext cx="297565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ОПЫТ</a:t>
            </a:r>
            <a:r>
              <a:rPr lang="en-US" sz="1100" dirty="0">
                <a:solidFill>
                  <a:schemeClr val="bg1"/>
                </a:solidFill>
              </a:rPr>
              <a:t/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Более чем 70-ти летний опыт позволяет нам выполнять проекты любой сложности на высоком профессиональном уровне</a:t>
            </a:r>
          </a:p>
        </p:txBody>
      </p:sp>
      <p:sp>
        <p:nvSpPr>
          <p:cNvPr id="9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54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9" name="Group 8"/>
          <p:cNvGrpSpPr/>
          <p:nvPr/>
        </p:nvGrpSpPr>
        <p:grpSpPr>
          <a:xfrm>
            <a:off x="1" y="4546600"/>
            <a:ext cx="4759460" cy="1750979"/>
            <a:chOff x="193540" y="2505865"/>
            <a:chExt cx="4759460" cy="1404653"/>
          </a:xfrm>
        </p:grpSpPr>
        <p:sp>
          <p:nvSpPr>
            <p:cNvPr id="10" name="Rectangle 9"/>
            <p:cNvSpPr/>
            <p:nvPr/>
          </p:nvSpPr>
          <p:spPr bwMode="auto">
            <a:xfrm>
              <a:off x="304800" y="2505865"/>
              <a:ext cx="4648200" cy="140465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3540" y="2505865"/>
              <a:ext cx="120785" cy="140465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2" name="Title 2"/>
          <p:cNvSpPr txBox="1">
            <a:spLocks/>
          </p:cNvSpPr>
          <p:nvPr/>
        </p:nvSpPr>
        <p:spPr>
          <a:xfrm>
            <a:off x="256110" y="4710956"/>
            <a:ext cx="4274751" cy="947224"/>
          </a:xfrm>
          <a:prstGeom prst="rect">
            <a:avLst/>
          </a:prstGeom>
        </p:spPr>
        <p:txBody>
          <a:bodyPr lIns="0" tIns="60958" rIns="121917" bIns="60958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1300" dirty="0">
                <a:solidFill>
                  <a:srgbClr val="366092"/>
                </a:solidFill>
                <a:ea typeface="+mn-ea"/>
                <a:cs typeface="+mn-cs"/>
              </a:rPr>
              <a:t>Подключение к улично-дорожной сети г. Санкт-Петербург (продолжение Софийской ул.) к скоростной автомобильной дороге Москва – Санкт-Петербург с устройством транспортных </a:t>
            </a:r>
          </a:p>
          <a:p>
            <a:pPr algn="just">
              <a:spcBef>
                <a:spcPts val="0"/>
              </a:spcBef>
            </a:pPr>
            <a:r>
              <a:rPr lang="ru-RU" sz="1300" dirty="0">
                <a:solidFill>
                  <a:srgbClr val="366092"/>
                </a:solidFill>
                <a:ea typeface="+mn-ea"/>
                <a:cs typeface="+mn-cs"/>
              </a:rPr>
              <a:t>развязок</a:t>
            </a:r>
          </a:p>
          <a:p>
            <a:pPr algn="l"/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1" t="12440" r="4759" b="12440"/>
          <a:stretch/>
        </p:blipFill>
        <p:spPr>
          <a:xfrm>
            <a:off x="504525" y="1605355"/>
            <a:ext cx="4372276" cy="4582979"/>
          </a:xfr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5" name="Footer Text"/>
          <p:cNvSpPr txBox="1"/>
          <p:nvPr/>
        </p:nvSpPr>
        <p:spPr>
          <a:xfrm>
            <a:off x="4978400" y="1605355"/>
            <a:ext cx="3962400" cy="41920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2764" indent="495288" algn="just">
              <a:lnSpc>
                <a:spcPct val="1140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Проектируемый объект – связка между скоростной платной автодорогой М-11 проектная документация на который была разработана в составе документации на 8-й этап (км 646- км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684) платной автодороги М-11, был отнесен на 2 очередь строительства.</a:t>
            </a:r>
          </a:p>
          <a:p>
            <a:pPr marL="122764" indent="495288" algn="just">
              <a:lnSpc>
                <a:spcPct val="1140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 настоящее время  в связи с изменившейся транспортно-экономической ситуацией в Санкт-Петербурге возникла необходимость в подключении улично-дорожной сети Санкт-Петербурга (продолжение Софийской ул.) к скоростной автомобильной дороге Москва-Санкт-Петербург с устройством транспортных развязок. </a:t>
            </a:r>
          </a:p>
          <a:p>
            <a:pPr marL="122764" indent="495288" algn="just">
              <a:lnSpc>
                <a:spcPct val="1140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Проектируемый объект находится в черте г. Санкт-Петербург  на территории Пушкинского муниципального района. В настоящее время представляет собой сельскохозяйственные мелиорированные земли, в перспективе предназначенные под промышленную застройку (логистическую) и жилую малоэтажную застройку.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0" y="1605355"/>
            <a:ext cx="4372276" cy="458297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 smtClean="0"/>
              <a:t>Обзор проекта</a:t>
            </a:r>
            <a:endParaRPr lang="ru-RU" dirty="0"/>
          </a:p>
        </p:txBody>
      </p:sp>
      <p:sp>
        <p:nvSpPr>
          <p:cNvPr id="6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869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-18" r="14763" b="10009"/>
          <a:stretch/>
        </p:blipFill>
        <p:spPr>
          <a:xfrm>
            <a:off x="516467" y="1604434"/>
            <a:ext cx="4351867" cy="4576233"/>
          </a:xfr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7443" y="604896"/>
            <a:ext cx="8349115" cy="522816"/>
          </a:xfrm>
        </p:spPr>
        <p:txBody>
          <a:bodyPr/>
          <a:lstStyle/>
          <a:p>
            <a:r>
              <a:rPr lang="ru-RU" dirty="0" smtClean="0"/>
              <a:t>Обзор проекта</a:t>
            </a:r>
            <a:endParaRPr lang="ru-RU" dirty="0"/>
          </a:p>
        </p:txBody>
      </p:sp>
      <p:sp>
        <p:nvSpPr>
          <p:cNvPr id="10" name="Freeform 45"/>
          <p:cNvSpPr>
            <a:spLocks noEditPoints="1"/>
          </p:cNvSpPr>
          <p:nvPr/>
        </p:nvSpPr>
        <p:spPr bwMode="auto">
          <a:xfrm>
            <a:off x="4907741" y="1683253"/>
            <a:ext cx="375459" cy="38097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5384802" y="1715751"/>
            <a:ext cx="3555999" cy="140346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1200" b="1" dirty="0">
                <a:solidFill>
                  <a:schemeClr val="accent1"/>
                </a:solidFill>
              </a:rPr>
              <a:t>Состав объекта</a:t>
            </a:r>
          </a:p>
          <a:p>
            <a:pPr marL="228594" indent="-228594" algn="l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Основная дорога.</a:t>
            </a:r>
          </a:p>
          <a:p>
            <a:pPr marL="228594" indent="-228594" algn="l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Три транспортные развязки в разных уровнях с 4 путепроводами.</a:t>
            </a:r>
          </a:p>
          <a:p>
            <a:pPr marL="228594" indent="-228594" algn="l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Пункт взимания платы за проезд (внутри развязки №1).</a:t>
            </a:r>
          </a:p>
          <a:p>
            <a:pPr algn="l"/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45"/>
          <p:cNvSpPr>
            <a:spLocks noEditPoints="1"/>
          </p:cNvSpPr>
          <p:nvPr/>
        </p:nvSpPr>
        <p:spPr bwMode="auto">
          <a:xfrm>
            <a:off x="4907741" y="3387009"/>
            <a:ext cx="375459" cy="38097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 dirty="0"/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5384800" y="3418551"/>
            <a:ext cx="3657600" cy="273630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ct val="114000"/>
              </a:lnSpc>
            </a:pPr>
            <a:r>
              <a:rPr lang="ru-RU" sz="1200" b="1" dirty="0">
                <a:solidFill>
                  <a:schemeClr val="accent2"/>
                </a:solidFill>
              </a:rPr>
              <a:t>Технические параметры</a:t>
            </a:r>
            <a:endParaRPr lang="ru-RU" sz="1200" b="1" dirty="0">
              <a:solidFill>
                <a:schemeClr val="bg2">
                  <a:lumMod val="50000"/>
                </a:schemeClr>
              </a:solidFill>
              <a:cs typeface="+mj-cs"/>
            </a:endParaRP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Расчетная скорость – 100 км/час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Количество основных полос – 4шт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Ширина полосы – 3,75 м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Ширина разделительной полосы – 4,0м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Дорожная одежда – капитального типа, нежесткая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Мин. радиус выпуклой кривой – 6000 м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Мин. радиус вогнутой кривой – 1500 м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Максимальный продольный уклон – 40‰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;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Расчетные нагрузки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28594" indent="-228594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A11 (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для дорожной одежды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algn="l">
              <a:lnSpc>
                <a:spcPct val="114000"/>
              </a:lnSpc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     А14, Н14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для иск. сооружений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8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748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7443" y="614132"/>
            <a:ext cx="8349115" cy="522816"/>
          </a:xfrm>
        </p:spPr>
        <p:txBody>
          <a:bodyPr/>
          <a:lstStyle/>
          <a:p>
            <a:r>
              <a:rPr lang="ru-RU" dirty="0" smtClean="0"/>
              <a:t>Обзор проекта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17005" r="21663" b="7306"/>
          <a:stretch/>
        </p:blipFill>
        <p:spPr>
          <a:xfrm>
            <a:off x="508001" y="1616773"/>
            <a:ext cx="4338407" cy="458298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4" name="Freeform 45"/>
          <p:cNvSpPr>
            <a:spLocks noEditPoints="1"/>
          </p:cNvSpPr>
          <p:nvPr/>
        </p:nvSpPr>
        <p:spPr bwMode="auto">
          <a:xfrm>
            <a:off x="4946448" y="1701800"/>
            <a:ext cx="380979" cy="38097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5416248" y="1696847"/>
            <a:ext cx="3556000" cy="126872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>
              <a:spcBef>
                <a:spcPct val="20000"/>
              </a:spcBef>
            </a:pPr>
            <a:r>
              <a:rPr lang="ru-RU" sz="1200" b="1" dirty="0">
                <a:solidFill>
                  <a:schemeClr val="accent1"/>
                </a:solidFill>
              </a:rPr>
              <a:t>Трудности</a:t>
            </a:r>
          </a:p>
          <a:p>
            <a:pPr marL="228594" indent="-228594" algn="l">
              <a:lnSpc>
                <a:spcPct val="114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Связать 3 дороги с соблюдением параметров</a:t>
            </a:r>
          </a:p>
          <a:p>
            <a:pPr marL="228594" indent="-228594" algn="l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Плохо задокументированная инфраструктура </a:t>
            </a:r>
          </a:p>
          <a:p>
            <a:pPr marL="228594" indent="-228594" algn="l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Большое количество пересекаемых коммуникаций</a:t>
            </a:r>
          </a:p>
          <a:p>
            <a:pPr algn="l"/>
            <a:endParaRPr lang="en-US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Freeform 45"/>
          <p:cNvSpPr>
            <a:spLocks noEditPoints="1"/>
          </p:cNvSpPr>
          <p:nvPr/>
        </p:nvSpPr>
        <p:spPr bwMode="auto">
          <a:xfrm>
            <a:off x="4946448" y="3047609"/>
            <a:ext cx="380979" cy="38097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5440436" y="3001221"/>
            <a:ext cx="3556000" cy="111893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ct val="150000"/>
              </a:lnSpc>
            </a:pPr>
            <a:r>
              <a:rPr lang="ru-RU" sz="1200" b="1" dirty="0">
                <a:solidFill>
                  <a:schemeClr val="accent2"/>
                </a:solidFill>
              </a:rPr>
              <a:t>Решение</a:t>
            </a:r>
            <a:endParaRPr lang="ru-RU" sz="1200" b="1" dirty="0">
              <a:solidFill>
                <a:schemeClr val="bg2">
                  <a:lumMod val="50000"/>
                </a:schemeClr>
              </a:solidFill>
              <a:cs typeface="+mj-cs"/>
            </a:endParaRPr>
          </a:p>
          <a:p>
            <a:pPr marL="228594" indent="-228594" algn="l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Применение технологии информационного моделирования</a:t>
            </a:r>
          </a:p>
          <a:p>
            <a:pPr marL="228594" indent="-228594" algn="l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Сочетание данных лазерного сканирования и традиционной съемки.</a:t>
            </a:r>
          </a:p>
        </p:txBody>
      </p:sp>
      <p:sp>
        <p:nvSpPr>
          <p:cNvPr id="18" name="Freeform 45"/>
          <p:cNvSpPr>
            <a:spLocks noEditPoints="1"/>
          </p:cNvSpPr>
          <p:nvPr/>
        </p:nvSpPr>
        <p:spPr bwMode="auto">
          <a:xfrm>
            <a:off x="4946448" y="4532912"/>
            <a:ext cx="380979" cy="380976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ext Placeholder 3"/>
          <p:cNvSpPr txBox="1">
            <a:spLocks/>
          </p:cNvSpPr>
          <p:nvPr/>
        </p:nvSpPr>
        <p:spPr>
          <a:xfrm>
            <a:off x="5464627" y="4532912"/>
            <a:ext cx="3507620" cy="111893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ct val="150000"/>
              </a:lnSpc>
            </a:pPr>
            <a:r>
              <a:rPr lang="ru-RU" sz="1200" b="1" dirty="0">
                <a:solidFill>
                  <a:schemeClr val="accent6"/>
                </a:solidFill>
              </a:rPr>
              <a:t>Уникальность</a:t>
            </a:r>
            <a:endParaRPr lang="ru-RU" sz="1200" b="1" dirty="0">
              <a:solidFill>
                <a:schemeClr val="accent6"/>
              </a:solidFill>
              <a:cs typeface="+mj-cs"/>
            </a:endParaRPr>
          </a:p>
          <a:p>
            <a:pPr marL="228594" indent="-228594" algn="l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Проект выполнен с применением технологии информационного моделирования</a:t>
            </a:r>
          </a:p>
          <a:p>
            <a:pPr marL="228594" indent="-228594" algn="l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Все новые объекты смоделированы в  одном программном продукте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3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 smtClean="0"/>
              <a:t>Обзор проекта</a:t>
            </a:r>
            <a:endParaRPr lang="ru-RU" dirty="0"/>
          </a:p>
        </p:txBody>
      </p:sp>
      <p:pic>
        <p:nvPicPr>
          <p:cNvPr id="2052" name="Picture 4" descr="C:\Users\aligotskiy\Desktop\Sof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4120"/>
          <a:stretch/>
        </p:blipFill>
        <p:spPr bwMode="auto">
          <a:xfrm>
            <a:off x="0" y="1397002"/>
            <a:ext cx="9144000" cy="48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igotskiy\Desktop\Sof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" r="3881"/>
          <a:stretch/>
        </p:blipFill>
        <p:spPr bwMode="auto">
          <a:xfrm>
            <a:off x="0" y="1397000"/>
            <a:ext cx="9144000" cy="48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20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925"/>
          <a:stretch/>
        </p:blipFill>
        <p:spPr>
          <a:xfrm>
            <a:off x="0" y="1396999"/>
            <a:ext cx="9144000" cy="5765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9"/>
          <a:stretch/>
        </p:blipFill>
        <p:spPr>
          <a:xfrm>
            <a:off x="0" y="1396999"/>
            <a:ext cx="9144000" cy="5773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3"/>
          <a:stretch/>
        </p:blipFill>
        <p:spPr>
          <a:xfrm>
            <a:off x="0" y="1429082"/>
            <a:ext cx="9144000" cy="57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34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7826" r="34979" b="4130"/>
          <a:stretch/>
        </p:blipFill>
        <p:spPr/>
      </p:pic>
      <p:grpSp>
        <p:nvGrpSpPr>
          <p:cNvPr id="9" name="Group 8"/>
          <p:cNvGrpSpPr/>
          <p:nvPr/>
        </p:nvGrpSpPr>
        <p:grpSpPr>
          <a:xfrm>
            <a:off x="1" y="4546600"/>
            <a:ext cx="4759460" cy="1750979"/>
            <a:chOff x="193540" y="2505865"/>
            <a:chExt cx="4759460" cy="1404653"/>
          </a:xfrm>
        </p:grpSpPr>
        <p:sp>
          <p:nvSpPr>
            <p:cNvPr id="10" name="Rectangle 9"/>
            <p:cNvSpPr/>
            <p:nvPr/>
          </p:nvSpPr>
          <p:spPr bwMode="auto">
            <a:xfrm>
              <a:off x="304800" y="2505865"/>
              <a:ext cx="4648200" cy="140465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3540" y="2505865"/>
              <a:ext cx="120785" cy="140465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2" name="Title 2"/>
          <p:cNvSpPr txBox="1">
            <a:spLocks/>
          </p:cNvSpPr>
          <p:nvPr/>
        </p:nvSpPr>
        <p:spPr>
          <a:xfrm>
            <a:off x="256110" y="4710957"/>
            <a:ext cx="4274751" cy="915820"/>
          </a:xfrm>
          <a:prstGeom prst="rect">
            <a:avLst/>
          </a:prstGeom>
        </p:spPr>
        <p:txBody>
          <a:bodyPr lIns="0" tIns="60958" rIns="121917" bIns="60958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</a:t>
            </a:r>
          </a:p>
          <a:p>
            <a:pPr algn="l"/>
            <a:r>
              <a:rPr lang="ru-RU" sz="1300" dirty="0">
                <a:solidFill>
                  <a:schemeClr val="accent1"/>
                </a:solidFill>
              </a:rPr>
              <a:t>Строительство скоростной автомобильной дороги Москва - Санкт-Петербург км 58 -км 684 (5 Этап)</a:t>
            </a:r>
          </a:p>
          <a:p>
            <a:pPr algn="l"/>
            <a:endParaRPr lang="ru-RU" sz="1300" dirty="0">
              <a:solidFill>
                <a:schemeClr val="accent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32200"/>
            <a:ext cx="3997517" cy="26610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42586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r="10506"/>
          <a:stretch/>
        </p:blipFill>
        <p:spPr/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t="3196"/>
          <a:stretch/>
        </p:blipFill>
        <p:spPr>
          <a:xfrm>
            <a:off x="3132667" y="1253066"/>
            <a:ext cx="5673348" cy="4126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t="3672"/>
          <a:stretch/>
        </p:blipFill>
        <p:spPr>
          <a:xfrm>
            <a:off x="3132665" y="1253066"/>
            <a:ext cx="5673348" cy="41226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4546600"/>
            <a:ext cx="4759460" cy="1750979"/>
            <a:chOff x="193540" y="2505865"/>
            <a:chExt cx="4759460" cy="1404653"/>
          </a:xfrm>
        </p:grpSpPr>
        <p:sp>
          <p:nvSpPr>
            <p:cNvPr id="10" name="Rectangle 9"/>
            <p:cNvSpPr/>
            <p:nvPr/>
          </p:nvSpPr>
          <p:spPr bwMode="auto">
            <a:xfrm>
              <a:off x="304800" y="2505865"/>
              <a:ext cx="4648200" cy="140465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3540" y="2505865"/>
              <a:ext cx="120785" cy="140465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2" name="Title 2"/>
          <p:cNvSpPr txBox="1">
            <a:spLocks/>
          </p:cNvSpPr>
          <p:nvPr/>
        </p:nvSpPr>
        <p:spPr>
          <a:xfrm>
            <a:off x="256110" y="4710957"/>
            <a:ext cx="4274751" cy="915820"/>
          </a:xfrm>
          <a:prstGeom prst="rect">
            <a:avLst/>
          </a:prstGeom>
        </p:spPr>
        <p:txBody>
          <a:bodyPr lIns="0" tIns="60958" rIns="121917" bIns="60958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ru-RU" sz="1300" dirty="0">
                <a:solidFill>
                  <a:schemeClr val="accent1"/>
                </a:solidFill>
              </a:rPr>
              <a:t>Корпоративный геопортал проекта </a:t>
            </a:r>
          </a:p>
          <a:p>
            <a:pPr algn="l"/>
            <a:r>
              <a:rPr lang="ru-RU" sz="1300" dirty="0">
                <a:solidFill>
                  <a:schemeClr val="accent1"/>
                </a:solidFill>
              </a:rPr>
              <a:t>Центральной Кольцевой автомобильной дороги    Московской области (ЦКАД МО)</a:t>
            </a:r>
          </a:p>
        </p:txBody>
      </p:sp>
    </p:spTree>
    <p:extLst>
      <p:ext uri="{BB962C8B-B14F-4D97-AF65-F5344CB8AC3E}">
        <p14:creationId xmlns:p14="http://schemas.microsoft.com/office/powerpoint/2010/main" val="96903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12540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36" b="22504"/>
          <a:stretch/>
        </p:blipFill>
        <p:spPr>
          <a:xfrm>
            <a:off x="3877733" y="4044471"/>
            <a:ext cx="5036456" cy="26695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" y="4546600"/>
            <a:ext cx="4759460" cy="1750979"/>
            <a:chOff x="193540" y="2505865"/>
            <a:chExt cx="4759460" cy="1404653"/>
          </a:xfrm>
        </p:grpSpPr>
        <p:sp>
          <p:nvSpPr>
            <p:cNvPr id="10" name="Rectangle 9"/>
            <p:cNvSpPr/>
            <p:nvPr/>
          </p:nvSpPr>
          <p:spPr bwMode="auto">
            <a:xfrm>
              <a:off x="304800" y="2505865"/>
              <a:ext cx="4648200" cy="140465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3540" y="2505865"/>
              <a:ext cx="120785" cy="140465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2" name="Title 2"/>
          <p:cNvSpPr txBox="1">
            <a:spLocks/>
          </p:cNvSpPr>
          <p:nvPr/>
        </p:nvSpPr>
        <p:spPr>
          <a:xfrm>
            <a:off x="256110" y="4710957"/>
            <a:ext cx="4274751" cy="915820"/>
          </a:xfrm>
          <a:prstGeom prst="rect">
            <a:avLst/>
          </a:prstGeom>
        </p:spPr>
        <p:txBody>
          <a:bodyPr lIns="0" tIns="60958" rIns="121917" bIns="60958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ru-RU" sz="1300" dirty="0">
                <a:solidFill>
                  <a:schemeClr val="accent1"/>
                </a:solidFill>
              </a:rPr>
              <a:t>Комплексное обустройство автомобильной дороги М-4 «Дон» км 21 – км 225 (ПВП км133)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2191630"/>
            <a:ext cx="5036456" cy="2203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7" b="13472"/>
          <a:stretch/>
        </p:blipFill>
        <p:spPr>
          <a:xfrm>
            <a:off x="3860800" y="177800"/>
            <a:ext cx="5036456" cy="1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4368" r="28214"/>
          <a:stretch/>
        </p:blipFill>
        <p:spPr/>
      </p:pic>
      <p:grpSp>
        <p:nvGrpSpPr>
          <p:cNvPr id="9" name="Group 8"/>
          <p:cNvGrpSpPr/>
          <p:nvPr/>
        </p:nvGrpSpPr>
        <p:grpSpPr>
          <a:xfrm>
            <a:off x="1" y="4546600"/>
            <a:ext cx="4759460" cy="1750979"/>
            <a:chOff x="193540" y="2505865"/>
            <a:chExt cx="4759460" cy="1404653"/>
          </a:xfrm>
        </p:grpSpPr>
        <p:sp>
          <p:nvSpPr>
            <p:cNvPr id="10" name="Rectangle 9"/>
            <p:cNvSpPr/>
            <p:nvPr/>
          </p:nvSpPr>
          <p:spPr bwMode="auto">
            <a:xfrm>
              <a:off x="304800" y="2505865"/>
              <a:ext cx="4648200" cy="1404653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93540" y="2505865"/>
              <a:ext cx="120785" cy="140465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800" dirty="0"/>
            </a:p>
          </p:txBody>
        </p:sp>
      </p:grpSp>
      <p:sp>
        <p:nvSpPr>
          <p:cNvPr id="12" name="Title 2"/>
          <p:cNvSpPr txBox="1">
            <a:spLocks/>
          </p:cNvSpPr>
          <p:nvPr/>
        </p:nvSpPr>
        <p:spPr>
          <a:xfrm>
            <a:off x="268810" y="4596657"/>
            <a:ext cx="4274751" cy="915820"/>
          </a:xfrm>
          <a:prstGeom prst="rect">
            <a:avLst/>
          </a:prstGeom>
        </p:spPr>
        <p:txBody>
          <a:bodyPr lIns="0" tIns="60958" rIns="121917" bIns="60958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ПРОЕКТ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ru-RU" sz="1300" dirty="0">
                <a:solidFill>
                  <a:schemeClr val="accent1"/>
                </a:solidFill>
              </a:rPr>
              <a:t>Проект планировки территории строительства федеральной автомобильной дороги Москва- Нижний Новгород – Казань на участке «Обход г. Балашихи- г. Ногинска»</a:t>
            </a:r>
          </a:p>
        </p:txBody>
      </p:sp>
    </p:spTree>
    <p:extLst>
      <p:ext uri="{BB962C8B-B14F-4D97-AF65-F5344CB8AC3E}">
        <p14:creationId xmlns:p14="http://schemas.microsoft.com/office/powerpoint/2010/main" val="330461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6" r="7246" b="13260"/>
          <a:stretch/>
        </p:blipFill>
        <p:spPr>
          <a:xfrm>
            <a:off x="0" y="0"/>
            <a:ext cx="9753600" cy="7315200"/>
          </a:xfrm>
        </p:spPr>
      </p:pic>
      <p:sp>
        <p:nvSpPr>
          <p:cNvPr id="75" name="Rectangle 74"/>
          <p:cNvSpPr/>
          <p:nvPr/>
        </p:nvSpPr>
        <p:spPr>
          <a:xfrm>
            <a:off x="382691" y="-190519"/>
            <a:ext cx="37297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sp>
        <p:nvSpPr>
          <p:cNvPr id="31" name="Text Placeholder 3"/>
          <p:cNvSpPr txBox="1">
            <a:spLocks/>
          </p:cNvSpPr>
          <p:nvPr/>
        </p:nvSpPr>
        <p:spPr>
          <a:xfrm>
            <a:off x="1199338" y="1587770"/>
            <a:ext cx="1960908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sz="1200" dirty="0">
                <a:solidFill>
                  <a:schemeClr val="bg1"/>
                </a:solidFill>
              </a:rPr>
              <a:t>105066,  г. Москва, Токмаков переулок, дом.9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2058586" y="876044"/>
            <a:ext cx="242413" cy="365824"/>
          </a:xfrm>
          <a:custGeom>
            <a:avLst/>
            <a:gdLst/>
            <a:ahLst/>
            <a:cxnLst>
              <a:cxn ang="0">
                <a:pos x="89" y="0"/>
              </a:cxn>
              <a:cxn ang="0">
                <a:pos x="0" y="89"/>
              </a:cxn>
              <a:cxn ang="0">
                <a:pos x="38" y="188"/>
              </a:cxn>
              <a:cxn ang="0">
                <a:pos x="76" y="249"/>
              </a:cxn>
              <a:cxn ang="0">
                <a:pos x="89" y="269"/>
              </a:cxn>
              <a:cxn ang="0">
                <a:pos x="102" y="249"/>
              </a:cxn>
              <a:cxn ang="0">
                <a:pos x="139" y="188"/>
              </a:cxn>
              <a:cxn ang="0">
                <a:pos x="178" y="89"/>
              </a:cxn>
              <a:cxn ang="0">
                <a:pos x="89" y="0"/>
              </a:cxn>
              <a:cxn ang="0">
                <a:pos x="89" y="135"/>
              </a:cxn>
              <a:cxn ang="0">
                <a:pos x="43" y="89"/>
              </a:cxn>
              <a:cxn ang="0">
                <a:pos x="89" y="43"/>
              </a:cxn>
              <a:cxn ang="0">
                <a:pos x="135" y="89"/>
              </a:cxn>
              <a:cxn ang="0">
                <a:pos x="89" y="135"/>
              </a:cxn>
              <a:cxn ang="0">
                <a:pos x="89" y="135"/>
              </a:cxn>
              <a:cxn ang="0">
                <a:pos x="89" y="135"/>
              </a:cxn>
            </a:cxnLst>
            <a:rect l="0" t="0" r="r" b="b"/>
            <a:pathLst>
              <a:path w="178" h="269">
                <a:moveTo>
                  <a:pt x="89" y="0"/>
                </a:moveTo>
                <a:cubicBezTo>
                  <a:pt x="40" y="0"/>
                  <a:pt x="0" y="40"/>
                  <a:pt x="0" y="89"/>
                </a:cubicBezTo>
                <a:cubicBezTo>
                  <a:pt x="0" y="109"/>
                  <a:pt x="13" y="141"/>
                  <a:pt x="38" y="188"/>
                </a:cubicBezTo>
                <a:cubicBezTo>
                  <a:pt x="57" y="220"/>
                  <a:pt x="75" y="248"/>
                  <a:pt x="76" y="249"/>
                </a:cubicBezTo>
                <a:cubicBezTo>
                  <a:pt x="89" y="269"/>
                  <a:pt x="89" y="269"/>
                  <a:pt x="89" y="269"/>
                </a:cubicBezTo>
                <a:cubicBezTo>
                  <a:pt x="102" y="249"/>
                  <a:pt x="102" y="249"/>
                  <a:pt x="102" y="249"/>
                </a:cubicBezTo>
                <a:cubicBezTo>
                  <a:pt x="103" y="248"/>
                  <a:pt x="121" y="220"/>
                  <a:pt x="139" y="188"/>
                </a:cubicBezTo>
                <a:cubicBezTo>
                  <a:pt x="165" y="141"/>
                  <a:pt x="178" y="109"/>
                  <a:pt x="178" y="89"/>
                </a:cubicBezTo>
                <a:cubicBezTo>
                  <a:pt x="178" y="40"/>
                  <a:pt x="138" y="0"/>
                  <a:pt x="89" y="0"/>
                </a:cubicBezTo>
                <a:close/>
                <a:moveTo>
                  <a:pt x="89" y="135"/>
                </a:moveTo>
                <a:cubicBezTo>
                  <a:pt x="63" y="135"/>
                  <a:pt x="43" y="114"/>
                  <a:pt x="43" y="89"/>
                </a:cubicBezTo>
                <a:cubicBezTo>
                  <a:pt x="43" y="63"/>
                  <a:pt x="63" y="43"/>
                  <a:pt x="89" y="43"/>
                </a:cubicBezTo>
                <a:cubicBezTo>
                  <a:pt x="114" y="43"/>
                  <a:pt x="135" y="63"/>
                  <a:pt x="135" y="89"/>
                </a:cubicBezTo>
                <a:cubicBezTo>
                  <a:pt x="135" y="114"/>
                  <a:pt x="114" y="135"/>
                  <a:pt x="89" y="135"/>
                </a:cubicBez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3" name="Title 2"/>
          <p:cNvSpPr txBox="1">
            <a:spLocks/>
          </p:cNvSpPr>
          <p:nvPr/>
        </p:nvSpPr>
        <p:spPr>
          <a:xfrm>
            <a:off x="1199339" y="1330900"/>
            <a:ext cx="1960907" cy="2045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</a:rPr>
              <a:t>Адрес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4" name="Text Placeholder 3"/>
          <p:cNvSpPr txBox="1">
            <a:spLocks/>
          </p:cNvSpPr>
          <p:nvPr/>
        </p:nvSpPr>
        <p:spPr>
          <a:xfrm>
            <a:off x="1199338" y="3053817"/>
            <a:ext cx="1960908" cy="1846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+</a:t>
            </a:r>
            <a:r>
              <a:rPr lang="ru-RU" sz="1200" dirty="0">
                <a:solidFill>
                  <a:schemeClr val="bg1"/>
                </a:solidFill>
              </a:rPr>
              <a:t>7 495 663 3550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Title 2"/>
          <p:cNvSpPr txBox="1">
            <a:spLocks/>
          </p:cNvSpPr>
          <p:nvPr/>
        </p:nvSpPr>
        <p:spPr>
          <a:xfrm>
            <a:off x="1199339" y="2801514"/>
            <a:ext cx="1960907" cy="2045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bg1"/>
                </a:solidFill>
              </a:rPr>
              <a:t>Телефон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6" name="Freeform 35"/>
          <p:cNvSpPr>
            <a:spLocks noEditPoints="1"/>
          </p:cNvSpPr>
          <p:nvPr/>
        </p:nvSpPr>
        <p:spPr bwMode="auto">
          <a:xfrm>
            <a:off x="2019897" y="2379357"/>
            <a:ext cx="319793" cy="360867"/>
          </a:xfrm>
          <a:custGeom>
            <a:avLst/>
            <a:gdLst/>
            <a:ahLst/>
            <a:cxnLst>
              <a:cxn ang="0">
                <a:pos x="256" y="248"/>
              </a:cxn>
              <a:cxn ang="0">
                <a:pos x="247" y="253"/>
              </a:cxn>
              <a:cxn ang="0">
                <a:pos x="242" y="244"/>
              </a:cxn>
              <a:cxn ang="0">
                <a:pos x="236" y="204"/>
              </a:cxn>
              <a:cxn ang="0">
                <a:pos x="214" y="199"/>
              </a:cxn>
              <a:cxn ang="0">
                <a:pos x="171" y="236"/>
              </a:cxn>
              <a:cxn ang="0">
                <a:pos x="127" y="281"/>
              </a:cxn>
              <a:cxn ang="0">
                <a:pos x="68" y="299"/>
              </a:cxn>
              <a:cxn ang="0">
                <a:pos x="62" y="298"/>
              </a:cxn>
              <a:cxn ang="0">
                <a:pos x="12" y="274"/>
              </a:cxn>
              <a:cxn ang="0">
                <a:pos x="16" y="225"/>
              </a:cxn>
              <a:cxn ang="0">
                <a:pos x="9" y="215"/>
              </a:cxn>
              <a:cxn ang="0">
                <a:pos x="12" y="191"/>
              </a:cxn>
              <a:cxn ang="0">
                <a:pos x="60" y="154"/>
              </a:cxn>
              <a:cxn ang="0">
                <a:pos x="71" y="151"/>
              </a:cxn>
              <a:cxn ang="0">
                <a:pos x="84" y="158"/>
              </a:cxn>
              <a:cxn ang="0">
                <a:pos x="102" y="181"/>
              </a:cxn>
              <a:cxn ang="0">
                <a:pos x="150" y="146"/>
              </a:cxn>
              <a:cxn ang="0">
                <a:pos x="184" y="98"/>
              </a:cxn>
              <a:cxn ang="0">
                <a:pos x="161" y="79"/>
              </a:cxn>
              <a:cxn ang="0">
                <a:pos x="158" y="56"/>
              </a:cxn>
              <a:cxn ang="0">
                <a:pos x="194" y="7"/>
              </a:cxn>
              <a:cxn ang="0">
                <a:pos x="208" y="0"/>
              </a:cxn>
              <a:cxn ang="0">
                <a:pos x="218" y="3"/>
              </a:cxn>
              <a:cxn ang="0">
                <a:pos x="246" y="25"/>
              </a:cxn>
              <a:cxn ang="0">
                <a:pos x="246" y="25"/>
              </a:cxn>
              <a:cxn ang="0">
                <a:pos x="247" y="25"/>
              </a:cxn>
              <a:cxn ang="0">
                <a:pos x="247" y="26"/>
              </a:cxn>
              <a:cxn ang="0">
                <a:pos x="247" y="26"/>
              </a:cxn>
              <a:cxn ang="0">
                <a:pos x="248" y="27"/>
              </a:cxn>
              <a:cxn ang="0">
                <a:pos x="248" y="27"/>
              </a:cxn>
              <a:cxn ang="0">
                <a:pos x="249" y="29"/>
              </a:cxn>
              <a:cxn ang="0">
                <a:pos x="249" y="29"/>
              </a:cxn>
              <a:cxn ang="0">
                <a:pos x="181" y="178"/>
              </a:cxn>
              <a:cxn ang="0">
                <a:pos x="49" y="248"/>
              </a:cxn>
              <a:cxn ang="0">
                <a:pos x="49" y="248"/>
              </a:cxn>
              <a:cxn ang="0">
                <a:pos x="34" y="246"/>
              </a:cxn>
              <a:cxn ang="0">
                <a:pos x="34" y="246"/>
              </a:cxn>
              <a:cxn ang="0">
                <a:pos x="33" y="246"/>
              </a:cxn>
              <a:cxn ang="0">
                <a:pos x="32" y="246"/>
              </a:cxn>
              <a:cxn ang="0">
                <a:pos x="32" y="245"/>
              </a:cxn>
              <a:cxn ang="0">
                <a:pos x="31" y="245"/>
              </a:cxn>
              <a:cxn ang="0">
                <a:pos x="31" y="244"/>
              </a:cxn>
              <a:cxn ang="0">
                <a:pos x="30" y="244"/>
              </a:cxn>
              <a:cxn ang="0">
                <a:pos x="30" y="244"/>
              </a:cxn>
              <a:cxn ang="0">
                <a:pos x="26" y="238"/>
              </a:cxn>
              <a:cxn ang="0">
                <a:pos x="24" y="266"/>
              </a:cxn>
              <a:cxn ang="0">
                <a:pos x="120" y="269"/>
              </a:cxn>
              <a:cxn ang="0">
                <a:pos x="159" y="228"/>
              </a:cxn>
              <a:cxn ang="0">
                <a:pos x="212" y="184"/>
              </a:cxn>
              <a:cxn ang="0">
                <a:pos x="247" y="194"/>
              </a:cxn>
              <a:cxn ang="0">
                <a:pos x="256" y="248"/>
              </a:cxn>
              <a:cxn ang="0">
                <a:pos x="256" y="248"/>
              </a:cxn>
              <a:cxn ang="0">
                <a:pos x="256" y="248"/>
              </a:cxn>
            </a:cxnLst>
            <a:rect l="0" t="0" r="r" b="b"/>
            <a:pathLst>
              <a:path w="265" h="299">
                <a:moveTo>
                  <a:pt x="256" y="248"/>
                </a:moveTo>
                <a:cubicBezTo>
                  <a:pt x="255" y="252"/>
                  <a:pt x="251" y="254"/>
                  <a:pt x="247" y="253"/>
                </a:cubicBezTo>
                <a:cubicBezTo>
                  <a:pt x="243" y="252"/>
                  <a:pt x="241" y="248"/>
                  <a:pt x="242" y="244"/>
                </a:cubicBezTo>
                <a:cubicBezTo>
                  <a:pt x="246" y="227"/>
                  <a:pt x="244" y="212"/>
                  <a:pt x="236" y="204"/>
                </a:cubicBezTo>
                <a:cubicBezTo>
                  <a:pt x="231" y="199"/>
                  <a:pt x="224" y="197"/>
                  <a:pt x="214" y="199"/>
                </a:cubicBezTo>
                <a:cubicBezTo>
                  <a:pt x="196" y="202"/>
                  <a:pt x="184" y="218"/>
                  <a:pt x="171" y="236"/>
                </a:cubicBezTo>
                <a:cubicBezTo>
                  <a:pt x="159" y="252"/>
                  <a:pt x="146" y="269"/>
                  <a:pt x="127" y="281"/>
                </a:cubicBezTo>
                <a:cubicBezTo>
                  <a:pt x="109" y="292"/>
                  <a:pt x="88" y="299"/>
                  <a:pt x="68" y="299"/>
                </a:cubicBezTo>
                <a:cubicBezTo>
                  <a:pt x="66" y="299"/>
                  <a:pt x="64" y="299"/>
                  <a:pt x="62" y="298"/>
                </a:cubicBezTo>
                <a:cubicBezTo>
                  <a:pt x="40" y="297"/>
                  <a:pt x="22" y="288"/>
                  <a:pt x="12" y="274"/>
                </a:cubicBezTo>
                <a:cubicBezTo>
                  <a:pt x="0" y="256"/>
                  <a:pt x="7" y="238"/>
                  <a:pt x="16" y="225"/>
                </a:cubicBezTo>
                <a:cubicBezTo>
                  <a:pt x="9" y="215"/>
                  <a:pt x="9" y="215"/>
                  <a:pt x="9" y="215"/>
                </a:cubicBezTo>
                <a:cubicBezTo>
                  <a:pt x="3" y="208"/>
                  <a:pt x="5" y="197"/>
                  <a:pt x="12" y="191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63" y="152"/>
                  <a:pt x="67" y="151"/>
                  <a:pt x="71" y="151"/>
                </a:cubicBezTo>
                <a:cubicBezTo>
                  <a:pt x="76" y="151"/>
                  <a:pt x="81" y="153"/>
                  <a:pt x="84" y="158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16" y="175"/>
                  <a:pt x="132" y="164"/>
                  <a:pt x="150" y="146"/>
                </a:cubicBezTo>
                <a:cubicBezTo>
                  <a:pt x="168" y="128"/>
                  <a:pt x="178" y="112"/>
                  <a:pt x="184" y="98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53" y="74"/>
                  <a:pt x="152" y="63"/>
                  <a:pt x="158" y="56"/>
                </a:cubicBezTo>
                <a:cubicBezTo>
                  <a:pt x="194" y="7"/>
                  <a:pt x="194" y="7"/>
                  <a:pt x="194" y="7"/>
                </a:cubicBezTo>
                <a:cubicBezTo>
                  <a:pt x="197" y="2"/>
                  <a:pt x="202" y="0"/>
                  <a:pt x="208" y="0"/>
                </a:cubicBezTo>
                <a:cubicBezTo>
                  <a:pt x="212" y="0"/>
                  <a:pt x="215" y="1"/>
                  <a:pt x="218" y="3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7" y="25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8"/>
                  <a:pt x="248" y="28"/>
                  <a:pt x="249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1"/>
                  <a:pt x="265" y="93"/>
                  <a:pt x="181" y="178"/>
                </a:cubicBezTo>
                <a:cubicBezTo>
                  <a:pt x="121" y="239"/>
                  <a:pt x="72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0" y="248"/>
                  <a:pt x="34" y="246"/>
                  <a:pt x="34" y="246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3" y="246"/>
                  <a:pt x="33" y="246"/>
                  <a:pt x="33" y="246"/>
                </a:cubicBezTo>
                <a:cubicBezTo>
                  <a:pt x="33" y="246"/>
                  <a:pt x="33" y="246"/>
                  <a:pt x="32" y="246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1" y="245"/>
                  <a:pt x="17" y="256"/>
                  <a:pt x="24" y="266"/>
                </a:cubicBezTo>
                <a:cubicBezTo>
                  <a:pt x="38" y="286"/>
                  <a:pt x="82" y="292"/>
                  <a:pt x="120" y="269"/>
                </a:cubicBezTo>
                <a:cubicBezTo>
                  <a:pt x="136" y="258"/>
                  <a:pt x="148" y="243"/>
                  <a:pt x="159" y="228"/>
                </a:cubicBezTo>
                <a:cubicBezTo>
                  <a:pt x="174" y="208"/>
                  <a:pt x="188" y="189"/>
                  <a:pt x="212" y="184"/>
                </a:cubicBezTo>
                <a:cubicBezTo>
                  <a:pt x="226" y="182"/>
                  <a:pt x="238" y="185"/>
                  <a:pt x="247" y="194"/>
                </a:cubicBezTo>
                <a:cubicBezTo>
                  <a:pt x="258" y="206"/>
                  <a:pt x="261" y="226"/>
                  <a:pt x="256" y="248"/>
                </a:cubicBezTo>
                <a:close/>
                <a:moveTo>
                  <a:pt x="256" y="248"/>
                </a:moveTo>
                <a:cubicBezTo>
                  <a:pt x="256" y="248"/>
                  <a:pt x="256" y="248"/>
                  <a:pt x="256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/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1199338" y="4477970"/>
            <a:ext cx="1960908" cy="1846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info@sdp-mos.ru</a:t>
            </a:r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1199339" y="4225667"/>
            <a:ext cx="1960907" cy="2045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</a:rPr>
              <a:t>Email</a:t>
            </a:r>
          </a:p>
        </p:txBody>
      </p:sp>
      <p:sp>
        <p:nvSpPr>
          <p:cNvPr id="39" name="Freeform 143"/>
          <p:cNvSpPr>
            <a:spLocks noEditPoints="1"/>
          </p:cNvSpPr>
          <p:nvPr/>
        </p:nvSpPr>
        <p:spPr bwMode="auto">
          <a:xfrm>
            <a:off x="2009758" y="3872563"/>
            <a:ext cx="340068" cy="224205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5" y="0"/>
              </a:cxn>
              <a:cxn ang="0">
                <a:pos x="0" y="16"/>
              </a:cxn>
              <a:cxn ang="0">
                <a:pos x="0" y="65"/>
              </a:cxn>
              <a:cxn ang="0">
                <a:pos x="15" y="81"/>
              </a:cxn>
              <a:cxn ang="0">
                <a:pos x="107" y="81"/>
              </a:cxn>
              <a:cxn ang="0">
                <a:pos x="123" y="65"/>
              </a:cxn>
              <a:cxn ang="0">
                <a:pos x="123" y="16"/>
              </a:cxn>
              <a:cxn ang="0">
                <a:pos x="107" y="0"/>
              </a:cxn>
              <a:cxn ang="0">
                <a:pos x="8" y="20"/>
              </a:cxn>
              <a:cxn ang="0">
                <a:pos x="34" y="41"/>
              </a:cxn>
              <a:cxn ang="0">
                <a:pos x="8" y="61"/>
              </a:cxn>
              <a:cxn ang="0">
                <a:pos x="8" y="20"/>
              </a:cxn>
              <a:cxn ang="0">
                <a:pos x="115" y="65"/>
              </a:cxn>
              <a:cxn ang="0">
                <a:pos x="107" y="73"/>
              </a:cxn>
              <a:cxn ang="0">
                <a:pos x="15" y="73"/>
              </a:cxn>
              <a:cxn ang="0">
                <a:pos x="8" y="65"/>
              </a:cxn>
              <a:cxn ang="0">
                <a:pos x="38" y="43"/>
              </a:cxn>
              <a:cxn ang="0">
                <a:pos x="54" y="56"/>
              </a:cxn>
              <a:cxn ang="0">
                <a:pos x="61" y="58"/>
              </a:cxn>
              <a:cxn ang="0">
                <a:pos x="68" y="56"/>
              </a:cxn>
              <a:cxn ang="0">
                <a:pos x="85" y="43"/>
              </a:cxn>
              <a:cxn ang="0">
                <a:pos x="115" y="65"/>
              </a:cxn>
              <a:cxn ang="0">
                <a:pos x="115" y="61"/>
              </a:cxn>
              <a:cxn ang="0">
                <a:pos x="88" y="41"/>
              </a:cxn>
              <a:cxn ang="0">
                <a:pos x="115" y="20"/>
              </a:cxn>
              <a:cxn ang="0">
                <a:pos x="115" y="61"/>
              </a:cxn>
              <a:cxn ang="0">
                <a:pos x="66" y="52"/>
              </a:cxn>
              <a:cxn ang="0">
                <a:pos x="61" y="54"/>
              </a:cxn>
              <a:cxn ang="0">
                <a:pos x="57" y="52"/>
              </a:cxn>
              <a:cxn ang="0">
                <a:pos x="41" y="41"/>
              </a:cxn>
              <a:cxn ang="0">
                <a:pos x="38" y="38"/>
              </a:cxn>
              <a:cxn ang="0">
                <a:pos x="8" y="16"/>
              </a:cxn>
              <a:cxn ang="0">
                <a:pos x="15" y="8"/>
              </a:cxn>
              <a:cxn ang="0">
                <a:pos x="107" y="8"/>
              </a:cxn>
              <a:cxn ang="0">
                <a:pos x="115" y="16"/>
              </a:cxn>
              <a:cxn ang="0">
                <a:pos x="66" y="52"/>
              </a:cxn>
              <a:cxn ang="0">
                <a:pos x="66" y="52"/>
              </a:cxn>
              <a:cxn ang="0">
                <a:pos x="66" y="52"/>
              </a:cxn>
            </a:cxnLst>
            <a:rect l="0" t="0" r="r" b="b"/>
            <a:pathLst>
              <a:path w="123" h="81">
                <a:moveTo>
                  <a:pt x="107" y="0"/>
                </a:move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4"/>
                  <a:pt x="7" y="81"/>
                  <a:pt x="15" y="81"/>
                </a:cubicBezTo>
                <a:cubicBezTo>
                  <a:pt x="107" y="81"/>
                  <a:pt x="107" y="81"/>
                  <a:pt x="107" y="81"/>
                </a:cubicBezTo>
                <a:cubicBezTo>
                  <a:pt x="116" y="81"/>
                  <a:pt x="123" y="74"/>
                  <a:pt x="123" y="65"/>
                </a:cubicBezTo>
                <a:cubicBezTo>
                  <a:pt x="123" y="16"/>
                  <a:pt x="123" y="16"/>
                  <a:pt x="123" y="16"/>
                </a:cubicBezTo>
                <a:cubicBezTo>
                  <a:pt x="123" y="7"/>
                  <a:pt x="116" y="0"/>
                  <a:pt x="107" y="0"/>
                </a:cubicBezTo>
                <a:close/>
                <a:moveTo>
                  <a:pt x="8" y="20"/>
                </a:moveTo>
                <a:cubicBezTo>
                  <a:pt x="34" y="41"/>
                  <a:pt x="34" y="41"/>
                  <a:pt x="34" y="41"/>
                </a:cubicBezTo>
                <a:cubicBezTo>
                  <a:pt x="8" y="61"/>
                  <a:pt x="8" y="61"/>
                  <a:pt x="8" y="61"/>
                </a:cubicBezTo>
                <a:lnTo>
                  <a:pt x="8" y="20"/>
                </a:lnTo>
                <a:close/>
                <a:moveTo>
                  <a:pt x="115" y="65"/>
                </a:moveTo>
                <a:cubicBezTo>
                  <a:pt x="115" y="70"/>
                  <a:pt x="112" y="73"/>
                  <a:pt x="107" y="73"/>
                </a:cubicBezTo>
                <a:cubicBezTo>
                  <a:pt x="15" y="73"/>
                  <a:pt x="15" y="73"/>
                  <a:pt x="15" y="73"/>
                </a:cubicBezTo>
                <a:cubicBezTo>
                  <a:pt x="11" y="73"/>
                  <a:pt x="8" y="70"/>
                  <a:pt x="8" y="65"/>
                </a:cubicBezTo>
                <a:cubicBezTo>
                  <a:pt x="38" y="43"/>
                  <a:pt x="38" y="43"/>
                  <a:pt x="38" y="43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7"/>
                  <a:pt x="59" y="58"/>
                  <a:pt x="61" y="58"/>
                </a:cubicBezTo>
                <a:cubicBezTo>
                  <a:pt x="64" y="58"/>
                  <a:pt x="66" y="57"/>
                  <a:pt x="68" y="56"/>
                </a:cubicBezTo>
                <a:cubicBezTo>
                  <a:pt x="85" y="43"/>
                  <a:pt x="85" y="43"/>
                  <a:pt x="85" y="43"/>
                </a:cubicBezTo>
                <a:lnTo>
                  <a:pt x="115" y="65"/>
                </a:lnTo>
                <a:close/>
                <a:moveTo>
                  <a:pt x="115" y="61"/>
                </a:moveTo>
                <a:cubicBezTo>
                  <a:pt x="88" y="41"/>
                  <a:pt x="88" y="41"/>
                  <a:pt x="88" y="41"/>
                </a:cubicBezTo>
                <a:cubicBezTo>
                  <a:pt x="115" y="20"/>
                  <a:pt x="115" y="20"/>
                  <a:pt x="115" y="20"/>
                </a:cubicBezTo>
                <a:lnTo>
                  <a:pt x="115" y="61"/>
                </a:lnTo>
                <a:close/>
                <a:moveTo>
                  <a:pt x="66" y="52"/>
                </a:moveTo>
                <a:cubicBezTo>
                  <a:pt x="65" y="53"/>
                  <a:pt x="63" y="54"/>
                  <a:pt x="61" y="54"/>
                </a:cubicBezTo>
                <a:cubicBezTo>
                  <a:pt x="60" y="54"/>
                  <a:pt x="58" y="53"/>
                  <a:pt x="57" y="52"/>
                </a:cubicBezTo>
                <a:cubicBezTo>
                  <a:pt x="41" y="41"/>
                  <a:pt x="41" y="41"/>
                  <a:pt x="41" y="41"/>
                </a:cubicBezTo>
                <a:cubicBezTo>
                  <a:pt x="38" y="38"/>
                  <a:pt x="38" y="38"/>
                  <a:pt x="38" y="3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1"/>
                  <a:pt x="11" y="8"/>
                  <a:pt x="15" y="8"/>
                </a:cubicBezTo>
                <a:cubicBezTo>
                  <a:pt x="107" y="8"/>
                  <a:pt x="107" y="8"/>
                  <a:pt x="107" y="8"/>
                </a:cubicBezTo>
                <a:cubicBezTo>
                  <a:pt x="112" y="8"/>
                  <a:pt x="115" y="11"/>
                  <a:pt x="115" y="16"/>
                </a:cubicBezTo>
                <a:lnTo>
                  <a:pt x="66" y="52"/>
                </a:lnTo>
                <a:close/>
                <a:moveTo>
                  <a:pt x="66" y="52"/>
                </a:moveTo>
                <a:cubicBezTo>
                  <a:pt x="66" y="52"/>
                  <a:pt x="66" y="52"/>
                  <a:pt x="66" y="52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2100"/>
          </a:p>
        </p:txBody>
      </p:sp>
      <p:sp>
        <p:nvSpPr>
          <p:cNvPr id="40" name="Text Placeholder 3"/>
          <p:cNvSpPr txBox="1">
            <a:spLocks/>
          </p:cNvSpPr>
          <p:nvPr/>
        </p:nvSpPr>
        <p:spPr>
          <a:xfrm>
            <a:off x="1199338" y="5682736"/>
            <a:ext cx="1960908" cy="18466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www.sdp-mos.ru</a:t>
            </a:r>
          </a:p>
        </p:txBody>
      </p:sp>
      <p:sp>
        <p:nvSpPr>
          <p:cNvPr id="41" name="Title 2"/>
          <p:cNvSpPr txBox="1">
            <a:spLocks/>
          </p:cNvSpPr>
          <p:nvPr/>
        </p:nvSpPr>
        <p:spPr>
          <a:xfrm>
            <a:off x="1199339" y="5430432"/>
            <a:ext cx="1960907" cy="204597"/>
          </a:xfrm>
          <a:prstGeom prst="rect">
            <a:avLst/>
          </a:prstGeom>
        </p:spPr>
        <p:txBody>
          <a:bodyPr lIns="121917" tIns="60958" rIns="121917" bIns="60958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</a:rPr>
              <a:t>Web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020383" y="5035847"/>
            <a:ext cx="318819" cy="318819"/>
            <a:chOff x="3721100" y="6330951"/>
            <a:chExt cx="530225" cy="530225"/>
          </a:xfrm>
          <a:solidFill>
            <a:schemeClr val="bg1"/>
          </a:solidFill>
        </p:grpSpPr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3959225" y="6383338"/>
              <a:ext cx="292100" cy="469900"/>
            </a:xfrm>
            <a:custGeom>
              <a:avLst/>
              <a:gdLst/>
              <a:ahLst/>
              <a:cxnLst>
                <a:cxn ang="0">
                  <a:pos x="126" y="33"/>
                </a:cxn>
                <a:cxn ang="0">
                  <a:pos x="122" y="34"/>
                </a:cxn>
                <a:cxn ang="0">
                  <a:pos x="101" y="36"/>
                </a:cxn>
                <a:cxn ang="0">
                  <a:pos x="95" y="46"/>
                </a:cxn>
                <a:cxn ang="0">
                  <a:pos x="90" y="44"/>
                </a:cxn>
                <a:cxn ang="0">
                  <a:pos x="73" y="29"/>
                </a:cxn>
                <a:cxn ang="0">
                  <a:pos x="70" y="21"/>
                </a:cxn>
                <a:cxn ang="0">
                  <a:pos x="67" y="12"/>
                </a:cxn>
                <a:cxn ang="0">
                  <a:pos x="56" y="2"/>
                </a:cxn>
                <a:cxn ang="0">
                  <a:pos x="43" y="0"/>
                </a:cxn>
                <a:cxn ang="0">
                  <a:pos x="43" y="6"/>
                </a:cxn>
                <a:cxn ang="0">
                  <a:pos x="56" y="18"/>
                </a:cxn>
                <a:cxn ang="0">
                  <a:pos x="62" y="25"/>
                </a:cxn>
                <a:cxn ang="0">
                  <a:pos x="55" y="29"/>
                </a:cxn>
                <a:cxn ang="0">
                  <a:pos x="49" y="27"/>
                </a:cxn>
                <a:cxn ang="0">
                  <a:pos x="41" y="24"/>
                </a:cxn>
                <a:cxn ang="0">
                  <a:pos x="41" y="17"/>
                </a:cxn>
                <a:cxn ang="0">
                  <a:pos x="30" y="12"/>
                </a:cxn>
                <a:cxn ang="0">
                  <a:pos x="27" y="28"/>
                </a:cxn>
                <a:cxn ang="0">
                  <a:pos x="15" y="31"/>
                </a:cxn>
                <a:cxn ang="0">
                  <a:pos x="17" y="40"/>
                </a:cxn>
                <a:cxn ang="0">
                  <a:pos x="31" y="42"/>
                </a:cxn>
                <a:cxn ang="0">
                  <a:pos x="34" y="28"/>
                </a:cxn>
                <a:cxn ang="0">
                  <a:pos x="45" y="30"/>
                </a:cxn>
                <a:cxn ang="0">
                  <a:pos x="51" y="33"/>
                </a:cxn>
                <a:cxn ang="0">
                  <a:pos x="60" y="33"/>
                </a:cxn>
                <a:cxn ang="0">
                  <a:pos x="66" y="45"/>
                </a:cxn>
                <a:cxn ang="0">
                  <a:pos x="82" y="62"/>
                </a:cxn>
                <a:cxn ang="0">
                  <a:pos x="81" y="68"/>
                </a:cxn>
                <a:cxn ang="0">
                  <a:pos x="68" y="66"/>
                </a:cxn>
                <a:cxn ang="0">
                  <a:pos x="45" y="78"/>
                </a:cxn>
                <a:cxn ang="0">
                  <a:pos x="29" y="97"/>
                </a:cxn>
                <a:cxn ang="0">
                  <a:pos x="27" y="106"/>
                </a:cxn>
                <a:cxn ang="0">
                  <a:pos x="21" y="106"/>
                </a:cxn>
                <a:cxn ang="0">
                  <a:pos x="11" y="101"/>
                </a:cxn>
                <a:cxn ang="0">
                  <a:pos x="0" y="106"/>
                </a:cxn>
                <a:cxn ang="0">
                  <a:pos x="3" y="117"/>
                </a:cxn>
                <a:cxn ang="0">
                  <a:pos x="7" y="112"/>
                </a:cxn>
                <a:cxn ang="0">
                  <a:pos x="15" y="111"/>
                </a:cxn>
                <a:cxn ang="0">
                  <a:pos x="15" y="121"/>
                </a:cxn>
                <a:cxn ang="0">
                  <a:pos x="21" y="123"/>
                </a:cxn>
                <a:cxn ang="0">
                  <a:pos x="28" y="131"/>
                </a:cxn>
                <a:cxn ang="0">
                  <a:pos x="39" y="128"/>
                </a:cxn>
                <a:cxn ang="0">
                  <a:pos x="51" y="130"/>
                </a:cxn>
                <a:cxn ang="0">
                  <a:pos x="66" y="134"/>
                </a:cxn>
                <a:cxn ang="0">
                  <a:pos x="73" y="134"/>
                </a:cxn>
                <a:cxn ang="0">
                  <a:pos x="85" y="148"/>
                </a:cxn>
                <a:cxn ang="0">
                  <a:pos x="109" y="162"/>
                </a:cxn>
                <a:cxn ang="0">
                  <a:pos x="93" y="191"/>
                </a:cxn>
                <a:cxn ang="0">
                  <a:pos x="77" y="199"/>
                </a:cxn>
                <a:cxn ang="0">
                  <a:pos x="71" y="215"/>
                </a:cxn>
                <a:cxn ang="0">
                  <a:pos x="48" y="231"/>
                </a:cxn>
                <a:cxn ang="0">
                  <a:pos x="45" y="240"/>
                </a:cxn>
                <a:cxn ang="0">
                  <a:pos x="149" y="108"/>
                </a:cxn>
                <a:cxn ang="0">
                  <a:pos x="126" y="33"/>
                </a:cxn>
                <a:cxn ang="0">
                  <a:pos x="126" y="33"/>
                </a:cxn>
                <a:cxn ang="0">
                  <a:pos x="126" y="33"/>
                </a:cxn>
              </a:cxnLst>
              <a:rect l="0" t="0" r="r" b="b"/>
              <a:pathLst>
                <a:path w="149" h="240">
                  <a:moveTo>
                    <a:pt x="126" y="33"/>
                  </a:moveTo>
                  <a:cubicBezTo>
                    <a:pt x="122" y="34"/>
                    <a:pt x="122" y="34"/>
                    <a:pt x="122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109" y="162"/>
                    <a:pt x="109" y="162"/>
                    <a:pt x="109" y="162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77" y="199"/>
                    <a:pt x="77" y="199"/>
                    <a:pt x="77" y="199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105" y="226"/>
                    <a:pt x="149" y="172"/>
                    <a:pt x="149" y="108"/>
                  </a:cubicBezTo>
                  <a:cubicBezTo>
                    <a:pt x="149" y="80"/>
                    <a:pt x="141" y="54"/>
                    <a:pt x="126" y="33"/>
                  </a:cubicBezTo>
                  <a:close/>
                  <a:moveTo>
                    <a:pt x="126" y="33"/>
                  </a:moveTo>
                  <a:cubicBezTo>
                    <a:pt x="126" y="33"/>
                    <a:pt x="126" y="33"/>
                    <a:pt x="126" y="3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3721100" y="6457951"/>
              <a:ext cx="307975" cy="403225"/>
            </a:xfrm>
            <a:custGeom>
              <a:avLst/>
              <a:gdLst/>
              <a:ahLst/>
              <a:cxnLst>
                <a:cxn ang="0">
                  <a:pos x="151" y="141"/>
                </a:cxn>
                <a:cxn ang="0">
                  <a:pos x="141" y="123"/>
                </a:cxn>
                <a:cxn ang="0">
                  <a:pos x="150" y="104"/>
                </a:cxn>
                <a:cxn ang="0">
                  <a:pos x="141" y="101"/>
                </a:cxn>
                <a:cxn ang="0">
                  <a:pos x="131" y="91"/>
                </a:cxn>
                <a:cxn ang="0">
                  <a:pos x="109" y="86"/>
                </a:cxn>
                <a:cxn ang="0">
                  <a:pos x="101" y="70"/>
                </a:cxn>
                <a:cxn ang="0">
                  <a:pos x="101" y="80"/>
                </a:cxn>
                <a:cxn ang="0">
                  <a:pos x="98" y="80"/>
                </a:cxn>
                <a:cxn ang="0">
                  <a:pos x="78" y="53"/>
                </a:cxn>
                <a:cxn ang="0">
                  <a:pos x="78" y="31"/>
                </a:cxn>
                <a:cxn ang="0">
                  <a:pos x="64" y="8"/>
                </a:cxn>
                <a:cxn ang="0">
                  <a:pos x="42" y="12"/>
                </a:cxn>
                <a:cxn ang="0">
                  <a:pos x="26" y="12"/>
                </a:cxn>
                <a:cxn ang="0">
                  <a:pos x="19" y="7"/>
                </a:cxn>
                <a:cxn ang="0">
                  <a:pos x="28" y="0"/>
                </a:cxn>
                <a:cxn ang="0">
                  <a:pos x="19" y="2"/>
                </a:cxn>
                <a:cxn ang="0">
                  <a:pos x="0" y="70"/>
                </a:cxn>
                <a:cxn ang="0">
                  <a:pos x="136" y="206"/>
                </a:cxn>
                <a:cxn ang="0">
                  <a:pos x="153" y="205"/>
                </a:cxn>
                <a:cxn ang="0">
                  <a:pos x="151" y="188"/>
                </a:cxn>
                <a:cxn ang="0">
                  <a:pos x="157" y="163"/>
                </a:cxn>
                <a:cxn ang="0">
                  <a:pos x="151" y="141"/>
                </a:cxn>
                <a:cxn ang="0">
                  <a:pos x="151" y="141"/>
                </a:cxn>
                <a:cxn ang="0">
                  <a:pos x="151" y="141"/>
                </a:cxn>
              </a:cxnLst>
              <a:rect l="0" t="0" r="r" b="b"/>
              <a:pathLst>
                <a:path w="157" h="206">
                  <a:moveTo>
                    <a:pt x="151" y="141"/>
                  </a:moveTo>
                  <a:cubicBezTo>
                    <a:pt x="141" y="123"/>
                    <a:pt x="141" y="123"/>
                    <a:pt x="141" y="123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7" y="22"/>
                    <a:pt x="0" y="45"/>
                    <a:pt x="0" y="70"/>
                  </a:cubicBezTo>
                  <a:cubicBezTo>
                    <a:pt x="0" y="145"/>
                    <a:pt x="61" y="206"/>
                    <a:pt x="136" y="206"/>
                  </a:cubicBezTo>
                  <a:cubicBezTo>
                    <a:pt x="141" y="206"/>
                    <a:pt x="147" y="205"/>
                    <a:pt x="153" y="205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1" y="188"/>
                    <a:pt x="157" y="164"/>
                    <a:pt x="157" y="163"/>
                  </a:cubicBezTo>
                  <a:cubicBezTo>
                    <a:pt x="157" y="162"/>
                    <a:pt x="151" y="141"/>
                    <a:pt x="151" y="141"/>
                  </a:cubicBezTo>
                  <a:close/>
                  <a:moveTo>
                    <a:pt x="151" y="141"/>
                  </a:moveTo>
                  <a:cubicBezTo>
                    <a:pt x="151" y="141"/>
                    <a:pt x="151" y="141"/>
                    <a:pt x="151" y="1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3781425" y="6330951"/>
              <a:ext cx="317500" cy="95250"/>
            </a:xfrm>
            <a:custGeom>
              <a:avLst/>
              <a:gdLst/>
              <a:ahLst/>
              <a:cxnLst>
                <a:cxn ang="0">
                  <a:pos x="19" y="43"/>
                </a:cxn>
                <a:cxn ang="0">
                  <a:pos x="44" y="40"/>
                </a:cxn>
                <a:cxn ang="0">
                  <a:pos x="55" y="34"/>
                </a:cxn>
                <a:cxn ang="0">
                  <a:pos x="67" y="37"/>
                </a:cxn>
                <a:cxn ang="0">
                  <a:pos x="87" y="36"/>
                </a:cxn>
                <a:cxn ang="0">
                  <a:pos x="94" y="26"/>
                </a:cxn>
                <a:cxn ang="0">
                  <a:pos x="104" y="27"/>
                </a:cxn>
                <a:cxn ang="0">
                  <a:pos x="128" y="25"/>
                </a:cxn>
                <a:cxn ang="0">
                  <a:pos x="135" y="18"/>
                </a:cxn>
                <a:cxn ang="0">
                  <a:pos x="144" y="11"/>
                </a:cxn>
                <a:cxn ang="0">
                  <a:pos x="157" y="13"/>
                </a:cxn>
                <a:cxn ang="0">
                  <a:pos x="162" y="13"/>
                </a:cxn>
                <a:cxn ang="0">
                  <a:pos x="105" y="0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19" y="43"/>
                </a:cxn>
                <a:cxn ang="0">
                  <a:pos x="110" y="13"/>
                </a:cxn>
                <a:cxn ang="0">
                  <a:pos x="124" y="5"/>
                </a:cxn>
                <a:cxn ang="0">
                  <a:pos x="133" y="11"/>
                </a:cxn>
                <a:cxn ang="0">
                  <a:pos x="120" y="20"/>
                </a:cxn>
                <a:cxn ang="0">
                  <a:pos x="108" y="22"/>
                </a:cxn>
                <a:cxn ang="0">
                  <a:pos x="102" y="18"/>
                </a:cxn>
                <a:cxn ang="0">
                  <a:pos x="110" y="13"/>
                </a:cxn>
                <a:cxn ang="0">
                  <a:pos x="69" y="14"/>
                </a:cxn>
                <a:cxn ang="0">
                  <a:pos x="75" y="17"/>
                </a:cxn>
                <a:cxn ang="0">
                  <a:pos x="83" y="14"/>
                </a:cxn>
                <a:cxn ang="0">
                  <a:pos x="88" y="22"/>
                </a:cxn>
                <a:cxn ang="0">
                  <a:pos x="69" y="27"/>
                </a:cxn>
                <a:cxn ang="0">
                  <a:pos x="60" y="21"/>
                </a:cxn>
                <a:cxn ang="0">
                  <a:pos x="69" y="14"/>
                </a:cxn>
                <a:cxn ang="0">
                  <a:pos x="69" y="14"/>
                </a:cxn>
                <a:cxn ang="0">
                  <a:pos x="69" y="14"/>
                </a:cxn>
              </a:cxnLst>
              <a:rect l="0" t="0" r="r" b="b"/>
              <a:pathLst>
                <a:path w="162" h="49">
                  <a:moveTo>
                    <a:pt x="19" y="43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45" y="4"/>
                    <a:pt x="125" y="0"/>
                    <a:pt x="105" y="0"/>
                  </a:cubicBezTo>
                  <a:cubicBezTo>
                    <a:pt x="63" y="0"/>
                    <a:pt x="25" y="1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9" y="43"/>
                  </a:lnTo>
                  <a:close/>
                  <a:moveTo>
                    <a:pt x="110" y="13"/>
                  </a:moveTo>
                  <a:cubicBezTo>
                    <a:pt x="124" y="5"/>
                    <a:pt x="124" y="5"/>
                    <a:pt x="124" y="5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2" y="18"/>
                    <a:pt x="102" y="18"/>
                    <a:pt x="102" y="18"/>
                  </a:cubicBezTo>
                  <a:lnTo>
                    <a:pt x="110" y="13"/>
                  </a:lnTo>
                  <a:close/>
                  <a:moveTo>
                    <a:pt x="69" y="14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9" y="16"/>
                    <a:pt x="69" y="14"/>
                  </a:cubicBezTo>
                  <a:close/>
                  <a:moveTo>
                    <a:pt x="69" y="14"/>
                  </a:moveTo>
                  <a:cubicBezTo>
                    <a:pt x="69" y="14"/>
                    <a:pt x="69" y="14"/>
                    <a:pt x="69" y="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</p:grpSp>
      <p:pic>
        <p:nvPicPr>
          <p:cNvPr id="20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626145" y="333409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 animBg="1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410028" y="570684"/>
            <a:ext cx="3945957" cy="1335616"/>
          </a:xfrm>
        </p:spPr>
        <p:txBody>
          <a:bodyPr/>
          <a:lstStyle/>
          <a:p>
            <a:r>
              <a:rPr lang="ru-RU" dirty="0"/>
              <a:t>Направления деятельности</a:t>
            </a:r>
            <a:endParaRPr lang="en-US" dirty="0"/>
          </a:p>
        </p:txBody>
      </p:sp>
      <p:sp>
        <p:nvSpPr>
          <p:cNvPr id="7" name="Isosceles Triangle 6"/>
          <p:cNvSpPr/>
          <p:nvPr/>
        </p:nvSpPr>
        <p:spPr bwMode="auto">
          <a:xfrm rot="5400000">
            <a:off x="4349751" y="3194051"/>
            <a:ext cx="914400" cy="469900"/>
          </a:xfrm>
          <a:prstGeom prst="triangl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4" name="Footer Text"/>
          <p:cNvSpPr txBox="1"/>
          <p:nvPr/>
        </p:nvSpPr>
        <p:spPr>
          <a:xfrm>
            <a:off x="395515" y="2108201"/>
            <a:ext cx="3945957" cy="37887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инженерные и экономические изыскания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разработка проектной документации для строительства автомобильных дорог и сооружений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разработка схем развития сетей автомобильных дорог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разработка ТЭО строительства автомобильных дорог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разработка документации по планировке территорий линейных объектов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разработка проектов комплексного обустройства автомобильных дорог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инженерное сопровождение ремонтов автомобильных дорог и сооружений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проектирование мостов, путепроводов и транспортных развязок;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проектирование систем взимания платы</a:t>
            </a:r>
          </a:p>
          <a:p>
            <a:pPr marL="228594" indent="-228594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проектирование автоматизированных систем управления дорожным движением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7" r="27817"/>
          <a:stretch>
            <a:fillRect/>
          </a:stretch>
        </p:blipFill>
        <p:spPr/>
      </p:pic>
      <p:sp>
        <p:nvSpPr>
          <p:cNvPr id="11" name="Rounded Rectangle 10"/>
          <p:cNvSpPr/>
          <p:nvPr/>
        </p:nvSpPr>
        <p:spPr bwMode="auto">
          <a:xfrm>
            <a:off x="4876800" y="5820112"/>
            <a:ext cx="4038600" cy="860088"/>
          </a:xfrm>
          <a:prstGeom prst="roundRect">
            <a:avLst>
              <a:gd name="adj" fmla="val 3901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/>
          </a:p>
        </p:txBody>
      </p:sp>
      <p:sp>
        <p:nvSpPr>
          <p:cNvPr id="12" name="Oval 11"/>
          <p:cNvSpPr/>
          <p:nvPr/>
        </p:nvSpPr>
        <p:spPr>
          <a:xfrm>
            <a:off x="4991945" y="5919767"/>
            <a:ext cx="680255" cy="660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FontAwesome" pitchFamily="2" charset="0"/>
            </a:endParaRPr>
          </a:p>
        </p:txBody>
      </p:sp>
      <p:sp>
        <p:nvSpPr>
          <p:cNvPr id="13" name="Freeform 6"/>
          <p:cNvSpPr>
            <a:spLocks noEditPoints="1"/>
          </p:cNvSpPr>
          <p:nvPr/>
        </p:nvSpPr>
        <p:spPr bwMode="auto">
          <a:xfrm>
            <a:off x="5128190" y="6038434"/>
            <a:ext cx="407764" cy="423447"/>
          </a:xfrm>
          <a:custGeom>
            <a:avLst/>
            <a:gdLst>
              <a:gd name="T0" fmla="*/ 2193 w 3276"/>
              <a:gd name="T1" fmla="*/ 357 h 3400"/>
              <a:gd name="T2" fmla="*/ 2024 w 3276"/>
              <a:gd name="T3" fmla="*/ 418 h 3400"/>
              <a:gd name="T4" fmla="*/ 1883 w 3276"/>
              <a:gd name="T5" fmla="*/ 525 h 3400"/>
              <a:gd name="T6" fmla="*/ 1776 w 3276"/>
              <a:gd name="T7" fmla="*/ 666 h 3400"/>
              <a:gd name="T8" fmla="*/ 1714 w 3276"/>
              <a:gd name="T9" fmla="*/ 835 h 3400"/>
              <a:gd name="T10" fmla="*/ 1705 w 3276"/>
              <a:gd name="T11" fmla="*/ 1021 h 3400"/>
              <a:gd name="T12" fmla="*/ 1751 w 3276"/>
              <a:gd name="T13" fmla="*/ 1198 h 3400"/>
              <a:gd name="T14" fmla="*/ 1842 w 3276"/>
              <a:gd name="T15" fmla="*/ 1350 h 3400"/>
              <a:gd name="T16" fmla="*/ 1973 w 3276"/>
              <a:gd name="T17" fmla="*/ 1468 h 3400"/>
              <a:gd name="T18" fmla="*/ 2135 w 3276"/>
              <a:gd name="T19" fmla="*/ 1546 h 3400"/>
              <a:gd name="T20" fmla="*/ 2316 w 3276"/>
              <a:gd name="T21" fmla="*/ 1573 h 3400"/>
              <a:gd name="T22" fmla="*/ 2499 w 3276"/>
              <a:gd name="T23" fmla="*/ 1546 h 3400"/>
              <a:gd name="T24" fmla="*/ 2660 w 3276"/>
              <a:gd name="T25" fmla="*/ 1468 h 3400"/>
              <a:gd name="T26" fmla="*/ 2791 w 3276"/>
              <a:gd name="T27" fmla="*/ 1350 h 3400"/>
              <a:gd name="T28" fmla="*/ 2883 w 3276"/>
              <a:gd name="T29" fmla="*/ 1198 h 3400"/>
              <a:gd name="T30" fmla="*/ 2928 w 3276"/>
              <a:gd name="T31" fmla="*/ 1021 h 3400"/>
              <a:gd name="T32" fmla="*/ 2920 w 3276"/>
              <a:gd name="T33" fmla="*/ 835 h 3400"/>
              <a:gd name="T34" fmla="*/ 2857 w 3276"/>
              <a:gd name="T35" fmla="*/ 666 h 3400"/>
              <a:gd name="T36" fmla="*/ 2751 w 3276"/>
              <a:gd name="T37" fmla="*/ 525 h 3400"/>
              <a:gd name="T38" fmla="*/ 2610 w 3276"/>
              <a:gd name="T39" fmla="*/ 418 h 3400"/>
              <a:gd name="T40" fmla="*/ 2441 w 3276"/>
              <a:gd name="T41" fmla="*/ 357 h 3400"/>
              <a:gd name="T42" fmla="*/ 2316 w 3276"/>
              <a:gd name="T43" fmla="*/ 0 h 3400"/>
              <a:gd name="T44" fmla="*/ 2547 w 3276"/>
              <a:gd name="T45" fmla="*/ 28 h 3400"/>
              <a:gd name="T46" fmla="*/ 2757 w 3276"/>
              <a:gd name="T47" fmla="*/ 108 h 3400"/>
              <a:gd name="T48" fmla="*/ 2941 w 3276"/>
              <a:gd name="T49" fmla="*/ 231 h 3400"/>
              <a:gd name="T50" fmla="*/ 3090 w 3276"/>
              <a:gd name="T51" fmla="*/ 393 h 3400"/>
              <a:gd name="T52" fmla="*/ 3200 w 3276"/>
              <a:gd name="T53" fmla="*/ 586 h 3400"/>
              <a:gd name="T54" fmla="*/ 3263 w 3276"/>
              <a:gd name="T55" fmla="*/ 803 h 3400"/>
              <a:gd name="T56" fmla="*/ 3273 w 3276"/>
              <a:gd name="T57" fmla="*/ 1037 h 3400"/>
              <a:gd name="T58" fmla="*/ 3227 w 3276"/>
              <a:gd name="T59" fmla="*/ 1262 h 3400"/>
              <a:gd name="T60" fmla="*/ 3131 w 3276"/>
              <a:gd name="T61" fmla="*/ 1464 h 3400"/>
              <a:gd name="T62" fmla="*/ 2994 w 3276"/>
              <a:gd name="T63" fmla="*/ 1636 h 3400"/>
              <a:gd name="T64" fmla="*/ 2822 w 3276"/>
              <a:gd name="T65" fmla="*/ 1773 h 3400"/>
              <a:gd name="T66" fmla="*/ 2620 w 3276"/>
              <a:gd name="T67" fmla="*/ 1869 h 3400"/>
              <a:gd name="T68" fmla="*/ 2395 w 3276"/>
              <a:gd name="T69" fmla="*/ 1915 h 3400"/>
              <a:gd name="T70" fmla="*/ 2162 w 3276"/>
              <a:gd name="T71" fmla="*/ 1905 h 3400"/>
              <a:gd name="T72" fmla="*/ 1945 w 3276"/>
              <a:gd name="T73" fmla="*/ 1842 h 3400"/>
              <a:gd name="T74" fmla="*/ 1491 w 3276"/>
              <a:gd name="T75" fmla="*/ 2914 h 3400"/>
              <a:gd name="T76" fmla="*/ 1045 w 3276"/>
              <a:gd name="T77" fmla="*/ 3016 h 3400"/>
              <a:gd name="T78" fmla="*/ 652 w 3276"/>
              <a:gd name="T79" fmla="*/ 3047 h 3400"/>
              <a:gd name="T80" fmla="*/ 429 w 3276"/>
              <a:gd name="T81" fmla="*/ 3258 h 3400"/>
              <a:gd name="T82" fmla="*/ 323 w 3276"/>
              <a:gd name="T83" fmla="*/ 3293 h 3400"/>
              <a:gd name="T84" fmla="*/ 214 w 3276"/>
              <a:gd name="T85" fmla="*/ 3286 h 3400"/>
              <a:gd name="T86" fmla="*/ 114 w 3276"/>
              <a:gd name="T87" fmla="*/ 3238 h 3400"/>
              <a:gd name="T88" fmla="*/ 38 w 3276"/>
              <a:gd name="T89" fmla="*/ 3152 h 3400"/>
              <a:gd name="T90" fmla="*/ 2 w 3276"/>
              <a:gd name="T91" fmla="*/ 3047 h 3400"/>
              <a:gd name="T92" fmla="*/ 2 w 3276"/>
              <a:gd name="T93" fmla="*/ 2973 h 3400"/>
              <a:gd name="T94" fmla="*/ 37 w 3276"/>
              <a:gd name="T95" fmla="*/ 2869 h 3400"/>
              <a:gd name="T96" fmla="*/ 1470 w 3276"/>
              <a:gd name="T97" fmla="*/ 1408 h 3400"/>
              <a:gd name="T98" fmla="*/ 1388 w 3276"/>
              <a:gd name="T99" fmla="*/ 1194 h 3400"/>
              <a:gd name="T100" fmla="*/ 1358 w 3276"/>
              <a:gd name="T101" fmla="*/ 959 h 3400"/>
              <a:gd name="T102" fmla="*/ 1386 w 3276"/>
              <a:gd name="T103" fmla="*/ 729 h 3400"/>
              <a:gd name="T104" fmla="*/ 1466 w 3276"/>
              <a:gd name="T105" fmla="*/ 519 h 3400"/>
              <a:gd name="T106" fmla="*/ 1589 w 3276"/>
              <a:gd name="T107" fmla="*/ 335 h 3400"/>
              <a:gd name="T108" fmla="*/ 1751 w 3276"/>
              <a:gd name="T109" fmla="*/ 185 h 3400"/>
              <a:gd name="T110" fmla="*/ 1944 w 3276"/>
              <a:gd name="T111" fmla="*/ 76 h 3400"/>
              <a:gd name="T112" fmla="*/ 2161 w 3276"/>
              <a:gd name="T113" fmla="*/ 13 h 3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76" h="3400">
                <a:moveTo>
                  <a:pt x="2316" y="344"/>
                </a:moveTo>
                <a:lnTo>
                  <a:pt x="2254" y="347"/>
                </a:lnTo>
                <a:lnTo>
                  <a:pt x="2193" y="357"/>
                </a:lnTo>
                <a:lnTo>
                  <a:pt x="2135" y="372"/>
                </a:lnTo>
                <a:lnTo>
                  <a:pt x="2077" y="393"/>
                </a:lnTo>
                <a:lnTo>
                  <a:pt x="2024" y="418"/>
                </a:lnTo>
                <a:lnTo>
                  <a:pt x="1973" y="449"/>
                </a:lnTo>
                <a:lnTo>
                  <a:pt x="1926" y="484"/>
                </a:lnTo>
                <a:lnTo>
                  <a:pt x="1883" y="525"/>
                </a:lnTo>
                <a:lnTo>
                  <a:pt x="1842" y="568"/>
                </a:lnTo>
                <a:lnTo>
                  <a:pt x="1807" y="615"/>
                </a:lnTo>
                <a:lnTo>
                  <a:pt x="1776" y="666"/>
                </a:lnTo>
                <a:lnTo>
                  <a:pt x="1751" y="720"/>
                </a:lnTo>
                <a:lnTo>
                  <a:pt x="1729" y="777"/>
                </a:lnTo>
                <a:lnTo>
                  <a:pt x="1714" y="835"/>
                </a:lnTo>
                <a:lnTo>
                  <a:pt x="1705" y="896"/>
                </a:lnTo>
                <a:lnTo>
                  <a:pt x="1702" y="959"/>
                </a:lnTo>
                <a:lnTo>
                  <a:pt x="1705" y="1021"/>
                </a:lnTo>
                <a:lnTo>
                  <a:pt x="1714" y="1083"/>
                </a:lnTo>
                <a:lnTo>
                  <a:pt x="1729" y="1142"/>
                </a:lnTo>
                <a:lnTo>
                  <a:pt x="1751" y="1198"/>
                </a:lnTo>
                <a:lnTo>
                  <a:pt x="1776" y="1252"/>
                </a:lnTo>
                <a:lnTo>
                  <a:pt x="1807" y="1302"/>
                </a:lnTo>
                <a:lnTo>
                  <a:pt x="1842" y="1350"/>
                </a:lnTo>
                <a:lnTo>
                  <a:pt x="1883" y="1394"/>
                </a:lnTo>
                <a:lnTo>
                  <a:pt x="1926" y="1433"/>
                </a:lnTo>
                <a:lnTo>
                  <a:pt x="1973" y="1468"/>
                </a:lnTo>
                <a:lnTo>
                  <a:pt x="2024" y="1499"/>
                </a:lnTo>
                <a:lnTo>
                  <a:pt x="2077" y="1526"/>
                </a:lnTo>
                <a:lnTo>
                  <a:pt x="2135" y="1546"/>
                </a:lnTo>
                <a:lnTo>
                  <a:pt x="2193" y="1562"/>
                </a:lnTo>
                <a:lnTo>
                  <a:pt x="2254" y="1570"/>
                </a:lnTo>
                <a:lnTo>
                  <a:pt x="2316" y="1573"/>
                </a:lnTo>
                <a:lnTo>
                  <a:pt x="2379" y="1570"/>
                </a:lnTo>
                <a:lnTo>
                  <a:pt x="2441" y="1562"/>
                </a:lnTo>
                <a:lnTo>
                  <a:pt x="2499" y="1546"/>
                </a:lnTo>
                <a:lnTo>
                  <a:pt x="2556" y="1526"/>
                </a:lnTo>
                <a:lnTo>
                  <a:pt x="2610" y="1499"/>
                </a:lnTo>
                <a:lnTo>
                  <a:pt x="2660" y="1468"/>
                </a:lnTo>
                <a:lnTo>
                  <a:pt x="2708" y="1433"/>
                </a:lnTo>
                <a:lnTo>
                  <a:pt x="2751" y="1394"/>
                </a:lnTo>
                <a:lnTo>
                  <a:pt x="2791" y="1350"/>
                </a:lnTo>
                <a:lnTo>
                  <a:pt x="2826" y="1302"/>
                </a:lnTo>
                <a:lnTo>
                  <a:pt x="2857" y="1252"/>
                </a:lnTo>
                <a:lnTo>
                  <a:pt x="2883" y="1198"/>
                </a:lnTo>
                <a:lnTo>
                  <a:pt x="2904" y="1142"/>
                </a:lnTo>
                <a:lnTo>
                  <a:pt x="2920" y="1083"/>
                </a:lnTo>
                <a:lnTo>
                  <a:pt x="2928" y="1021"/>
                </a:lnTo>
                <a:lnTo>
                  <a:pt x="2931" y="959"/>
                </a:lnTo>
                <a:lnTo>
                  <a:pt x="2928" y="896"/>
                </a:lnTo>
                <a:lnTo>
                  <a:pt x="2920" y="835"/>
                </a:lnTo>
                <a:lnTo>
                  <a:pt x="2904" y="777"/>
                </a:lnTo>
                <a:lnTo>
                  <a:pt x="2883" y="720"/>
                </a:lnTo>
                <a:lnTo>
                  <a:pt x="2857" y="666"/>
                </a:lnTo>
                <a:lnTo>
                  <a:pt x="2826" y="615"/>
                </a:lnTo>
                <a:lnTo>
                  <a:pt x="2791" y="568"/>
                </a:lnTo>
                <a:lnTo>
                  <a:pt x="2751" y="525"/>
                </a:lnTo>
                <a:lnTo>
                  <a:pt x="2708" y="484"/>
                </a:lnTo>
                <a:lnTo>
                  <a:pt x="2660" y="449"/>
                </a:lnTo>
                <a:lnTo>
                  <a:pt x="2610" y="418"/>
                </a:lnTo>
                <a:lnTo>
                  <a:pt x="2556" y="393"/>
                </a:lnTo>
                <a:lnTo>
                  <a:pt x="2499" y="372"/>
                </a:lnTo>
                <a:lnTo>
                  <a:pt x="2441" y="357"/>
                </a:lnTo>
                <a:lnTo>
                  <a:pt x="2379" y="347"/>
                </a:lnTo>
                <a:lnTo>
                  <a:pt x="2316" y="344"/>
                </a:lnTo>
                <a:close/>
                <a:moveTo>
                  <a:pt x="2316" y="0"/>
                </a:moveTo>
                <a:lnTo>
                  <a:pt x="2395" y="4"/>
                </a:lnTo>
                <a:lnTo>
                  <a:pt x="2472" y="13"/>
                </a:lnTo>
                <a:lnTo>
                  <a:pt x="2547" y="28"/>
                </a:lnTo>
                <a:lnTo>
                  <a:pt x="2620" y="49"/>
                </a:lnTo>
                <a:lnTo>
                  <a:pt x="2690" y="76"/>
                </a:lnTo>
                <a:lnTo>
                  <a:pt x="2757" y="108"/>
                </a:lnTo>
                <a:lnTo>
                  <a:pt x="2822" y="144"/>
                </a:lnTo>
                <a:lnTo>
                  <a:pt x="2882" y="185"/>
                </a:lnTo>
                <a:lnTo>
                  <a:pt x="2941" y="231"/>
                </a:lnTo>
                <a:lnTo>
                  <a:pt x="2994" y="281"/>
                </a:lnTo>
                <a:lnTo>
                  <a:pt x="3044" y="335"/>
                </a:lnTo>
                <a:lnTo>
                  <a:pt x="3090" y="393"/>
                </a:lnTo>
                <a:lnTo>
                  <a:pt x="3131" y="455"/>
                </a:lnTo>
                <a:lnTo>
                  <a:pt x="3168" y="519"/>
                </a:lnTo>
                <a:lnTo>
                  <a:pt x="3200" y="586"/>
                </a:lnTo>
                <a:lnTo>
                  <a:pt x="3227" y="657"/>
                </a:lnTo>
                <a:lnTo>
                  <a:pt x="3247" y="729"/>
                </a:lnTo>
                <a:lnTo>
                  <a:pt x="3263" y="803"/>
                </a:lnTo>
                <a:lnTo>
                  <a:pt x="3273" y="881"/>
                </a:lnTo>
                <a:lnTo>
                  <a:pt x="3276" y="959"/>
                </a:lnTo>
                <a:lnTo>
                  <a:pt x="3273" y="1037"/>
                </a:lnTo>
                <a:lnTo>
                  <a:pt x="3263" y="1114"/>
                </a:lnTo>
                <a:lnTo>
                  <a:pt x="3247" y="1190"/>
                </a:lnTo>
                <a:lnTo>
                  <a:pt x="3227" y="1262"/>
                </a:lnTo>
                <a:lnTo>
                  <a:pt x="3200" y="1332"/>
                </a:lnTo>
                <a:lnTo>
                  <a:pt x="3168" y="1399"/>
                </a:lnTo>
                <a:lnTo>
                  <a:pt x="3131" y="1464"/>
                </a:lnTo>
                <a:lnTo>
                  <a:pt x="3090" y="1525"/>
                </a:lnTo>
                <a:lnTo>
                  <a:pt x="3044" y="1583"/>
                </a:lnTo>
                <a:lnTo>
                  <a:pt x="2994" y="1636"/>
                </a:lnTo>
                <a:lnTo>
                  <a:pt x="2941" y="1686"/>
                </a:lnTo>
                <a:lnTo>
                  <a:pt x="2882" y="1733"/>
                </a:lnTo>
                <a:lnTo>
                  <a:pt x="2822" y="1773"/>
                </a:lnTo>
                <a:lnTo>
                  <a:pt x="2757" y="1811"/>
                </a:lnTo>
                <a:lnTo>
                  <a:pt x="2690" y="1843"/>
                </a:lnTo>
                <a:lnTo>
                  <a:pt x="2620" y="1869"/>
                </a:lnTo>
                <a:lnTo>
                  <a:pt x="2547" y="1889"/>
                </a:lnTo>
                <a:lnTo>
                  <a:pt x="2472" y="1905"/>
                </a:lnTo>
                <a:lnTo>
                  <a:pt x="2395" y="1915"/>
                </a:lnTo>
                <a:lnTo>
                  <a:pt x="2316" y="1918"/>
                </a:lnTo>
                <a:lnTo>
                  <a:pt x="2239" y="1915"/>
                </a:lnTo>
                <a:lnTo>
                  <a:pt x="2162" y="1905"/>
                </a:lnTo>
                <a:lnTo>
                  <a:pt x="2088" y="1889"/>
                </a:lnTo>
                <a:lnTo>
                  <a:pt x="2015" y="1868"/>
                </a:lnTo>
                <a:lnTo>
                  <a:pt x="1945" y="1842"/>
                </a:lnTo>
                <a:lnTo>
                  <a:pt x="1878" y="1811"/>
                </a:lnTo>
                <a:lnTo>
                  <a:pt x="1136" y="2558"/>
                </a:lnTo>
                <a:lnTo>
                  <a:pt x="1491" y="2914"/>
                </a:lnTo>
                <a:lnTo>
                  <a:pt x="1336" y="3068"/>
                </a:lnTo>
                <a:lnTo>
                  <a:pt x="1169" y="2896"/>
                </a:lnTo>
                <a:lnTo>
                  <a:pt x="1045" y="3016"/>
                </a:lnTo>
                <a:lnTo>
                  <a:pt x="1215" y="3189"/>
                </a:lnTo>
                <a:lnTo>
                  <a:pt x="1004" y="3400"/>
                </a:lnTo>
                <a:lnTo>
                  <a:pt x="652" y="3047"/>
                </a:lnTo>
                <a:lnTo>
                  <a:pt x="490" y="3210"/>
                </a:lnTo>
                <a:lnTo>
                  <a:pt x="460" y="3237"/>
                </a:lnTo>
                <a:lnTo>
                  <a:pt x="429" y="3258"/>
                </a:lnTo>
                <a:lnTo>
                  <a:pt x="395" y="3274"/>
                </a:lnTo>
                <a:lnTo>
                  <a:pt x="359" y="3286"/>
                </a:lnTo>
                <a:lnTo>
                  <a:pt x="323" y="3293"/>
                </a:lnTo>
                <a:lnTo>
                  <a:pt x="286" y="3296"/>
                </a:lnTo>
                <a:lnTo>
                  <a:pt x="250" y="3293"/>
                </a:lnTo>
                <a:lnTo>
                  <a:pt x="214" y="3286"/>
                </a:lnTo>
                <a:lnTo>
                  <a:pt x="180" y="3274"/>
                </a:lnTo>
                <a:lnTo>
                  <a:pt x="146" y="3258"/>
                </a:lnTo>
                <a:lnTo>
                  <a:pt x="114" y="3238"/>
                </a:lnTo>
                <a:lnTo>
                  <a:pt x="85" y="3213"/>
                </a:lnTo>
                <a:lnTo>
                  <a:pt x="59" y="3183"/>
                </a:lnTo>
                <a:lnTo>
                  <a:pt x="38" y="3152"/>
                </a:lnTo>
                <a:lnTo>
                  <a:pt x="21" y="3118"/>
                </a:lnTo>
                <a:lnTo>
                  <a:pt x="10" y="3083"/>
                </a:lnTo>
                <a:lnTo>
                  <a:pt x="2" y="3047"/>
                </a:lnTo>
                <a:lnTo>
                  <a:pt x="0" y="3010"/>
                </a:lnTo>
                <a:lnTo>
                  <a:pt x="0" y="3010"/>
                </a:lnTo>
                <a:lnTo>
                  <a:pt x="2" y="2973"/>
                </a:lnTo>
                <a:lnTo>
                  <a:pt x="10" y="2937"/>
                </a:lnTo>
                <a:lnTo>
                  <a:pt x="20" y="2902"/>
                </a:lnTo>
                <a:lnTo>
                  <a:pt x="37" y="2869"/>
                </a:lnTo>
                <a:lnTo>
                  <a:pt x="57" y="2837"/>
                </a:lnTo>
                <a:lnTo>
                  <a:pt x="83" y="2807"/>
                </a:lnTo>
                <a:lnTo>
                  <a:pt x="1470" y="1408"/>
                </a:lnTo>
                <a:lnTo>
                  <a:pt x="1437" y="1339"/>
                </a:lnTo>
                <a:lnTo>
                  <a:pt x="1409" y="1268"/>
                </a:lnTo>
                <a:lnTo>
                  <a:pt x="1388" y="1194"/>
                </a:lnTo>
                <a:lnTo>
                  <a:pt x="1371" y="1117"/>
                </a:lnTo>
                <a:lnTo>
                  <a:pt x="1361" y="1040"/>
                </a:lnTo>
                <a:lnTo>
                  <a:pt x="1358" y="959"/>
                </a:lnTo>
                <a:lnTo>
                  <a:pt x="1361" y="881"/>
                </a:lnTo>
                <a:lnTo>
                  <a:pt x="1371" y="803"/>
                </a:lnTo>
                <a:lnTo>
                  <a:pt x="1386" y="729"/>
                </a:lnTo>
                <a:lnTo>
                  <a:pt x="1407" y="657"/>
                </a:lnTo>
                <a:lnTo>
                  <a:pt x="1434" y="586"/>
                </a:lnTo>
                <a:lnTo>
                  <a:pt x="1466" y="519"/>
                </a:lnTo>
                <a:lnTo>
                  <a:pt x="1502" y="455"/>
                </a:lnTo>
                <a:lnTo>
                  <a:pt x="1543" y="393"/>
                </a:lnTo>
                <a:lnTo>
                  <a:pt x="1589" y="335"/>
                </a:lnTo>
                <a:lnTo>
                  <a:pt x="1639" y="281"/>
                </a:lnTo>
                <a:lnTo>
                  <a:pt x="1693" y="231"/>
                </a:lnTo>
                <a:lnTo>
                  <a:pt x="1751" y="185"/>
                </a:lnTo>
                <a:lnTo>
                  <a:pt x="1812" y="144"/>
                </a:lnTo>
                <a:lnTo>
                  <a:pt x="1876" y="108"/>
                </a:lnTo>
                <a:lnTo>
                  <a:pt x="1944" y="76"/>
                </a:lnTo>
                <a:lnTo>
                  <a:pt x="2014" y="49"/>
                </a:lnTo>
                <a:lnTo>
                  <a:pt x="2087" y="28"/>
                </a:lnTo>
                <a:lnTo>
                  <a:pt x="2161" y="13"/>
                </a:lnTo>
                <a:lnTo>
                  <a:pt x="2238" y="4"/>
                </a:lnTo>
                <a:lnTo>
                  <a:pt x="231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6" name="Rectangle 15"/>
          <p:cNvSpPr/>
          <p:nvPr/>
        </p:nvSpPr>
        <p:spPr>
          <a:xfrm>
            <a:off x="5787341" y="5911604"/>
            <a:ext cx="312805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КЛЮЧ К УСПЕХУ</a:t>
            </a:r>
            <a:r>
              <a:rPr lang="en-US" sz="1100" dirty="0">
                <a:solidFill>
                  <a:schemeClr val="bg1"/>
                </a:solidFill>
              </a:rPr>
              <a:t/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Команда п</a:t>
            </a:r>
            <a:r>
              <a:rPr lang="ru-RU" sz="1000" dirty="0">
                <a:solidFill>
                  <a:schemeClr val="bg1"/>
                </a:solidFill>
              </a:rPr>
              <a:t>рофессионалов, современные методы изысканий и проектирования автомобильных дорог и искусственных сооружений.</a:t>
            </a:r>
          </a:p>
        </p:txBody>
      </p:sp>
      <p:sp>
        <p:nvSpPr>
          <p:cNvPr id="19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20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76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2" grpId="0" animBg="1"/>
      <p:bldP spid="1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/>
          <p:cNvSpPr/>
          <p:nvPr/>
        </p:nvSpPr>
        <p:spPr bwMode="auto">
          <a:xfrm>
            <a:off x="386215" y="1621277"/>
            <a:ext cx="3865467" cy="1672865"/>
          </a:xfrm>
          <a:prstGeom prst="parallelogram">
            <a:avLst>
              <a:gd name="adj" fmla="val 15951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1" name="Parallelogram 10"/>
          <p:cNvSpPr/>
          <p:nvPr/>
        </p:nvSpPr>
        <p:spPr bwMode="auto">
          <a:xfrm>
            <a:off x="4789370" y="1621277"/>
            <a:ext cx="3865467" cy="1672865"/>
          </a:xfrm>
          <a:prstGeom prst="parallelogram">
            <a:avLst>
              <a:gd name="adj" fmla="val 15951"/>
            </a:avLst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2" name="Parallelogram 11"/>
          <p:cNvSpPr/>
          <p:nvPr/>
        </p:nvSpPr>
        <p:spPr bwMode="auto">
          <a:xfrm>
            <a:off x="386215" y="4140201"/>
            <a:ext cx="3865467" cy="1672865"/>
          </a:xfrm>
          <a:prstGeom prst="parallelogram">
            <a:avLst>
              <a:gd name="adj" fmla="val 15951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14" name="Parallelogram 13"/>
          <p:cNvSpPr/>
          <p:nvPr/>
        </p:nvSpPr>
        <p:spPr bwMode="auto">
          <a:xfrm>
            <a:off x="4789370" y="4140201"/>
            <a:ext cx="3865467" cy="1672865"/>
          </a:xfrm>
          <a:prstGeom prst="parallelogram">
            <a:avLst>
              <a:gd name="adj" fmla="val 15951"/>
            </a:avLst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/>
              <a:t>Ключевые проекты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8512" y="1649917"/>
            <a:ext cx="3429000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М-11 Москва Санкт-Петербург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1724" y="1649917"/>
            <a:ext cx="3429000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ЦКАД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8512" y="4166141"/>
            <a:ext cx="3429000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М-4 «Дон»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1724" y="4166141"/>
            <a:ext cx="3429000" cy="3077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М-3 «Украина»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5" b="18285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4263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4" b="7701"/>
          <a:stretch/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3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 b="14258"/>
          <a:stretch>
            <a:fillRect/>
          </a:stretch>
        </p:blipFill>
        <p:spPr/>
      </p:pic>
      <p:sp>
        <p:nvSpPr>
          <p:cNvPr id="16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7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85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87" r="13447"/>
          <a:stretch/>
        </p:blipFill>
        <p:spPr/>
      </p:pic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</a:t>
            </a:r>
            <a:r>
              <a:rPr lang="en-US" dirty="0"/>
              <a:t/>
            </a:r>
            <a:br>
              <a:rPr lang="en-US" dirty="0"/>
            </a:br>
            <a:r>
              <a:rPr lang="ru-RU" cap="all" dirty="0"/>
              <a:t>САПР АД</a:t>
            </a:r>
            <a:endParaRPr lang="en-US" dirty="0"/>
          </a:p>
        </p:txBody>
      </p:sp>
      <p:sp>
        <p:nvSpPr>
          <p:cNvPr id="10" name="Footer Text"/>
          <p:cNvSpPr txBox="1"/>
          <p:nvPr/>
        </p:nvSpPr>
        <p:spPr>
          <a:xfrm>
            <a:off x="395515" y="2220417"/>
            <a:ext cx="3945957" cy="4209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200" dirty="0">
                <a:solidFill>
                  <a:schemeClr val="bg1"/>
                </a:solidFill>
              </a:rPr>
              <a:t>Одной из первых САПР, в строительной отрасли стала система автоматизированного проектирования автомобильных дорог (САПР-АД). Еще в начале 70-х годов был выпущен первый банк программ, составленных институтом "Союздорпроект" для ЭВМ типа "Наири". Впоследствии эти программы были переведены на ЕС-ЭВМ и другие, более современные машины. Программы предназначались для решения таких задач, как расчет координат плана трассы, увязывание элементов продольного профиля, проектирование виражей, подсчет объемов земляных работ, расчеты скоростей</a:t>
            </a:r>
          </a:p>
          <a:p>
            <a:pPr algn="just">
              <a:lnSpc>
                <a:spcPct val="114000"/>
              </a:lnSpc>
            </a:pPr>
            <a:r>
              <a:rPr lang="ru-RU" sz="1200" dirty="0">
                <a:solidFill>
                  <a:schemeClr val="bg1"/>
                </a:solidFill>
              </a:rPr>
              <a:t>В дорожной отрасли нашей страны система разрабатывалась впервые. САПР-АД была создана (1975—1990 гг.) на базе современных научно-технических методов и средств автоматизированного проектирования. В ней была разработана новая технология работ на основе комплексной автоматизации с применением экономико-математических методов, аэрометодов и ЭВМ. </a:t>
            </a:r>
          </a:p>
        </p:txBody>
      </p:sp>
      <p:sp>
        <p:nvSpPr>
          <p:cNvPr id="7" name="Isosceles Triangle 6"/>
          <p:cNvSpPr/>
          <p:nvPr/>
        </p:nvSpPr>
        <p:spPr bwMode="auto">
          <a:xfrm rot="5400000">
            <a:off x="4349751" y="3194051"/>
            <a:ext cx="914400" cy="469900"/>
          </a:xfrm>
          <a:prstGeom prst="triangl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/>
          </a:p>
        </p:txBody>
      </p:sp>
      <p:sp>
        <p:nvSpPr>
          <p:cNvPr id="8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85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271333" y="1246599"/>
            <a:ext cx="914400" cy="6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2" descr="http://esg.spb.ru/files/content/images/News/BIM_InterCAD/BIM_im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/>
          <a:stretch/>
        </p:blipFill>
        <p:spPr bwMode="auto">
          <a:xfrm>
            <a:off x="1958487" y="2475233"/>
            <a:ext cx="5540093" cy="28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6381896" y="2028778"/>
            <a:ext cx="448849" cy="221025"/>
          </a:xfrm>
          <a:custGeom>
            <a:avLst/>
            <a:gdLst>
              <a:gd name="T0" fmla="*/ 954 w 3687"/>
              <a:gd name="T1" fmla="*/ 1434 h 2588"/>
              <a:gd name="T2" fmla="*/ 2032 w 3687"/>
              <a:gd name="T3" fmla="*/ 906 h 2588"/>
              <a:gd name="T4" fmla="*/ 2059 w 3687"/>
              <a:gd name="T5" fmla="*/ 987 h 2588"/>
              <a:gd name="T6" fmla="*/ 1853 w 3687"/>
              <a:gd name="T7" fmla="*/ 951 h 2588"/>
              <a:gd name="T8" fmla="*/ 2047 w 3687"/>
              <a:gd name="T9" fmla="*/ 754 h 2588"/>
              <a:gd name="T10" fmla="*/ 2047 w 3687"/>
              <a:gd name="T11" fmla="*/ 840 h 2588"/>
              <a:gd name="T12" fmla="*/ 1855 w 3687"/>
              <a:gd name="T13" fmla="*/ 783 h 2588"/>
              <a:gd name="T14" fmla="*/ 2059 w 3687"/>
              <a:gd name="T15" fmla="*/ 606 h 2588"/>
              <a:gd name="T16" fmla="*/ 2032 w 3687"/>
              <a:gd name="T17" fmla="*/ 688 h 2588"/>
              <a:gd name="T18" fmla="*/ 1862 w 3687"/>
              <a:gd name="T19" fmla="*/ 616 h 2588"/>
              <a:gd name="T20" fmla="*/ 2069 w 3687"/>
              <a:gd name="T21" fmla="*/ 462 h 2588"/>
              <a:gd name="T22" fmla="*/ 1898 w 3687"/>
              <a:gd name="T23" fmla="*/ 533 h 2588"/>
              <a:gd name="T24" fmla="*/ 1871 w 3687"/>
              <a:gd name="T25" fmla="*/ 452 h 2588"/>
              <a:gd name="T26" fmla="*/ 2076 w 3687"/>
              <a:gd name="T27" fmla="*/ 320 h 2588"/>
              <a:gd name="T28" fmla="*/ 1883 w 3687"/>
              <a:gd name="T29" fmla="*/ 377 h 2588"/>
              <a:gd name="T30" fmla="*/ 1883 w 3687"/>
              <a:gd name="T31" fmla="*/ 292 h 2588"/>
              <a:gd name="T32" fmla="*/ 3186 w 3687"/>
              <a:gd name="T33" fmla="*/ 558 h 2588"/>
              <a:gd name="T34" fmla="*/ 3233 w 3687"/>
              <a:gd name="T35" fmla="*/ 287 h 2588"/>
              <a:gd name="T36" fmla="*/ 2491 w 3687"/>
              <a:gd name="T37" fmla="*/ 142 h 2588"/>
              <a:gd name="T38" fmla="*/ 2059 w 3687"/>
              <a:gd name="T39" fmla="*/ 143 h 2588"/>
              <a:gd name="T40" fmla="*/ 2032 w 3687"/>
              <a:gd name="T41" fmla="*/ 225 h 2588"/>
              <a:gd name="T42" fmla="*/ 1862 w 3687"/>
              <a:gd name="T43" fmla="*/ 153 h 2588"/>
              <a:gd name="T44" fmla="*/ 378 w 3687"/>
              <a:gd name="T45" fmla="*/ 132 h 2588"/>
              <a:gd name="T46" fmla="*/ 350 w 3687"/>
              <a:gd name="T47" fmla="*/ 293 h 2588"/>
              <a:gd name="T48" fmla="*/ 1624 w 3687"/>
              <a:gd name="T49" fmla="*/ 417 h 2588"/>
              <a:gd name="T50" fmla="*/ 361 w 3687"/>
              <a:gd name="T51" fmla="*/ 504 h 2588"/>
              <a:gd name="T52" fmla="*/ 204 w 3687"/>
              <a:gd name="T53" fmla="*/ 900 h 2588"/>
              <a:gd name="T54" fmla="*/ 91 w 3687"/>
              <a:gd name="T55" fmla="*/ 1561 h 2588"/>
              <a:gd name="T56" fmla="*/ 94 w 3687"/>
              <a:gd name="T57" fmla="*/ 2140 h 2588"/>
              <a:gd name="T58" fmla="*/ 129 w 3687"/>
              <a:gd name="T59" fmla="*/ 2370 h 2588"/>
              <a:gd name="T60" fmla="*/ 336 w 3687"/>
              <a:gd name="T61" fmla="*/ 2490 h 2588"/>
              <a:gd name="T62" fmla="*/ 632 w 3687"/>
              <a:gd name="T63" fmla="*/ 2448 h 2588"/>
              <a:gd name="T64" fmla="*/ 681 w 3687"/>
              <a:gd name="T65" fmla="*/ 2168 h 2588"/>
              <a:gd name="T66" fmla="*/ 674 w 3687"/>
              <a:gd name="T67" fmla="*/ 1855 h 2588"/>
              <a:gd name="T68" fmla="*/ 710 w 3687"/>
              <a:gd name="T69" fmla="*/ 1751 h 2588"/>
              <a:gd name="T70" fmla="*/ 1856 w 3687"/>
              <a:gd name="T71" fmla="*/ 1153 h 2588"/>
              <a:gd name="T72" fmla="*/ 1862 w 3687"/>
              <a:gd name="T73" fmla="*/ 1079 h 2588"/>
              <a:gd name="T74" fmla="*/ 2228 w 3687"/>
              <a:gd name="T75" fmla="*/ 967 h 2588"/>
              <a:gd name="T76" fmla="*/ 2401 w 3687"/>
              <a:gd name="T77" fmla="*/ 91 h 2588"/>
              <a:gd name="T78" fmla="*/ 2491 w 3687"/>
              <a:gd name="T79" fmla="*/ 45 h 2588"/>
              <a:gd name="T80" fmla="*/ 3094 w 3687"/>
              <a:gd name="T81" fmla="*/ 95 h 2588"/>
              <a:gd name="T82" fmla="*/ 3339 w 3687"/>
              <a:gd name="T83" fmla="*/ 308 h 2588"/>
              <a:gd name="T84" fmla="*/ 3685 w 3687"/>
              <a:gd name="T85" fmla="*/ 409 h 2588"/>
              <a:gd name="T86" fmla="*/ 3303 w 3687"/>
              <a:gd name="T87" fmla="*/ 560 h 2588"/>
              <a:gd name="T88" fmla="*/ 2743 w 3687"/>
              <a:gd name="T89" fmla="*/ 699 h 2588"/>
              <a:gd name="T90" fmla="*/ 2421 w 3687"/>
              <a:gd name="T91" fmla="*/ 890 h 2588"/>
              <a:gd name="T92" fmla="*/ 1949 w 3687"/>
              <a:gd name="T93" fmla="*/ 1232 h 2588"/>
              <a:gd name="T94" fmla="*/ 1045 w 3687"/>
              <a:gd name="T95" fmla="*/ 1432 h 2588"/>
              <a:gd name="T96" fmla="*/ 1085 w 3687"/>
              <a:gd name="T97" fmla="*/ 1663 h 2588"/>
              <a:gd name="T98" fmla="*/ 892 w 3687"/>
              <a:gd name="T99" fmla="*/ 1785 h 2588"/>
              <a:gd name="T100" fmla="*/ 767 w 3687"/>
              <a:gd name="T101" fmla="*/ 1995 h 2588"/>
              <a:gd name="T102" fmla="*/ 773 w 3687"/>
              <a:gd name="T103" fmla="*/ 2337 h 2588"/>
              <a:gd name="T104" fmla="*/ 664 w 3687"/>
              <a:gd name="T105" fmla="*/ 2533 h 2588"/>
              <a:gd name="T106" fmla="*/ 346 w 3687"/>
              <a:gd name="T107" fmla="*/ 2582 h 2588"/>
              <a:gd name="T108" fmla="*/ 75 w 3687"/>
              <a:gd name="T109" fmla="*/ 2456 h 2588"/>
              <a:gd name="T110" fmla="*/ 11 w 3687"/>
              <a:gd name="T111" fmla="*/ 2260 h 2588"/>
              <a:gd name="T112" fmla="*/ 0 w 3687"/>
              <a:gd name="T113" fmla="*/ 1847 h 2588"/>
              <a:gd name="T114" fmla="*/ 53 w 3687"/>
              <a:gd name="T115" fmla="*/ 1104 h 2588"/>
              <a:gd name="T116" fmla="*/ 232 w 3687"/>
              <a:gd name="T117" fmla="*/ 580 h 2588"/>
              <a:gd name="T118" fmla="*/ 287 w 3687"/>
              <a:gd name="T119" fmla="*/ 432 h 2588"/>
              <a:gd name="T120" fmla="*/ 240 w 3687"/>
              <a:gd name="T121" fmla="*/ 224 h 2588"/>
              <a:gd name="T122" fmla="*/ 422 w 3687"/>
              <a:gd name="T123" fmla="*/ 15 h 2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687" h="2588">
                <a:moveTo>
                  <a:pt x="895" y="1242"/>
                </a:moveTo>
                <a:lnTo>
                  <a:pt x="895" y="1662"/>
                </a:lnTo>
                <a:lnTo>
                  <a:pt x="997" y="1638"/>
                </a:lnTo>
                <a:lnTo>
                  <a:pt x="985" y="1607"/>
                </a:lnTo>
                <a:lnTo>
                  <a:pt x="974" y="1570"/>
                </a:lnTo>
                <a:lnTo>
                  <a:pt x="964" y="1528"/>
                </a:lnTo>
                <a:lnTo>
                  <a:pt x="957" y="1483"/>
                </a:lnTo>
                <a:lnTo>
                  <a:pt x="954" y="1434"/>
                </a:lnTo>
                <a:lnTo>
                  <a:pt x="953" y="1389"/>
                </a:lnTo>
                <a:lnTo>
                  <a:pt x="953" y="1345"/>
                </a:lnTo>
                <a:lnTo>
                  <a:pt x="953" y="1306"/>
                </a:lnTo>
                <a:lnTo>
                  <a:pt x="953" y="1271"/>
                </a:lnTo>
                <a:lnTo>
                  <a:pt x="953" y="1242"/>
                </a:lnTo>
                <a:lnTo>
                  <a:pt x="895" y="1242"/>
                </a:lnTo>
                <a:close/>
                <a:moveTo>
                  <a:pt x="1898" y="906"/>
                </a:moveTo>
                <a:lnTo>
                  <a:pt x="2032" y="906"/>
                </a:lnTo>
                <a:lnTo>
                  <a:pt x="2047" y="908"/>
                </a:lnTo>
                <a:lnTo>
                  <a:pt x="2059" y="915"/>
                </a:lnTo>
                <a:lnTo>
                  <a:pt x="2069" y="925"/>
                </a:lnTo>
                <a:lnTo>
                  <a:pt x="2076" y="937"/>
                </a:lnTo>
                <a:lnTo>
                  <a:pt x="2078" y="951"/>
                </a:lnTo>
                <a:lnTo>
                  <a:pt x="2076" y="965"/>
                </a:lnTo>
                <a:lnTo>
                  <a:pt x="2069" y="977"/>
                </a:lnTo>
                <a:lnTo>
                  <a:pt x="2059" y="987"/>
                </a:lnTo>
                <a:lnTo>
                  <a:pt x="2047" y="994"/>
                </a:lnTo>
                <a:lnTo>
                  <a:pt x="2032" y="996"/>
                </a:lnTo>
                <a:lnTo>
                  <a:pt x="1898" y="996"/>
                </a:lnTo>
                <a:lnTo>
                  <a:pt x="1883" y="994"/>
                </a:lnTo>
                <a:lnTo>
                  <a:pt x="1871" y="987"/>
                </a:lnTo>
                <a:lnTo>
                  <a:pt x="1862" y="977"/>
                </a:lnTo>
                <a:lnTo>
                  <a:pt x="1855" y="965"/>
                </a:lnTo>
                <a:lnTo>
                  <a:pt x="1853" y="951"/>
                </a:lnTo>
                <a:lnTo>
                  <a:pt x="1855" y="937"/>
                </a:lnTo>
                <a:lnTo>
                  <a:pt x="1862" y="925"/>
                </a:lnTo>
                <a:lnTo>
                  <a:pt x="1871" y="915"/>
                </a:lnTo>
                <a:lnTo>
                  <a:pt x="1883" y="908"/>
                </a:lnTo>
                <a:lnTo>
                  <a:pt x="1898" y="906"/>
                </a:lnTo>
                <a:close/>
                <a:moveTo>
                  <a:pt x="1898" y="751"/>
                </a:moveTo>
                <a:lnTo>
                  <a:pt x="2032" y="751"/>
                </a:lnTo>
                <a:lnTo>
                  <a:pt x="2047" y="754"/>
                </a:lnTo>
                <a:lnTo>
                  <a:pt x="2059" y="760"/>
                </a:lnTo>
                <a:lnTo>
                  <a:pt x="2069" y="770"/>
                </a:lnTo>
                <a:lnTo>
                  <a:pt x="2076" y="783"/>
                </a:lnTo>
                <a:lnTo>
                  <a:pt x="2078" y="797"/>
                </a:lnTo>
                <a:lnTo>
                  <a:pt x="2076" y="811"/>
                </a:lnTo>
                <a:lnTo>
                  <a:pt x="2069" y="823"/>
                </a:lnTo>
                <a:lnTo>
                  <a:pt x="2059" y="833"/>
                </a:lnTo>
                <a:lnTo>
                  <a:pt x="2047" y="840"/>
                </a:lnTo>
                <a:lnTo>
                  <a:pt x="2032" y="842"/>
                </a:lnTo>
                <a:lnTo>
                  <a:pt x="1898" y="842"/>
                </a:lnTo>
                <a:lnTo>
                  <a:pt x="1883" y="840"/>
                </a:lnTo>
                <a:lnTo>
                  <a:pt x="1871" y="833"/>
                </a:lnTo>
                <a:lnTo>
                  <a:pt x="1862" y="823"/>
                </a:lnTo>
                <a:lnTo>
                  <a:pt x="1855" y="811"/>
                </a:lnTo>
                <a:lnTo>
                  <a:pt x="1853" y="797"/>
                </a:lnTo>
                <a:lnTo>
                  <a:pt x="1855" y="783"/>
                </a:lnTo>
                <a:lnTo>
                  <a:pt x="1862" y="770"/>
                </a:lnTo>
                <a:lnTo>
                  <a:pt x="1871" y="760"/>
                </a:lnTo>
                <a:lnTo>
                  <a:pt x="1883" y="754"/>
                </a:lnTo>
                <a:lnTo>
                  <a:pt x="1898" y="751"/>
                </a:lnTo>
                <a:close/>
                <a:moveTo>
                  <a:pt x="1898" y="597"/>
                </a:moveTo>
                <a:lnTo>
                  <a:pt x="2032" y="597"/>
                </a:lnTo>
                <a:lnTo>
                  <a:pt x="2047" y="599"/>
                </a:lnTo>
                <a:lnTo>
                  <a:pt x="2059" y="606"/>
                </a:lnTo>
                <a:lnTo>
                  <a:pt x="2069" y="616"/>
                </a:lnTo>
                <a:lnTo>
                  <a:pt x="2076" y="628"/>
                </a:lnTo>
                <a:lnTo>
                  <a:pt x="2078" y="643"/>
                </a:lnTo>
                <a:lnTo>
                  <a:pt x="2076" y="656"/>
                </a:lnTo>
                <a:lnTo>
                  <a:pt x="2069" y="669"/>
                </a:lnTo>
                <a:lnTo>
                  <a:pt x="2059" y="679"/>
                </a:lnTo>
                <a:lnTo>
                  <a:pt x="2047" y="685"/>
                </a:lnTo>
                <a:lnTo>
                  <a:pt x="2032" y="688"/>
                </a:lnTo>
                <a:lnTo>
                  <a:pt x="1898" y="688"/>
                </a:lnTo>
                <a:lnTo>
                  <a:pt x="1883" y="685"/>
                </a:lnTo>
                <a:lnTo>
                  <a:pt x="1871" y="679"/>
                </a:lnTo>
                <a:lnTo>
                  <a:pt x="1862" y="669"/>
                </a:lnTo>
                <a:lnTo>
                  <a:pt x="1855" y="656"/>
                </a:lnTo>
                <a:lnTo>
                  <a:pt x="1853" y="643"/>
                </a:lnTo>
                <a:lnTo>
                  <a:pt x="1855" y="628"/>
                </a:lnTo>
                <a:lnTo>
                  <a:pt x="1862" y="616"/>
                </a:lnTo>
                <a:lnTo>
                  <a:pt x="1871" y="606"/>
                </a:lnTo>
                <a:lnTo>
                  <a:pt x="1883" y="599"/>
                </a:lnTo>
                <a:lnTo>
                  <a:pt x="1898" y="597"/>
                </a:lnTo>
                <a:close/>
                <a:moveTo>
                  <a:pt x="1898" y="443"/>
                </a:moveTo>
                <a:lnTo>
                  <a:pt x="2032" y="443"/>
                </a:lnTo>
                <a:lnTo>
                  <a:pt x="2047" y="446"/>
                </a:lnTo>
                <a:lnTo>
                  <a:pt x="2059" y="452"/>
                </a:lnTo>
                <a:lnTo>
                  <a:pt x="2069" y="462"/>
                </a:lnTo>
                <a:lnTo>
                  <a:pt x="2076" y="474"/>
                </a:lnTo>
                <a:lnTo>
                  <a:pt x="2078" y="489"/>
                </a:lnTo>
                <a:lnTo>
                  <a:pt x="2076" y="502"/>
                </a:lnTo>
                <a:lnTo>
                  <a:pt x="2069" y="514"/>
                </a:lnTo>
                <a:lnTo>
                  <a:pt x="2059" y="524"/>
                </a:lnTo>
                <a:lnTo>
                  <a:pt x="2047" y="531"/>
                </a:lnTo>
                <a:lnTo>
                  <a:pt x="2032" y="533"/>
                </a:lnTo>
                <a:lnTo>
                  <a:pt x="1898" y="533"/>
                </a:lnTo>
                <a:lnTo>
                  <a:pt x="1883" y="531"/>
                </a:lnTo>
                <a:lnTo>
                  <a:pt x="1871" y="524"/>
                </a:lnTo>
                <a:lnTo>
                  <a:pt x="1862" y="514"/>
                </a:lnTo>
                <a:lnTo>
                  <a:pt x="1855" y="502"/>
                </a:lnTo>
                <a:lnTo>
                  <a:pt x="1853" y="489"/>
                </a:lnTo>
                <a:lnTo>
                  <a:pt x="1855" y="474"/>
                </a:lnTo>
                <a:lnTo>
                  <a:pt x="1862" y="462"/>
                </a:lnTo>
                <a:lnTo>
                  <a:pt x="1871" y="452"/>
                </a:lnTo>
                <a:lnTo>
                  <a:pt x="1883" y="446"/>
                </a:lnTo>
                <a:lnTo>
                  <a:pt x="1898" y="443"/>
                </a:lnTo>
                <a:close/>
                <a:moveTo>
                  <a:pt x="1898" y="290"/>
                </a:moveTo>
                <a:lnTo>
                  <a:pt x="2032" y="290"/>
                </a:lnTo>
                <a:lnTo>
                  <a:pt x="2047" y="292"/>
                </a:lnTo>
                <a:lnTo>
                  <a:pt x="2059" y="297"/>
                </a:lnTo>
                <a:lnTo>
                  <a:pt x="2069" y="308"/>
                </a:lnTo>
                <a:lnTo>
                  <a:pt x="2076" y="320"/>
                </a:lnTo>
                <a:lnTo>
                  <a:pt x="2078" y="334"/>
                </a:lnTo>
                <a:lnTo>
                  <a:pt x="2076" y="349"/>
                </a:lnTo>
                <a:lnTo>
                  <a:pt x="2069" y="361"/>
                </a:lnTo>
                <a:lnTo>
                  <a:pt x="2059" y="370"/>
                </a:lnTo>
                <a:lnTo>
                  <a:pt x="2047" y="377"/>
                </a:lnTo>
                <a:lnTo>
                  <a:pt x="2032" y="379"/>
                </a:lnTo>
                <a:lnTo>
                  <a:pt x="1898" y="379"/>
                </a:lnTo>
                <a:lnTo>
                  <a:pt x="1883" y="377"/>
                </a:lnTo>
                <a:lnTo>
                  <a:pt x="1871" y="370"/>
                </a:lnTo>
                <a:lnTo>
                  <a:pt x="1862" y="361"/>
                </a:lnTo>
                <a:lnTo>
                  <a:pt x="1855" y="349"/>
                </a:lnTo>
                <a:lnTo>
                  <a:pt x="1853" y="334"/>
                </a:lnTo>
                <a:lnTo>
                  <a:pt x="1855" y="320"/>
                </a:lnTo>
                <a:lnTo>
                  <a:pt x="1862" y="308"/>
                </a:lnTo>
                <a:lnTo>
                  <a:pt x="1871" y="297"/>
                </a:lnTo>
                <a:lnTo>
                  <a:pt x="1883" y="292"/>
                </a:lnTo>
                <a:lnTo>
                  <a:pt x="1898" y="290"/>
                </a:lnTo>
                <a:close/>
                <a:moveTo>
                  <a:pt x="2743" y="181"/>
                </a:moveTo>
                <a:lnTo>
                  <a:pt x="2743" y="608"/>
                </a:lnTo>
                <a:lnTo>
                  <a:pt x="3049" y="608"/>
                </a:lnTo>
                <a:lnTo>
                  <a:pt x="3087" y="605"/>
                </a:lnTo>
                <a:lnTo>
                  <a:pt x="3123" y="595"/>
                </a:lnTo>
                <a:lnTo>
                  <a:pt x="3156" y="579"/>
                </a:lnTo>
                <a:lnTo>
                  <a:pt x="3186" y="558"/>
                </a:lnTo>
                <a:lnTo>
                  <a:pt x="3211" y="532"/>
                </a:lnTo>
                <a:lnTo>
                  <a:pt x="3233" y="502"/>
                </a:lnTo>
                <a:lnTo>
                  <a:pt x="3248" y="470"/>
                </a:lnTo>
                <a:lnTo>
                  <a:pt x="3258" y="433"/>
                </a:lnTo>
                <a:lnTo>
                  <a:pt x="3262" y="395"/>
                </a:lnTo>
                <a:lnTo>
                  <a:pt x="3258" y="357"/>
                </a:lnTo>
                <a:lnTo>
                  <a:pt x="3248" y="321"/>
                </a:lnTo>
                <a:lnTo>
                  <a:pt x="3233" y="287"/>
                </a:lnTo>
                <a:lnTo>
                  <a:pt x="3211" y="257"/>
                </a:lnTo>
                <a:lnTo>
                  <a:pt x="3186" y="231"/>
                </a:lnTo>
                <a:lnTo>
                  <a:pt x="3156" y="210"/>
                </a:lnTo>
                <a:lnTo>
                  <a:pt x="3123" y="195"/>
                </a:lnTo>
                <a:lnTo>
                  <a:pt x="3087" y="185"/>
                </a:lnTo>
                <a:lnTo>
                  <a:pt x="3049" y="181"/>
                </a:lnTo>
                <a:lnTo>
                  <a:pt x="2743" y="181"/>
                </a:lnTo>
                <a:close/>
                <a:moveTo>
                  <a:pt x="2491" y="142"/>
                </a:moveTo>
                <a:lnTo>
                  <a:pt x="2491" y="647"/>
                </a:lnTo>
                <a:lnTo>
                  <a:pt x="2654" y="647"/>
                </a:lnTo>
                <a:lnTo>
                  <a:pt x="2654" y="142"/>
                </a:lnTo>
                <a:lnTo>
                  <a:pt x="2491" y="142"/>
                </a:lnTo>
                <a:close/>
                <a:moveTo>
                  <a:pt x="1898" y="135"/>
                </a:moveTo>
                <a:lnTo>
                  <a:pt x="2032" y="135"/>
                </a:lnTo>
                <a:lnTo>
                  <a:pt x="2047" y="138"/>
                </a:lnTo>
                <a:lnTo>
                  <a:pt x="2059" y="143"/>
                </a:lnTo>
                <a:lnTo>
                  <a:pt x="2069" y="153"/>
                </a:lnTo>
                <a:lnTo>
                  <a:pt x="2076" y="166"/>
                </a:lnTo>
                <a:lnTo>
                  <a:pt x="2078" y="180"/>
                </a:lnTo>
                <a:lnTo>
                  <a:pt x="2076" y="195"/>
                </a:lnTo>
                <a:lnTo>
                  <a:pt x="2069" y="207"/>
                </a:lnTo>
                <a:lnTo>
                  <a:pt x="2059" y="216"/>
                </a:lnTo>
                <a:lnTo>
                  <a:pt x="2047" y="223"/>
                </a:lnTo>
                <a:lnTo>
                  <a:pt x="2032" y="225"/>
                </a:lnTo>
                <a:lnTo>
                  <a:pt x="1898" y="225"/>
                </a:lnTo>
                <a:lnTo>
                  <a:pt x="1883" y="223"/>
                </a:lnTo>
                <a:lnTo>
                  <a:pt x="1871" y="216"/>
                </a:lnTo>
                <a:lnTo>
                  <a:pt x="1862" y="207"/>
                </a:lnTo>
                <a:lnTo>
                  <a:pt x="1855" y="195"/>
                </a:lnTo>
                <a:lnTo>
                  <a:pt x="1853" y="180"/>
                </a:lnTo>
                <a:lnTo>
                  <a:pt x="1855" y="166"/>
                </a:lnTo>
                <a:lnTo>
                  <a:pt x="1862" y="153"/>
                </a:lnTo>
                <a:lnTo>
                  <a:pt x="1871" y="143"/>
                </a:lnTo>
                <a:lnTo>
                  <a:pt x="1883" y="138"/>
                </a:lnTo>
                <a:lnTo>
                  <a:pt x="1898" y="135"/>
                </a:lnTo>
                <a:close/>
                <a:moveTo>
                  <a:pt x="497" y="91"/>
                </a:moveTo>
                <a:lnTo>
                  <a:pt x="476" y="93"/>
                </a:lnTo>
                <a:lnTo>
                  <a:pt x="456" y="98"/>
                </a:lnTo>
                <a:lnTo>
                  <a:pt x="397" y="122"/>
                </a:lnTo>
                <a:lnTo>
                  <a:pt x="378" y="132"/>
                </a:lnTo>
                <a:lnTo>
                  <a:pt x="362" y="145"/>
                </a:lnTo>
                <a:lnTo>
                  <a:pt x="348" y="162"/>
                </a:lnTo>
                <a:lnTo>
                  <a:pt x="338" y="181"/>
                </a:lnTo>
                <a:lnTo>
                  <a:pt x="331" y="201"/>
                </a:lnTo>
                <a:lnTo>
                  <a:pt x="329" y="224"/>
                </a:lnTo>
                <a:lnTo>
                  <a:pt x="333" y="247"/>
                </a:lnTo>
                <a:lnTo>
                  <a:pt x="340" y="271"/>
                </a:lnTo>
                <a:lnTo>
                  <a:pt x="350" y="293"/>
                </a:lnTo>
                <a:lnTo>
                  <a:pt x="359" y="321"/>
                </a:lnTo>
                <a:lnTo>
                  <a:pt x="368" y="352"/>
                </a:lnTo>
                <a:lnTo>
                  <a:pt x="374" y="387"/>
                </a:lnTo>
                <a:lnTo>
                  <a:pt x="1581" y="387"/>
                </a:lnTo>
                <a:lnTo>
                  <a:pt x="1594" y="389"/>
                </a:lnTo>
                <a:lnTo>
                  <a:pt x="1607" y="396"/>
                </a:lnTo>
                <a:lnTo>
                  <a:pt x="1617" y="405"/>
                </a:lnTo>
                <a:lnTo>
                  <a:pt x="1624" y="417"/>
                </a:lnTo>
                <a:lnTo>
                  <a:pt x="1626" y="432"/>
                </a:lnTo>
                <a:lnTo>
                  <a:pt x="1624" y="446"/>
                </a:lnTo>
                <a:lnTo>
                  <a:pt x="1617" y="458"/>
                </a:lnTo>
                <a:lnTo>
                  <a:pt x="1607" y="469"/>
                </a:lnTo>
                <a:lnTo>
                  <a:pt x="1594" y="474"/>
                </a:lnTo>
                <a:lnTo>
                  <a:pt x="1581" y="476"/>
                </a:lnTo>
                <a:lnTo>
                  <a:pt x="370" y="476"/>
                </a:lnTo>
                <a:lnTo>
                  <a:pt x="361" y="504"/>
                </a:lnTo>
                <a:lnTo>
                  <a:pt x="348" y="537"/>
                </a:lnTo>
                <a:lnTo>
                  <a:pt x="334" y="574"/>
                </a:lnTo>
                <a:lnTo>
                  <a:pt x="316" y="616"/>
                </a:lnTo>
                <a:lnTo>
                  <a:pt x="294" y="664"/>
                </a:lnTo>
                <a:lnTo>
                  <a:pt x="273" y="717"/>
                </a:lnTo>
                <a:lnTo>
                  <a:pt x="251" y="774"/>
                </a:lnTo>
                <a:lnTo>
                  <a:pt x="227" y="835"/>
                </a:lnTo>
                <a:lnTo>
                  <a:pt x="204" y="900"/>
                </a:lnTo>
                <a:lnTo>
                  <a:pt x="181" y="971"/>
                </a:lnTo>
                <a:lnTo>
                  <a:pt x="161" y="1043"/>
                </a:lnTo>
                <a:lnTo>
                  <a:pt x="141" y="1122"/>
                </a:lnTo>
                <a:lnTo>
                  <a:pt x="124" y="1202"/>
                </a:lnTo>
                <a:lnTo>
                  <a:pt x="111" y="1287"/>
                </a:lnTo>
                <a:lnTo>
                  <a:pt x="100" y="1375"/>
                </a:lnTo>
                <a:lnTo>
                  <a:pt x="93" y="1467"/>
                </a:lnTo>
                <a:lnTo>
                  <a:pt x="91" y="1561"/>
                </a:lnTo>
                <a:lnTo>
                  <a:pt x="90" y="1681"/>
                </a:lnTo>
                <a:lnTo>
                  <a:pt x="90" y="1768"/>
                </a:lnTo>
                <a:lnTo>
                  <a:pt x="90" y="1846"/>
                </a:lnTo>
                <a:lnTo>
                  <a:pt x="91" y="1919"/>
                </a:lnTo>
                <a:lnTo>
                  <a:pt x="91" y="1983"/>
                </a:lnTo>
                <a:lnTo>
                  <a:pt x="92" y="2041"/>
                </a:lnTo>
                <a:lnTo>
                  <a:pt x="93" y="2093"/>
                </a:lnTo>
                <a:lnTo>
                  <a:pt x="94" y="2140"/>
                </a:lnTo>
                <a:lnTo>
                  <a:pt x="96" y="2182"/>
                </a:lnTo>
                <a:lnTo>
                  <a:pt x="99" y="2219"/>
                </a:lnTo>
                <a:lnTo>
                  <a:pt x="102" y="2252"/>
                </a:lnTo>
                <a:lnTo>
                  <a:pt x="105" y="2281"/>
                </a:lnTo>
                <a:lnTo>
                  <a:pt x="110" y="2307"/>
                </a:lnTo>
                <a:lnTo>
                  <a:pt x="115" y="2330"/>
                </a:lnTo>
                <a:lnTo>
                  <a:pt x="122" y="2351"/>
                </a:lnTo>
                <a:lnTo>
                  <a:pt x="129" y="2370"/>
                </a:lnTo>
                <a:lnTo>
                  <a:pt x="138" y="2387"/>
                </a:lnTo>
                <a:lnTo>
                  <a:pt x="151" y="2408"/>
                </a:lnTo>
                <a:lnTo>
                  <a:pt x="171" y="2427"/>
                </a:lnTo>
                <a:lnTo>
                  <a:pt x="197" y="2443"/>
                </a:lnTo>
                <a:lnTo>
                  <a:pt x="226" y="2459"/>
                </a:lnTo>
                <a:lnTo>
                  <a:pt x="260" y="2471"/>
                </a:lnTo>
                <a:lnTo>
                  <a:pt x="297" y="2481"/>
                </a:lnTo>
                <a:lnTo>
                  <a:pt x="336" y="2490"/>
                </a:lnTo>
                <a:lnTo>
                  <a:pt x="376" y="2495"/>
                </a:lnTo>
                <a:lnTo>
                  <a:pt x="418" y="2498"/>
                </a:lnTo>
                <a:lnTo>
                  <a:pt x="459" y="2497"/>
                </a:lnTo>
                <a:lnTo>
                  <a:pt x="499" y="2494"/>
                </a:lnTo>
                <a:lnTo>
                  <a:pt x="540" y="2486"/>
                </a:lnTo>
                <a:lnTo>
                  <a:pt x="577" y="2476"/>
                </a:lnTo>
                <a:lnTo>
                  <a:pt x="607" y="2464"/>
                </a:lnTo>
                <a:lnTo>
                  <a:pt x="632" y="2448"/>
                </a:lnTo>
                <a:lnTo>
                  <a:pt x="651" y="2429"/>
                </a:lnTo>
                <a:lnTo>
                  <a:pt x="665" y="2405"/>
                </a:lnTo>
                <a:lnTo>
                  <a:pt x="675" y="2377"/>
                </a:lnTo>
                <a:lnTo>
                  <a:pt x="681" y="2345"/>
                </a:lnTo>
                <a:lnTo>
                  <a:pt x="684" y="2307"/>
                </a:lnTo>
                <a:lnTo>
                  <a:pt x="684" y="2262"/>
                </a:lnTo>
                <a:lnTo>
                  <a:pt x="683" y="2211"/>
                </a:lnTo>
                <a:lnTo>
                  <a:pt x="681" y="2168"/>
                </a:lnTo>
                <a:lnTo>
                  <a:pt x="680" y="2125"/>
                </a:lnTo>
                <a:lnTo>
                  <a:pt x="679" y="2080"/>
                </a:lnTo>
                <a:lnTo>
                  <a:pt x="677" y="2037"/>
                </a:lnTo>
                <a:lnTo>
                  <a:pt x="676" y="1995"/>
                </a:lnTo>
                <a:lnTo>
                  <a:pt x="675" y="1955"/>
                </a:lnTo>
                <a:lnTo>
                  <a:pt x="675" y="1918"/>
                </a:lnTo>
                <a:lnTo>
                  <a:pt x="675" y="1884"/>
                </a:lnTo>
                <a:lnTo>
                  <a:pt x="674" y="1855"/>
                </a:lnTo>
                <a:lnTo>
                  <a:pt x="674" y="1831"/>
                </a:lnTo>
                <a:lnTo>
                  <a:pt x="674" y="1813"/>
                </a:lnTo>
                <a:lnTo>
                  <a:pt x="674" y="1800"/>
                </a:lnTo>
                <a:lnTo>
                  <a:pt x="674" y="1796"/>
                </a:lnTo>
                <a:lnTo>
                  <a:pt x="677" y="1780"/>
                </a:lnTo>
                <a:lnTo>
                  <a:pt x="684" y="1767"/>
                </a:lnTo>
                <a:lnTo>
                  <a:pt x="695" y="1758"/>
                </a:lnTo>
                <a:lnTo>
                  <a:pt x="710" y="1751"/>
                </a:lnTo>
                <a:lnTo>
                  <a:pt x="805" y="1733"/>
                </a:lnTo>
                <a:lnTo>
                  <a:pt x="805" y="1198"/>
                </a:lnTo>
                <a:lnTo>
                  <a:pt x="807" y="1183"/>
                </a:lnTo>
                <a:lnTo>
                  <a:pt x="813" y="1171"/>
                </a:lnTo>
                <a:lnTo>
                  <a:pt x="823" y="1162"/>
                </a:lnTo>
                <a:lnTo>
                  <a:pt x="835" y="1155"/>
                </a:lnTo>
                <a:lnTo>
                  <a:pt x="850" y="1153"/>
                </a:lnTo>
                <a:lnTo>
                  <a:pt x="1856" y="1153"/>
                </a:lnTo>
                <a:lnTo>
                  <a:pt x="1897" y="1151"/>
                </a:lnTo>
                <a:lnTo>
                  <a:pt x="1883" y="1147"/>
                </a:lnTo>
                <a:lnTo>
                  <a:pt x="1871" y="1141"/>
                </a:lnTo>
                <a:lnTo>
                  <a:pt x="1861" y="1132"/>
                </a:lnTo>
                <a:lnTo>
                  <a:pt x="1855" y="1119"/>
                </a:lnTo>
                <a:lnTo>
                  <a:pt x="1853" y="1105"/>
                </a:lnTo>
                <a:lnTo>
                  <a:pt x="1855" y="1091"/>
                </a:lnTo>
                <a:lnTo>
                  <a:pt x="1862" y="1079"/>
                </a:lnTo>
                <a:lnTo>
                  <a:pt x="1871" y="1069"/>
                </a:lnTo>
                <a:lnTo>
                  <a:pt x="1883" y="1062"/>
                </a:lnTo>
                <a:lnTo>
                  <a:pt x="1898" y="1060"/>
                </a:lnTo>
                <a:lnTo>
                  <a:pt x="2032" y="1060"/>
                </a:lnTo>
                <a:lnTo>
                  <a:pt x="2046" y="1062"/>
                </a:lnTo>
                <a:lnTo>
                  <a:pt x="2057" y="1067"/>
                </a:lnTo>
                <a:lnTo>
                  <a:pt x="2066" y="1075"/>
                </a:lnTo>
                <a:lnTo>
                  <a:pt x="2228" y="967"/>
                </a:lnTo>
                <a:lnTo>
                  <a:pt x="2262" y="942"/>
                </a:lnTo>
                <a:lnTo>
                  <a:pt x="2292" y="912"/>
                </a:lnTo>
                <a:lnTo>
                  <a:pt x="2319" y="880"/>
                </a:lnTo>
                <a:lnTo>
                  <a:pt x="2342" y="845"/>
                </a:lnTo>
                <a:lnTo>
                  <a:pt x="2361" y="807"/>
                </a:lnTo>
                <a:lnTo>
                  <a:pt x="2376" y="768"/>
                </a:lnTo>
                <a:lnTo>
                  <a:pt x="2401" y="685"/>
                </a:lnTo>
                <a:lnTo>
                  <a:pt x="2401" y="91"/>
                </a:lnTo>
                <a:lnTo>
                  <a:pt x="497" y="91"/>
                </a:lnTo>
                <a:close/>
                <a:moveTo>
                  <a:pt x="497" y="0"/>
                </a:moveTo>
                <a:lnTo>
                  <a:pt x="2445" y="0"/>
                </a:lnTo>
                <a:lnTo>
                  <a:pt x="2460" y="2"/>
                </a:lnTo>
                <a:lnTo>
                  <a:pt x="2472" y="9"/>
                </a:lnTo>
                <a:lnTo>
                  <a:pt x="2482" y="19"/>
                </a:lnTo>
                <a:lnTo>
                  <a:pt x="2489" y="31"/>
                </a:lnTo>
                <a:lnTo>
                  <a:pt x="2491" y="45"/>
                </a:lnTo>
                <a:lnTo>
                  <a:pt x="2491" y="53"/>
                </a:lnTo>
                <a:lnTo>
                  <a:pt x="2698" y="53"/>
                </a:lnTo>
                <a:lnTo>
                  <a:pt x="2714" y="56"/>
                </a:lnTo>
                <a:lnTo>
                  <a:pt x="2728" y="64"/>
                </a:lnTo>
                <a:lnTo>
                  <a:pt x="2738" y="76"/>
                </a:lnTo>
                <a:lnTo>
                  <a:pt x="2743" y="92"/>
                </a:lnTo>
                <a:lnTo>
                  <a:pt x="3049" y="92"/>
                </a:lnTo>
                <a:lnTo>
                  <a:pt x="3094" y="95"/>
                </a:lnTo>
                <a:lnTo>
                  <a:pt x="3136" y="104"/>
                </a:lnTo>
                <a:lnTo>
                  <a:pt x="3177" y="120"/>
                </a:lnTo>
                <a:lnTo>
                  <a:pt x="3214" y="141"/>
                </a:lnTo>
                <a:lnTo>
                  <a:pt x="3247" y="166"/>
                </a:lnTo>
                <a:lnTo>
                  <a:pt x="3277" y="196"/>
                </a:lnTo>
                <a:lnTo>
                  <a:pt x="3303" y="229"/>
                </a:lnTo>
                <a:lnTo>
                  <a:pt x="3324" y="267"/>
                </a:lnTo>
                <a:lnTo>
                  <a:pt x="3339" y="308"/>
                </a:lnTo>
                <a:lnTo>
                  <a:pt x="3349" y="350"/>
                </a:lnTo>
                <a:lnTo>
                  <a:pt x="3642" y="350"/>
                </a:lnTo>
                <a:lnTo>
                  <a:pt x="3656" y="352"/>
                </a:lnTo>
                <a:lnTo>
                  <a:pt x="3668" y="359"/>
                </a:lnTo>
                <a:lnTo>
                  <a:pt x="3678" y="368"/>
                </a:lnTo>
                <a:lnTo>
                  <a:pt x="3685" y="380"/>
                </a:lnTo>
                <a:lnTo>
                  <a:pt x="3687" y="395"/>
                </a:lnTo>
                <a:lnTo>
                  <a:pt x="3685" y="409"/>
                </a:lnTo>
                <a:lnTo>
                  <a:pt x="3678" y="422"/>
                </a:lnTo>
                <a:lnTo>
                  <a:pt x="3668" y="432"/>
                </a:lnTo>
                <a:lnTo>
                  <a:pt x="3656" y="437"/>
                </a:lnTo>
                <a:lnTo>
                  <a:pt x="3642" y="439"/>
                </a:lnTo>
                <a:lnTo>
                  <a:pt x="3349" y="439"/>
                </a:lnTo>
                <a:lnTo>
                  <a:pt x="3339" y="483"/>
                </a:lnTo>
                <a:lnTo>
                  <a:pt x="3324" y="523"/>
                </a:lnTo>
                <a:lnTo>
                  <a:pt x="3303" y="560"/>
                </a:lnTo>
                <a:lnTo>
                  <a:pt x="3277" y="594"/>
                </a:lnTo>
                <a:lnTo>
                  <a:pt x="3247" y="624"/>
                </a:lnTo>
                <a:lnTo>
                  <a:pt x="3214" y="650"/>
                </a:lnTo>
                <a:lnTo>
                  <a:pt x="3177" y="670"/>
                </a:lnTo>
                <a:lnTo>
                  <a:pt x="3136" y="685"/>
                </a:lnTo>
                <a:lnTo>
                  <a:pt x="3094" y="696"/>
                </a:lnTo>
                <a:lnTo>
                  <a:pt x="3049" y="699"/>
                </a:lnTo>
                <a:lnTo>
                  <a:pt x="2743" y="699"/>
                </a:lnTo>
                <a:lnTo>
                  <a:pt x="2738" y="713"/>
                </a:lnTo>
                <a:lnTo>
                  <a:pt x="2728" y="726"/>
                </a:lnTo>
                <a:lnTo>
                  <a:pt x="2714" y="735"/>
                </a:lnTo>
                <a:lnTo>
                  <a:pt x="2698" y="737"/>
                </a:lnTo>
                <a:lnTo>
                  <a:pt x="2479" y="737"/>
                </a:lnTo>
                <a:lnTo>
                  <a:pt x="2462" y="794"/>
                </a:lnTo>
                <a:lnTo>
                  <a:pt x="2444" y="843"/>
                </a:lnTo>
                <a:lnTo>
                  <a:pt x="2421" y="890"/>
                </a:lnTo>
                <a:lnTo>
                  <a:pt x="2392" y="934"/>
                </a:lnTo>
                <a:lnTo>
                  <a:pt x="2358" y="974"/>
                </a:lnTo>
                <a:lnTo>
                  <a:pt x="2320" y="1011"/>
                </a:lnTo>
                <a:lnTo>
                  <a:pt x="2277" y="1042"/>
                </a:lnTo>
                <a:lnTo>
                  <a:pt x="2077" y="1176"/>
                </a:lnTo>
                <a:lnTo>
                  <a:pt x="2037" y="1200"/>
                </a:lnTo>
                <a:lnTo>
                  <a:pt x="1994" y="1219"/>
                </a:lnTo>
                <a:lnTo>
                  <a:pt x="1949" y="1232"/>
                </a:lnTo>
                <a:lnTo>
                  <a:pt x="1903" y="1240"/>
                </a:lnTo>
                <a:lnTo>
                  <a:pt x="1856" y="1242"/>
                </a:lnTo>
                <a:lnTo>
                  <a:pt x="1044" y="1242"/>
                </a:lnTo>
                <a:lnTo>
                  <a:pt x="1044" y="1271"/>
                </a:lnTo>
                <a:lnTo>
                  <a:pt x="1042" y="1305"/>
                </a:lnTo>
                <a:lnTo>
                  <a:pt x="1042" y="1344"/>
                </a:lnTo>
                <a:lnTo>
                  <a:pt x="1044" y="1387"/>
                </a:lnTo>
                <a:lnTo>
                  <a:pt x="1045" y="1432"/>
                </a:lnTo>
                <a:lnTo>
                  <a:pt x="1047" y="1474"/>
                </a:lnTo>
                <a:lnTo>
                  <a:pt x="1054" y="1513"/>
                </a:lnTo>
                <a:lnTo>
                  <a:pt x="1061" y="1549"/>
                </a:lnTo>
                <a:lnTo>
                  <a:pt x="1072" y="1580"/>
                </a:lnTo>
                <a:lnTo>
                  <a:pt x="1082" y="1607"/>
                </a:lnTo>
                <a:lnTo>
                  <a:pt x="1087" y="1626"/>
                </a:lnTo>
                <a:lnTo>
                  <a:pt x="1088" y="1645"/>
                </a:lnTo>
                <a:lnTo>
                  <a:pt x="1085" y="1663"/>
                </a:lnTo>
                <a:lnTo>
                  <a:pt x="1078" y="1681"/>
                </a:lnTo>
                <a:lnTo>
                  <a:pt x="1067" y="1696"/>
                </a:lnTo>
                <a:lnTo>
                  <a:pt x="1054" y="1710"/>
                </a:lnTo>
                <a:lnTo>
                  <a:pt x="1038" y="1719"/>
                </a:lnTo>
                <a:lnTo>
                  <a:pt x="1020" y="1725"/>
                </a:lnTo>
                <a:lnTo>
                  <a:pt x="895" y="1753"/>
                </a:lnTo>
                <a:lnTo>
                  <a:pt x="895" y="1770"/>
                </a:lnTo>
                <a:lnTo>
                  <a:pt x="892" y="1785"/>
                </a:lnTo>
                <a:lnTo>
                  <a:pt x="885" y="1798"/>
                </a:lnTo>
                <a:lnTo>
                  <a:pt x="873" y="1808"/>
                </a:lnTo>
                <a:lnTo>
                  <a:pt x="859" y="1814"/>
                </a:lnTo>
                <a:lnTo>
                  <a:pt x="765" y="1833"/>
                </a:lnTo>
                <a:lnTo>
                  <a:pt x="765" y="1864"/>
                </a:lnTo>
                <a:lnTo>
                  <a:pt x="765" y="1902"/>
                </a:lnTo>
                <a:lnTo>
                  <a:pt x="766" y="1947"/>
                </a:lnTo>
                <a:lnTo>
                  <a:pt x="767" y="1995"/>
                </a:lnTo>
                <a:lnTo>
                  <a:pt x="767" y="2048"/>
                </a:lnTo>
                <a:lnTo>
                  <a:pt x="769" y="2100"/>
                </a:lnTo>
                <a:lnTo>
                  <a:pt x="770" y="2154"/>
                </a:lnTo>
                <a:lnTo>
                  <a:pt x="773" y="2206"/>
                </a:lnTo>
                <a:lnTo>
                  <a:pt x="775" y="2240"/>
                </a:lnTo>
                <a:lnTo>
                  <a:pt x="775" y="2273"/>
                </a:lnTo>
                <a:lnTo>
                  <a:pt x="774" y="2306"/>
                </a:lnTo>
                <a:lnTo>
                  <a:pt x="773" y="2337"/>
                </a:lnTo>
                <a:lnTo>
                  <a:pt x="768" y="2367"/>
                </a:lnTo>
                <a:lnTo>
                  <a:pt x="763" y="2396"/>
                </a:lnTo>
                <a:lnTo>
                  <a:pt x="754" y="2423"/>
                </a:lnTo>
                <a:lnTo>
                  <a:pt x="742" y="2449"/>
                </a:lnTo>
                <a:lnTo>
                  <a:pt x="729" y="2472"/>
                </a:lnTo>
                <a:lnTo>
                  <a:pt x="711" y="2495"/>
                </a:lnTo>
                <a:lnTo>
                  <a:pt x="690" y="2515"/>
                </a:lnTo>
                <a:lnTo>
                  <a:pt x="664" y="2533"/>
                </a:lnTo>
                <a:lnTo>
                  <a:pt x="634" y="2550"/>
                </a:lnTo>
                <a:lnTo>
                  <a:pt x="599" y="2563"/>
                </a:lnTo>
                <a:lnTo>
                  <a:pt x="560" y="2574"/>
                </a:lnTo>
                <a:lnTo>
                  <a:pt x="518" y="2581"/>
                </a:lnTo>
                <a:lnTo>
                  <a:pt x="476" y="2587"/>
                </a:lnTo>
                <a:lnTo>
                  <a:pt x="431" y="2588"/>
                </a:lnTo>
                <a:lnTo>
                  <a:pt x="389" y="2587"/>
                </a:lnTo>
                <a:lnTo>
                  <a:pt x="346" y="2582"/>
                </a:lnTo>
                <a:lnTo>
                  <a:pt x="305" y="2575"/>
                </a:lnTo>
                <a:lnTo>
                  <a:pt x="264" y="2566"/>
                </a:lnTo>
                <a:lnTo>
                  <a:pt x="225" y="2554"/>
                </a:lnTo>
                <a:lnTo>
                  <a:pt x="188" y="2540"/>
                </a:lnTo>
                <a:lnTo>
                  <a:pt x="155" y="2523"/>
                </a:lnTo>
                <a:lnTo>
                  <a:pt x="124" y="2503"/>
                </a:lnTo>
                <a:lnTo>
                  <a:pt x="97" y="2480"/>
                </a:lnTo>
                <a:lnTo>
                  <a:pt x="75" y="2456"/>
                </a:lnTo>
                <a:lnTo>
                  <a:pt x="57" y="2429"/>
                </a:lnTo>
                <a:lnTo>
                  <a:pt x="48" y="2410"/>
                </a:lnTo>
                <a:lnTo>
                  <a:pt x="39" y="2389"/>
                </a:lnTo>
                <a:lnTo>
                  <a:pt x="31" y="2367"/>
                </a:lnTo>
                <a:lnTo>
                  <a:pt x="26" y="2344"/>
                </a:lnTo>
                <a:lnTo>
                  <a:pt x="20" y="2318"/>
                </a:lnTo>
                <a:lnTo>
                  <a:pt x="16" y="2290"/>
                </a:lnTo>
                <a:lnTo>
                  <a:pt x="11" y="2260"/>
                </a:lnTo>
                <a:lnTo>
                  <a:pt x="8" y="2225"/>
                </a:lnTo>
                <a:lnTo>
                  <a:pt x="6" y="2187"/>
                </a:lnTo>
                <a:lnTo>
                  <a:pt x="3" y="2144"/>
                </a:lnTo>
                <a:lnTo>
                  <a:pt x="2" y="2097"/>
                </a:lnTo>
                <a:lnTo>
                  <a:pt x="1" y="2043"/>
                </a:lnTo>
                <a:lnTo>
                  <a:pt x="1" y="1984"/>
                </a:lnTo>
                <a:lnTo>
                  <a:pt x="0" y="1919"/>
                </a:lnTo>
                <a:lnTo>
                  <a:pt x="0" y="1847"/>
                </a:lnTo>
                <a:lnTo>
                  <a:pt x="0" y="1835"/>
                </a:lnTo>
                <a:lnTo>
                  <a:pt x="0" y="1681"/>
                </a:lnTo>
                <a:lnTo>
                  <a:pt x="0" y="1561"/>
                </a:lnTo>
                <a:lnTo>
                  <a:pt x="2" y="1463"/>
                </a:lnTo>
                <a:lnTo>
                  <a:pt x="10" y="1368"/>
                </a:lnTo>
                <a:lnTo>
                  <a:pt x="21" y="1276"/>
                </a:lnTo>
                <a:lnTo>
                  <a:pt x="36" y="1188"/>
                </a:lnTo>
                <a:lnTo>
                  <a:pt x="53" y="1104"/>
                </a:lnTo>
                <a:lnTo>
                  <a:pt x="73" y="1023"/>
                </a:lnTo>
                <a:lnTo>
                  <a:pt x="95" y="947"/>
                </a:lnTo>
                <a:lnTo>
                  <a:pt x="118" y="874"/>
                </a:lnTo>
                <a:lnTo>
                  <a:pt x="141" y="806"/>
                </a:lnTo>
                <a:lnTo>
                  <a:pt x="166" y="744"/>
                </a:lnTo>
                <a:lnTo>
                  <a:pt x="189" y="684"/>
                </a:lnTo>
                <a:lnTo>
                  <a:pt x="212" y="630"/>
                </a:lnTo>
                <a:lnTo>
                  <a:pt x="232" y="580"/>
                </a:lnTo>
                <a:lnTo>
                  <a:pt x="243" y="557"/>
                </a:lnTo>
                <a:lnTo>
                  <a:pt x="252" y="533"/>
                </a:lnTo>
                <a:lnTo>
                  <a:pt x="262" y="511"/>
                </a:lnTo>
                <a:lnTo>
                  <a:pt x="270" y="490"/>
                </a:lnTo>
                <a:lnTo>
                  <a:pt x="277" y="471"/>
                </a:lnTo>
                <a:lnTo>
                  <a:pt x="282" y="454"/>
                </a:lnTo>
                <a:lnTo>
                  <a:pt x="286" y="442"/>
                </a:lnTo>
                <a:lnTo>
                  <a:pt x="287" y="432"/>
                </a:lnTo>
                <a:lnTo>
                  <a:pt x="286" y="401"/>
                </a:lnTo>
                <a:lnTo>
                  <a:pt x="281" y="373"/>
                </a:lnTo>
                <a:lnTo>
                  <a:pt x="274" y="349"/>
                </a:lnTo>
                <a:lnTo>
                  <a:pt x="266" y="328"/>
                </a:lnTo>
                <a:lnTo>
                  <a:pt x="259" y="310"/>
                </a:lnTo>
                <a:lnTo>
                  <a:pt x="249" y="282"/>
                </a:lnTo>
                <a:lnTo>
                  <a:pt x="242" y="253"/>
                </a:lnTo>
                <a:lnTo>
                  <a:pt x="240" y="224"/>
                </a:lnTo>
                <a:lnTo>
                  <a:pt x="242" y="189"/>
                </a:lnTo>
                <a:lnTo>
                  <a:pt x="251" y="157"/>
                </a:lnTo>
                <a:lnTo>
                  <a:pt x="264" y="126"/>
                </a:lnTo>
                <a:lnTo>
                  <a:pt x="283" y="98"/>
                </a:lnTo>
                <a:lnTo>
                  <a:pt x="306" y="74"/>
                </a:lnTo>
                <a:lnTo>
                  <a:pt x="334" y="54"/>
                </a:lnTo>
                <a:lnTo>
                  <a:pt x="364" y="38"/>
                </a:lnTo>
                <a:lnTo>
                  <a:pt x="422" y="15"/>
                </a:lnTo>
                <a:lnTo>
                  <a:pt x="459" y="4"/>
                </a:lnTo>
                <a:lnTo>
                  <a:pt x="49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-806161" y="602587"/>
            <a:ext cx="11132152" cy="522816"/>
          </a:xfrm>
        </p:spPr>
        <p:txBody>
          <a:bodyPr/>
          <a:lstStyle/>
          <a:p>
            <a:r>
              <a:rPr lang="ru-RU" dirty="0" smtClean="0"/>
              <a:t>Жизненный цикл объекта</a:t>
            </a:r>
            <a:endParaRPr lang="en-US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0460" y="2912556"/>
            <a:ext cx="1483529" cy="44581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Технико-экономическое обоснование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60461" y="3598331"/>
            <a:ext cx="1483529" cy="44581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Территориальное планирование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47659" y="4233213"/>
            <a:ext cx="1483529" cy="44581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Инженерные изыскания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133600" y="5726389"/>
            <a:ext cx="1483529" cy="4458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Проектная документация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001218" y="5726391"/>
            <a:ext cx="1483529" cy="4458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Рабочая документация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892009" y="5717924"/>
            <a:ext cx="1483529" cy="4458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Инженерные изыскания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498580" y="3301974"/>
            <a:ext cx="1483529" cy="44581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Строительный контроль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498580" y="3936857"/>
            <a:ext cx="1483529" cy="44581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Управление дорожно-строительной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498580" y="4555044"/>
            <a:ext cx="1483529" cy="44581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Подготовка производства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133601" y="1770859"/>
            <a:ext cx="1483529" cy="44581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Капитальный ремонт, ремонт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018152" y="1770859"/>
            <a:ext cx="1483529" cy="44581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Эксплуатация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892010" y="1770857"/>
            <a:ext cx="1483529" cy="44581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Управление имуществом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498580" y="2616200"/>
            <a:ext cx="1483529" cy="44581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900" b="1" dirty="0"/>
              <a:t>Управление временем и ресурсами</a:t>
            </a:r>
          </a:p>
        </p:txBody>
      </p:sp>
      <p:sp>
        <p:nvSpPr>
          <p:cNvPr id="20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21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39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86536901"/>
              </p:ext>
            </p:extLst>
          </p:nvPr>
        </p:nvGraphicFramePr>
        <p:xfrm>
          <a:off x="304800" y="1498601"/>
          <a:ext cx="8408947" cy="1542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" name="Picture 4" descr="http://dwglogo.com/wp-content/uploads/2015/12/1920px-Autodesk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2" y="3101378"/>
            <a:ext cx="1604505" cy="9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5872"/>
            <a:ext cx="1929048" cy="5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infocompskov.ru/upload/medialibrary/9c7/1_nauchu_sostavlyat_smety_rabotat_na_pk_grand_smeta%20vkgftzpgk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85" y="4610570"/>
            <a:ext cx="1168079" cy="3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://civilax.civilax.netdna-cdn.com/wp-content/uploads/2012/10/midas-civil-2nd-advance-webinar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7" t="69853" r="5434" b="10274"/>
          <a:stretch/>
        </p:blipFill>
        <p:spPr bwMode="auto">
          <a:xfrm>
            <a:off x="2602415" y="5890298"/>
            <a:ext cx="1282948" cy="5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safertech.net/wp-content/uploads/2015/08/MicrosoftProjectLogo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179" y="3313632"/>
            <a:ext cx="1233236" cy="4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600703"/>
            <a:ext cx="8349115" cy="522816"/>
          </a:xfrm>
        </p:spPr>
        <p:txBody>
          <a:bodyPr/>
          <a:lstStyle/>
          <a:p>
            <a:r>
              <a:rPr lang="ru-RU" dirty="0" smtClean="0"/>
              <a:t>Инструменты работы</a:t>
            </a:r>
            <a:endParaRPr lang="en-US" dirty="0"/>
          </a:p>
        </p:txBody>
      </p:sp>
      <p:sp>
        <p:nvSpPr>
          <p:cNvPr id="56" name="Freeform 11"/>
          <p:cNvSpPr>
            <a:spLocks noEditPoints="1"/>
          </p:cNvSpPr>
          <p:nvPr/>
        </p:nvSpPr>
        <p:spPr bwMode="auto">
          <a:xfrm>
            <a:off x="6345231" y="3283320"/>
            <a:ext cx="494037" cy="448384"/>
          </a:xfrm>
          <a:custGeom>
            <a:avLst/>
            <a:gdLst>
              <a:gd name="T0" fmla="*/ 393 w 3330"/>
              <a:gd name="T1" fmla="*/ 1404 h 3020"/>
              <a:gd name="T2" fmla="*/ 398 w 3330"/>
              <a:gd name="T3" fmla="*/ 2034 h 3020"/>
              <a:gd name="T4" fmla="*/ 679 w 3330"/>
              <a:gd name="T5" fmla="*/ 2107 h 3020"/>
              <a:gd name="T6" fmla="*/ 695 w 3330"/>
              <a:gd name="T7" fmla="*/ 2100 h 3020"/>
              <a:gd name="T8" fmla="*/ 699 w 3330"/>
              <a:gd name="T9" fmla="*/ 2088 h 3020"/>
              <a:gd name="T10" fmla="*/ 693 w 3330"/>
              <a:gd name="T11" fmla="*/ 1393 h 3020"/>
              <a:gd name="T12" fmla="*/ 1238 w 3330"/>
              <a:gd name="T13" fmla="*/ 1375 h 3020"/>
              <a:gd name="T14" fmla="*/ 822 w 3330"/>
              <a:gd name="T15" fmla="*/ 1403 h 3020"/>
              <a:gd name="T16" fmla="*/ 836 w 3330"/>
              <a:gd name="T17" fmla="*/ 2147 h 3020"/>
              <a:gd name="T18" fmla="*/ 1242 w 3330"/>
              <a:gd name="T19" fmla="*/ 2249 h 3020"/>
              <a:gd name="T20" fmla="*/ 1256 w 3330"/>
              <a:gd name="T21" fmla="*/ 2238 h 3020"/>
              <a:gd name="T22" fmla="*/ 1258 w 3330"/>
              <a:gd name="T23" fmla="*/ 1390 h 3020"/>
              <a:gd name="T24" fmla="*/ 1248 w 3330"/>
              <a:gd name="T25" fmla="*/ 1377 h 3020"/>
              <a:gd name="T26" fmla="*/ 2616 w 3330"/>
              <a:gd name="T27" fmla="*/ 1363 h 3020"/>
              <a:gd name="T28" fmla="*/ 2603 w 3330"/>
              <a:gd name="T29" fmla="*/ 1373 h 3020"/>
              <a:gd name="T30" fmla="*/ 2603 w 3330"/>
              <a:gd name="T31" fmla="*/ 2768 h 3020"/>
              <a:gd name="T32" fmla="*/ 2618 w 3330"/>
              <a:gd name="T33" fmla="*/ 2781 h 3020"/>
              <a:gd name="T34" fmla="*/ 2632 w 3330"/>
              <a:gd name="T35" fmla="*/ 2778 h 3020"/>
              <a:gd name="T36" fmla="*/ 3131 w 3330"/>
              <a:gd name="T37" fmla="*/ 2424 h 3020"/>
              <a:gd name="T38" fmla="*/ 3123 w 3330"/>
              <a:gd name="T39" fmla="*/ 1387 h 3020"/>
              <a:gd name="T40" fmla="*/ 1486 w 3330"/>
              <a:gd name="T41" fmla="*/ 1369 h 3020"/>
              <a:gd name="T42" fmla="*/ 1468 w 3330"/>
              <a:gd name="T43" fmla="*/ 2293 h 3020"/>
              <a:gd name="T44" fmla="*/ 2124 w 3330"/>
              <a:gd name="T45" fmla="*/ 2475 h 3020"/>
              <a:gd name="T46" fmla="*/ 2137 w 3330"/>
              <a:gd name="T47" fmla="*/ 2474 h 3020"/>
              <a:gd name="T48" fmla="*/ 2147 w 3330"/>
              <a:gd name="T49" fmla="*/ 2460 h 3020"/>
              <a:gd name="T50" fmla="*/ 2148 w 3330"/>
              <a:gd name="T51" fmla="*/ 1369 h 3020"/>
              <a:gd name="T52" fmla="*/ 2139 w 3330"/>
              <a:gd name="T53" fmla="*/ 1357 h 3020"/>
              <a:gd name="T54" fmla="*/ 1487 w 3330"/>
              <a:gd name="T55" fmla="*/ 284 h 3020"/>
              <a:gd name="T56" fmla="*/ 1472 w 3330"/>
              <a:gd name="T57" fmla="*/ 291 h 3020"/>
              <a:gd name="T58" fmla="*/ 1468 w 3330"/>
              <a:gd name="T59" fmla="*/ 1026 h 3020"/>
              <a:gd name="T60" fmla="*/ 1474 w 3330"/>
              <a:gd name="T61" fmla="*/ 1041 h 3020"/>
              <a:gd name="T62" fmla="*/ 1488 w 3330"/>
              <a:gd name="T63" fmla="*/ 1045 h 3020"/>
              <a:gd name="T64" fmla="*/ 1962 w 3330"/>
              <a:gd name="T65" fmla="*/ 973 h 3020"/>
              <a:gd name="T66" fmla="*/ 1957 w 3330"/>
              <a:gd name="T67" fmla="*/ 398 h 3020"/>
              <a:gd name="T68" fmla="*/ 1130 w 3330"/>
              <a:gd name="T69" fmla="*/ 250 h 3020"/>
              <a:gd name="T70" fmla="*/ 175 w 3330"/>
              <a:gd name="T71" fmla="*/ 648 h 3020"/>
              <a:gd name="T72" fmla="*/ 175 w 3330"/>
              <a:gd name="T73" fmla="*/ 1209 h 3020"/>
              <a:gd name="T74" fmla="*/ 189 w 3330"/>
              <a:gd name="T75" fmla="*/ 1220 h 3020"/>
              <a:gd name="T76" fmla="*/ 1131 w 3330"/>
              <a:gd name="T77" fmla="*/ 1093 h 3020"/>
              <a:gd name="T78" fmla="*/ 1148 w 3330"/>
              <a:gd name="T79" fmla="*/ 269 h 3020"/>
              <a:gd name="T80" fmla="*/ 1139 w 3330"/>
              <a:gd name="T81" fmla="*/ 253 h 3020"/>
              <a:gd name="T82" fmla="*/ 2143 w 3330"/>
              <a:gd name="T83" fmla="*/ 234 h 3020"/>
              <a:gd name="T84" fmla="*/ 2184 w 3330"/>
              <a:gd name="T85" fmla="*/ 273 h 3020"/>
              <a:gd name="T86" fmla="*/ 2324 w 3330"/>
              <a:gd name="T87" fmla="*/ 855 h 3020"/>
              <a:gd name="T88" fmla="*/ 2333 w 3330"/>
              <a:gd name="T89" fmla="*/ 855 h 3020"/>
              <a:gd name="T90" fmla="*/ 2343 w 3330"/>
              <a:gd name="T91" fmla="*/ 856 h 3020"/>
              <a:gd name="T92" fmla="*/ 3302 w 3330"/>
              <a:gd name="T93" fmla="*/ 1105 h 3020"/>
              <a:gd name="T94" fmla="*/ 3330 w 3330"/>
              <a:gd name="T95" fmla="*/ 1154 h 3020"/>
              <a:gd name="T96" fmla="*/ 3316 w 3330"/>
              <a:gd name="T97" fmla="*/ 2346 h 3020"/>
              <a:gd name="T98" fmla="*/ 2357 w 3330"/>
              <a:gd name="T99" fmla="*/ 3014 h 3020"/>
              <a:gd name="T100" fmla="*/ 2319 w 3330"/>
              <a:gd name="T101" fmla="*/ 3019 h 3020"/>
              <a:gd name="T102" fmla="*/ 262 w 3330"/>
              <a:gd name="T103" fmla="*/ 2266 h 3020"/>
              <a:gd name="T104" fmla="*/ 240 w 3330"/>
              <a:gd name="T105" fmla="*/ 1991 h 3020"/>
              <a:gd name="T106" fmla="*/ 146 w 3330"/>
              <a:gd name="T107" fmla="*/ 1371 h 3020"/>
              <a:gd name="T108" fmla="*/ 97 w 3330"/>
              <a:gd name="T109" fmla="*/ 1344 h 3020"/>
              <a:gd name="T110" fmla="*/ 80 w 3330"/>
              <a:gd name="T111" fmla="*/ 764 h 3020"/>
              <a:gd name="T112" fmla="*/ 26 w 3330"/>
              <a:gd name="T113" fmla="*/ 759 h 3020"/>
              <a:gd name="T114" fmla="*/ 0 w 3330"/>
              <a:gd name="T115" fmla="*/ 711 h 3020"/>
              <a:gd name="T116" fmla="*/ 19 w 3330"/>
              <a:gd name="T117" fmla="*/ 567 h 3020"/>
              <a:gd name="T118" fmla="*/ 1240 w 3330"/>
              <a:gd name="T119" fmla="*/ 0 h 3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0" h="3020">
                <a:moveTo>
                  <a:pt x="679" y="1388"/>
                </a:moveTo>
                <a:lnTo>
                  <a:pt x="409" y="1395"/>
                </a:lnTo>
                <a:lnTo>
                  <a:pt x="400" y="1397"/>
                </a:lnTo>
                <a:lnTo>
                  <a:pt x="393" y="1404"/>
                </a:lnTo>
                <a:lnTo>
                  <a:pt x="391" y="1415"/>
                </a:lnTo>
                <a:lnTo>
                  <a:pt x="391" y="2020"/>
                </a:lnTo>
                <a:lnTo>
                  <a:pt x="393" y="2028"/>
                </a:lnTo>
                <a:lnTo>
                  <a:pt x="398" y="2034"/>
                </a:lnTo>
                <a:lnTo>
                  <a:pt x="405" y="2038"/>
                </a:lnTo>
                <a:lnTo>
                  <a:pt x="674" y="2107"/>
                </a:lnTo>
                <a:lnTo>
                  <a:pt x="677" y="2107"/>
                </a:lnTo>
                <a:lnTo>
                  <a:pt x="679" y="2107"/>
                </a:lnTo>
                <a:lnTo>
                  <a:pt x="683" y="2107"/>
                </a:lnTo>
                <a:lnTo>
                  <a:pt x="687" y="2106"/>
                </a:lnTo>
                <a:lnTo>
                  <a:pt x="692" y="2103"/>
                </a:lnTo>
                <a:lnTo>
                  <a:pt x="695" y="2100"/>
                </a:lnTo>
                <a:lnTo>
                  <a:pt x="697" y="2097"/>
                </a:lnTo>
                <a:lnTo>
                  <a:pt x="698" y="2093"/>
                </a:lnTo>
                <a:lnTo>
                  <a:pt x="699" y="2088"/>
                </a:lnTo>
                <a:lnTo>
                  <a:pt x="699" y="2088"/>
                </a:lnTo>
                <a:lnTo>
                  <a:pt x="699" y="1407"/>
                </a:lnTo>
                <a:lnTo>
                  <a:pt x="699" y="1402"/>
                </a:lnTo>
                <a:lnTo>
                  <a:pt x="696" y="1398"/>
                </a:lnTo>
                <a:lnTo>
                  <a:pt x="693" y="1393"/>
                </a:lnTo>
                <a:lnTo>
                  <a:pt x="689" y="1391"/>
                </a:lnTo>
                <a:lnTo>
                  <a:pt x="684" y="1389"/>
                </a:lnTo>
                <a:lnTo>
                  <a:pt x="679" y="1388"/>
                </a:lnTo>
                <a:close/>
                <a:moveTo>
                  <a:pt x="1238" y="1375"/>
                </a:moveTo>
                <a:lnTo>
                  <a:pt x="840" y="1384"/>
                </a:lnTo>
                <a:lnTo>
                  <a:pt x="831" y="1387"/>
                </a:lnTo>
                <a:lnTo>
                  <a:pt x="824" y="1394"/>
                </a:lnTo>
                <a:lnTo>
                  <a:pt x="822" y="1403"/>
                </a:lnTo>
                <a:lnTo>
                  <a:pt x="822" y="2129"/>
                </a:lnTo>
                <a:lnTo>
                  <a:pt x="824" y="2137"/>
                </a:lnTo>
                <a:lnTo>
                  <a:pt x="829" y="2143"/>
                </a:lnTo>
                <a:lnTo>
                  <a:pt x="836" y="2147"/>
                </a:lnTo>
                <a:lnTo>
                  <a:pt x="1234" y="2249"/>
                </a:lnTo>
                <a:lnTo>
                  <a:pt x="1236" y="2249"/>
                </a:lnTo>
                <a:lnTo>
                  <a:pt x="1238" y="2249"/>
                </a:lnTo>
                <a:lnTo>
                  <a:pt x="1242" y="2249"/>
                </a:lnTo>
                <a:lnTo>
                  <a:pt x="1246" y="2248"/>
                </a:lnTo>
                <a:lnTo>
                  <a:pt x="1251" y="2245"/>
                </a:lnTo>
                <a:lnTo>
                  <a:pt x="1254" y="2243"/>
                </a:lnTo>
                <a:lnTo>
                  <a:pt x="1256" y="2238"/>
                </a:lnTo>
                <a:lnTo>
                  <a:pt x="1258" y="2234"/>
                </a:lnTo>
                <a:lnTo>
                  <a:pt x="1258" y="2230"/>
                </a:lnTo>
                <a:lnTo>
                  <a:pt x="1258" y="1394"/>
                </a:lnTo>
                <a:lnTo>
                  <a:pt x="1258" y="1390"/>
                </a:lnTo>
                <a:lnTo>
                  <a:pt x="1257" y="1386"/>
                </a:lnTo>
                <a:lnTo>
                  <a:pt x="1255" y="1383"/>
                </a:lnTo>
                <a:lnTo>
                  <a:pt x="1252" y="1380"/>
                </a:lnTo>
                <a:lnTo>
                  <a:pt x="1248" y="1377"/>
                </a:lnTo>
                <a:lnTo>
                  <a:pt x="1243" y="1375"/>
                </a:lnTo>
                <a:lnTo>
                  <a:pt x="1238" y="1375"/>
                </a:lnTo>
                <a:close/>
                <a:moveTo>
                  <a:pt x="2621" y="1362"/>
                </a:moveTo>
                <a:lnTo>
                  <a:pt x="2616" y="1363"/>
                </a:lnTo>
                <a:lnTo>
                  <a:pt x="2612" y="1364"/>
                </a:lnTo>
                <a:lnTo>
                  <a:pt x="2607" y="1367"/>
                </a:lnTo>
                <a:lnTo>
                  <a:pt x="2605" y="1370"/>
                </a:lnTo>
                <a:lnTo>
                  <a:pt x="2603" y="1373"/>
                </a:lnTo>
                <a:lnTo>
                  <a:pt x="2602" y="1377"/>
                </a:lnTo>
                <a:lnTo>
                  <a:pt x="2602" y="1381"/>
                </a:lnTo>
                <a:lnTo>
                  <a:pt x="2602" y="2761"/>
                </a:lnTo>
                <a:lnTo>
                  <a:pt x="2603" y="2768"/>
                </a:lnTo>
                <a:lnTo>
                  <a:pt x="2606" y="2774"/>
                </a:lnTo>
                <a:lnTo>
                  <a:pt x="2612" y="2779"/>
                </a:lnTo>
                <a:lnTo>
                  <a:pt x="2615" y="2780"/>
                </a:lnTo>
                <a:lnTo>
                  <a:pt x="2618" y="2781"/>
                </a:lnTo>
                <a:lnTo>
                  <a:pt x="2620" y="2781"/>
                </a:lnTo>
                <a:lnTo>
                  <a:pt x="2624" y="2780"/>
                </a:lnTo>
                <a:lnTo>
                  <a:pt x="2629" y="2779"/>
                </a:lnTo>
                <a:lnTo>
                  <a:pt x="2632" y="2778"/>
                </a:lnTo>
                <a:lnTo>
                  <a:pt x="3124" y="2435"/>
                </a:lnTo>
                <a:lnTo>
                  <a:pt x="3127" y="2432"/>
                </a:lnTo>
                <a:lnTo>
                  <a:pt x="3130" y="2428"/>
                </a:lnTo>
                <a:lnTo>
                  <a:pt x="3131" y="2424"/>
                </a:lnTo>
                <a:lnTo>
                  <a:pt x="3132" y="2419"/>
                </a:lnTo>
                <a:lnTo>
                  <a:pt x="3132" y="1403"/>
                </a:lnTo>
                <a:lnTo>
                  <a:pt x="3130" y="1394"/>
                </a:lnTo>
                <a:lnTo>
                  <a:pt x="3123" y="1387"/>
                </a:lnTo>
                <a:lnTo>
                  <a:pt x="3114" y="1385"/>
                </a:lnTo>
                <a:lnTo>
                  <a:pt x="2621" y="1362"/>
                </a:lnTo>
                <a:close/>
                <a:moveTo>
                  <a:pt x="2129" y="1354"/>
                </a:moveTo>
                <a:lnTo>
                  <a:pt x="1486" y="1369"/>
                </a:lnTo>
                <a:lnTo>
                  <a:pt x="1477" y="1372"/>
                </a:lnTo>
                <a:lnTo>
                  <a:pt x="1470" y="1378"/>
                </a:lnTo>
                <a:lnTo>
                  <a:pt x="1468" y="1388"/>
                </a:lnTo>
                <a:lnTo>
                  <a:pt x="1468" y="2293"/>
                </a:lnTo>
                <a:lnTo>
                  <a:pt x="1469" y="2301"/>
                </a:lnTo>
                <a:lnTo>
                  <a:pt x="1474" y="2307"/>
                </a:lnTo>
                <a:lnTo>
                  <a:pt x="1482" y="2311"/>
                </a:lnTo>
                <a:lnTo>
                  <a:pt x="2124" y="2475"/>
                </a:lnTo>
                <a:lnTo>
                  <a:pt x="2127" y="2475"/>
                </a:lnTo>
                <a:lnTo>
                  <a:pt x="2129" y="2475"/>
                </a:lnTo>
                <a:lnTo>
                  <a:pt x="2133" y="2475"/>
                </a:lnTo>
                <a:lnTo>
                  <a:pt x="2137" y="2474"/>
                </a:lnTo>
                <a:lnTo>
                  <a:pt x="2140" y="2472"/>
                </a:lnTo>
                <a:lnTo>
                  <a:pt x="2144" y="2469"/>
                </a:lnTo>
                <a:lnTo>
                  <a:pt x="2146" y="2464"/>
                </a:lnTo>
                <a:lnTo>
                  <a:pt x="2147" y="2460"/>
                </a:lnTo>
                <a:lnTo>
                  <a:pt x="2148" y="2456"/>
                </a:lnTo>
                <a:lnTo>
                  <a:pt x="2148" y="2456"/>
                </a:lnTo>
                <a:lnTo>
                  <a:pt x="2148" y="1372"/>
                </a:lnTo>
                <a:lnTo>
                  <a:pt x="2148" y="1369"/>
                </a:lnTo>
                <a:lnTo>
                  <a:pt x="2146" y="1365"/>
                </a:lnTo>
                <a:lnTo>
                  <a:pt x="2145" y="1362"/>
                </a:lnTo>
                <a:lnTo>
                  <a:pt x="2142" y="1359"/>
                </a:lnTo>
                <a:lnTo>
                  <a:pt x="2139" y="1357"/>
                </a:lnTo>
                <a:lnTo>
                  <a:pt x="2136" y="1355"/>
                </a:lnTo>
                <a:lnTo>
                  <a:pt x="2132" y="1354"/>
                </a:lnTo>
                <a:lnTo>
                  <a:pt x="2129" y="1354"/>
                </a:lnTo>
                <a:close/>
                <a:moveTo>
                  <a:pt x="1487" y="284"/>
                </a:moveTo>
                <a:lnTo>
                  <a:pt x="1482" y="284"/>
                </a:lnTo>
                <a:lnTo>
                  <a:pt x="1478" y="285"/>
                </a:lnTo>
                <a:lnTo>
                  <a:pt x="1475" y="288"/>
                </a:lnTo>
                <a:lnTo>
                  <a:pt x="1472" y="291"/>
                </a:lnTo>
                <a:lnTo>
                  <a:pt x="1470" y="294"/>
                </a:lnTo>
                <a:lnTo>
                  <a:pt x="1468" y="298"/>
                </a:lnTo>
                <a:lnTo>
                  <a:pt x="1468" y="302"/>
                </a:lnTo>
                <a:lnTo>
                  <a:pt x="1468" y="1026"/>
                </a:lnTo>
                <a:lnTo>
                  <a:pt x="1468" y="1030"/>
                </a:lnTo>
                <a:lnTo>
                  <a:pt x="1469" y="1035"/>
                </a:lnTo>
                <a:lnTo>
                  <a:pt x="1471" y="1038"/>
                </a:lnTo>
                <a:lnTo>
                  <a:pt x="1474" y="1041"/>
                </a:lnTo>
                <a:lnTo>
                  <a:pt x="1478" y="1043"/>
                </a:lnTo>
                <a:lnTo>
                  <a:pt x="1482" y="1045"/>
                </a:lnTo>
                <a:lnTo>
                  <a:pt x="1486" y="1045"/>
                </a:lnTo>
                <a:lnTo>
                  <a:pt x="1488" y="1045"/>
                </a:lnTo>
                <a:lnTo>
                  <a:pt x="1489" y="1045"/>
                </a:lnTo>
                <a:lnTo>
                  <a:pt x="1948" y="983"/>
                </a:lnTo>
                <a:lnTo>
                  <a:pt x="1956" y="980"/>
                </a:lnTo>
                <a:lnTo>
                  <a:pt x="1962" y="973"/>
                </a:lnTo>
                <a:lnTo>
                  <a:pt x="1965" y="964"/>
                </a:lnTo>
                <a:lnTo>
                  <a:pt x="1965" y="412"/>
                </a:lnTo>
                <a:lnTo>
                  <a:pt x="1962" y="404"/>
                </a:lnTo>
                <a:lnTo>
                  <a:pt x="1957" y="398"/>
                </a:lnTo>
                <a:lnTo>
                  <a:pt x="1950" y="394"/>
                </a:lnTo>
                <a:lnTo>
                  <a:pt x="1491" y="284"/>
                </a:lnTo>
                <a:lnTo>
                  <a:pt x="1487" y="284"/>
                </a:lnTo>
                <a:close/>
                <a:moveTo>
                  <a:pt x="1130" y="250"/>
                </a:moveTo>
                <a:lnTo>
                  <a:pt x="1121" y="252"/>
                </a:lnTo>
                <a:lnTo>
                  <a:pt x="186" y="638"/>
                </a:lnTo>
                <a:lnTo>
                  <a:pt x="180" y="642"/>
                </a:lnTo>
                <a:lnTo>
                  <a:pt x="175" y="648"/>
                </a:lnTo>
                <a:lnTo>
                  <a:pt x="174" y="655"/>
                </a:lnTo>
                <a:lnTo>
                  <a:pt x="174" y="1202"/>
                </a:lnTo>
                <a:lnTo>
                  <a:pt x="174" y="1206"/>
                </a:lnTo>
                <a:lnTo>
                  <a:pt x="175" y="1209"/>
                </a:lnTo>
                <a:lnTo>
                  <a:pt x="177" y="1213"/>
                </a:lnTo>
                <a:lnTo>
                  <a:pt x="181" y="1215"/>
                </a:lnTo>
                <a:lnTo>
                  <a:pt x="185" y="1218"/>
                </a:lnTo>
                <a:lnTo>
                  <a:pt x="189" y="1220"/>
                </a:lnTo>
                <a:lnTo>
                  <a:pt x="194" y="1220"/>
                </a:lnTo>
                <a:lnTo>
                  <a:pt x="195" y="1220"/>
                </a:lnTo>
                <a:lnTo>
                  <a:pt x="196" y="1220"/>
                </a:lnTo>
                <a:lnTo>
                  <a:pt x="1131" y="1093"/>
                </a:lnTo>
                <a:lnTo>
                  <a:pt x="1139" y="1090"/>
                </a:lnTo>
                <a:lnTo>
                  <a:pt x="1145" y="1083"/>
                </a:lnTo>
                <a:lnTo>
                  <a:pt x="1148" y="1074"/>
                </a:lnTo>
                <a:lnTo>
                  <a:pt x="1148" y="269"/>
                </a:lnTo>
                <a:lnTo>
                  <a:pt x="1146" y="264"/>
                </a:lnTo>
                <a:lnTo>
                  <a:pt x="1145" y="260"/>
                </a:lnTo>
                <a:lnTo>
                  <a:pt x="1142" y="256"/>
                </a:lnTo>
                <a:lnTo>
                  <a:pt x="1139" y="253"/>
                </a:lnTo>
                <a:lnTo>
                  <a:pt x="1130" y="250"/>
                </a:lnTo>
                <a:close/>
                <a:moveTo>
                  <a:pt x="1240" y="0"/>
                </a:moveTo>
                <a:lnTo>
                  <a:pt x="1254" y="1"/>
                </a:lnTo>
                <a:lnTo>
                  <a:pt x="2143" y="234"/>
                </a:lnTo>
                <a:lnTo>
                  <a:pt x="2157" y="240"/>
                </a:lnTo>
                <a:lnTo>
                  <a:pt x="2170" y="248"/>
                </a:lnTo>
                <a:lnTo>
                  <a:pt x="2179" y="260"/>
                </a:lnTo>
                <a:lnTo>
                  <a:pt x="2184" y="273"/>
                </a:lnTo>
                <a:lnTo>
                  <a:pt x="2186" y="289"/>
                </a:lnTo>
                <a:lnTo>
                  <a:pt x="2186" y="874"/>
                </a:lnTo>
                <a:lnTo>
                  <a:pt x="2323" y="855"/>
                </a:lnTo>
                <a:lnTo>
                  <a:pt x="2324" y="855"/>
                </a:lnTo>
                <a:lnTo>
                  <a:pt x="2326" y="855"/>
                </a:lnTo>
                <a:lnTo>
                  <a:pt x="2328" y="855"/>
                </a:lnTo>
                <a:lnTo>
                  <a:pt x="2331" y="855"/>
                </a:lnTo>
                <a:lnTo>
                  <a:pt x="2333" y="855"/>
                </a:lnTo>
                <a:lnTo>
                  <a:pt x="2336" y="855"/>
                </a:lnTo>
                <a:lnTo>
                  <a:pt x="2339" y="855"/>
                </a:lnTo>
                <a:lnTo>
                  <a:pt x="2341" y="856"/>
                </a:lnTo>
                <a:lnTo>
                  <a:pt x="2343" y="856"/>
                </a:lnTo>
                <a:lnTo>
                  <a:pt x="2344" y="856"/>
                </a:lnTo>
                <a:lnTo>
                  <a:pt x="2345" y="857"/>
                </a:lnTo>
                <a:lnTo>
                  <a:pt x="3287" y="1099"/>
                </a:lnTo>
                <a:lnTo>
                  <a:pt x="3302" y="1105"/>
                </a:lnTo>
                <a:lnTo>
                  <a:pt x="3314" y="1115"/>
                </a:lnTo>
                <a:lnTo>
                  <a:pt x="3323" y="1126"/>
                </a:lnTo>
                <a:lnTo>
                  <a:pt x="3328" y="1140"/>
                </a:lnTo>
                <a:lnTo>
                  <a:pt x="3330" y="1154"/>
                </a:lnTo>
                <a:lnTo>
                  <a:pt x="3330" y="2308"/>
                </a:lnTo>
                <a:lnTo>
                  <a:pt x="3329" y="2322"/>
                </a:lnTo>
                <a:lnTo>
                  <a:pt x="3324" y="2335"/>
                </a:lnTo>
                <a:lnTo>
                  <a:pt x="3316" y="2346"/>
                </a:lnTo>
                <a:lnTo>
                  <a:pt x="3306" y="2355"/>
                </a:lnTo>
                <a:lnTo>
                  <a:pt x="2363" y="3010"/>
                </a:lnTo>
                <a:lnTo>
                  <a:pt x="2361" y="3011"/>
                </a:lnTo>
                <a:lnTo>
                  <a:pt x="2357" y="3014"/>
                </a:lnTo>
                <a:lnTo>
                  <a:pt x="2349" y="3017"/>
                </a:lnTo>
                <a:lnTo>
                  <a:pt x="2339" y="3020"/>
                </a:lnTo>
                <a:lnTo>
                  <a:pt x="2329" y="3020"/>
                </a:lnTo>
                <a:lnTo>
                  <a:pt x="2319" y="3019"/>
                </a:lnTo>
                <a:lnTo>
                  <a:pt x="2313" y="3018"/>
                </a:lnTo>
                <a:lnTo>
                  <a:pt x="2310" y="3017"/>
                </a:lnTo>
                <a:lnTo>
                  <a:pt x="277" y="2275"/>
                </a:lnTo>
                <a:lnTo>
                  <a:pt x="262" y="2266"/>
                </a:lnTo>
                <a:lnTo>
                  <a:pt x="251" y="2254"/>
                </a:lnTo>
                <a:lnTo>
                  <a:pt x="243" y="2238"/>
                </a:lnTo>
                <a:lnTo>
                  <a:pt x="240" y="2221"/>
                </a:lnTo>
                <a:lnTo>
                  <a:pt x="240" y="1991"/>
                </a:lnTo>
                <a:lnTo>
                  <a:pt x="239" y="1364"/>
                </a:lnTo>
                <a:lnTo>
                  <a:pt x="151" y="1371"/>
                </a:lnTo>
                <a:lnTo>
                  <a:pt x="148" y="1371"/>
                </a:lnTo>
                <a:lnTo>
                  <a:pt x="146" y="1371"/>
                </a:lnTo>
                <a:lnTo>
                  <a:pt x="132" y="1369"/>
                </a:lnTo>
                <a:lnTo>
                  <a:pt x="118" y="1364"/>
                </a:lnTo>
                <a:lnTo>
                  <a:pt x="107" y="1356"/>
                </a:lnTo>
                <a:lnTo>
                  <a:pt x="97" y="1344"/>
                </a:lnTo>
                <a:lnTo>
                  <a:pt x="91" y="1329"/>
                </a:lnTo>
                <a:lnTo>
                  <a:pt x="89" y="1314"/>
                </a:lnTo>
                <a:lnTo>
                  <a:pt x="88" y="761"/>
                </a:lnTo>
                <a:lnTo>
                  <a:pt x="80" y="764"/>
                </a:lnTo>
                <a:lnTo>
                  <a:pt x="66" y="768"/>
                </a:lnTo>
                <a:lnTo>
                  <a:pt x="52" y="768"/>
                </a:lnTo>
                <a:lnTo>
                  <a:pt x="39" y="765"/>
                </a:lnTo>
                <a:lnTo>
                  <a:pt x="26" y="759"/>
                </a:lnTo>
                <a:lnTo>
                  <a:pt x="15" y="750"/>
                </a:lnTo>
                <a:lnTo>
                  <a:pt x="7" y="739"/>
                </a:lnTo>
                <a:lnTo>
                  <a:pt x="2" y="725"/>
                </a:lnTo>
                <a:lnTo>
                  <a:pt x="0" y="711"/>
                </a:lnTo>
                <a:lnTo>
                  <a:pt x="0" y="610"/>
                </a:lnTo>
                <a:lnTo>
                  <a:pt x="2" y="595"/>
                </a:lnTo>
                <a:lnTo>
                  <a:pt x="9" y="579"/>
                </a:lnTo>
                <a:lnTo>
                  <a:pt x="19" y="567"/>
                </a:lnTo>
                <a:lnTo>
                  <a:pt x="33" y="559"/>
                </a:lnTo>
                <a:lnTo>
                  <a:pt x="1214" y="5"/>
                </a:lnTo>
                <a:lnTo>
                  <a:pt x="1227" y="1"/>
                </a:lnTo>
                <a:lnTo>
                  <a:pt x="124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33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725872"/>
            <a:ext cx="1929048" cy="5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08" y="2709048"/>
            <a:ext cx="1929048" cy="5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freelance-tomsk.ru/files/logo-1200x3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52" y="2709048"/>
            <a:ext cx="1929048" cy="5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izhstroy.ru/base/logo/120599519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95" y="5222333"/>
            <a:ext cx="1890459" cy="5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akademsp.ru/netcat_files/Image/slider-img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89" y="3710745"/>
            <a:ext cx="1788499" cy="7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dl2.joxi.net/drive/2016/04/29/0001/1881/128857/57/696f7da4c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76" y="3259550"/>
            <a:ext cx="2266000" cy="5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ttp://yt3.ggpht.com/-89FmvHtDBFo/AAAAAAAAAAI/AAAAAAAAAAA/PTld_kYvJ7Q/s900-c-k-no/photo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30327" r="2494" b="44219"/>
          <a:stretch/>
        </p:blipFill>
        <p:spPr bwMode="auto">
          <a:xfrm>
            <a:off x="339693" y="3851972"/>
            <a:ext cx="1793908" cy="4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dwglogo.com/wp-content/uploads/2015/12/1920px-Autodesk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86" y="3101378"/>
            <a:ext cx="1604505" cy="90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21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13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7443" y="602587"/>
            <a:ext cx="8349115" cy="522816"/>
          </a:xfrm>
        </p:spPr>
        <p:txBody>
          <a:bodyPr/>
          <a:lstStyle/>
          <a:p>
            <a:r>
              <a:rPr lang="ru-RU" dirty="0" smtClean="0"/>
              <a:t>Ключевые моменты технологии</a:t>
            </a:r>
            <a:endParaRPr lang="en-US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27381" y="1092201"/>
            <a:ext cx="8007019" cy="40010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ru-RU" sz="1500" dirty="0"/>
          </a:p>
          <a:p>
            <a:pPr>
              <a:lnSpc>
                <a:spcPct val="150000"/>
              </a:lnSpc>
            </a:pPr>
            <a:endParaRPr lang="ru-RU" sz="1500" dirty="0"/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Среда общих данных для интеграции рабочих групп и публикации проектных моделей для экспертизы и заказчика</a:t>
            </a:r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Механизм рецензирования (комментирования замечаний к модели и 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документации)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САПР, поддерживающие технологию параметрического 3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-моделирования и проверки качества модели (оценка коллизий)</a:t>
            </a:r>
          </a:p>
          <a:p>
            <a:pPr marL="457189" indent="-45718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Унификация форматов моделей для передачи между этапами жизненного цикла объекта</a:t>
            </a:r>
          </a:p>
          <a:p>
            <a:pPr>
              <a:lnSpc>
                <a:spcPct val="150000"/>
              </a:lnSpc>
            </a:pPr>
            <a:endParaRPr lang="ru-RU" sz="1500" dirty="0"/>
          </a:p>
        </p:txBody>
      </p:sp>
      <p:sp>
        <p:nvSpPr>
          <p:cNvPr id="4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08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43" y="586423"/>
            <a:ext cx="8349115" cy="522816"/>
          </a:xfrm>
        </p:spPr>
        <p:txBody>
          <a:bodyPr/>
          <a:lstStyle/>
          <a:p>
            <a:r>
              <a:rPr lang="ru-RU" dirty="0" smtClean="0"/>
              <a:t>Среда </a:t>
            </a:r>
            <a:r>
              <a:rPr lang="ru-RU" dirty="0"/>
              <a:t>общих данных</a:t>
            </a:r>
            <a:endParaRPr lang="en-US" dirty="0"/>
          </a:p>
        </p:txBody>
      </p:sp>
      <p:pic>
        <p:nvPicPr>
          <p:cNvPr id="24" name="Рисунок 23"/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57" t="-91663" r="-27973" b="-104449"/>
          <a:stretch/>
        </p:blipFill>
        <p:spPr>
          <a:xfrm>
            <a:off x="2602131" y="990601"/>
            <a:ext cx="4209451" cy="5407793"/>
          </a:xfrm>
        </p:spPr>
      </p:pic>
      <p:sp>
        <p:nvSpPr>
          <p:cNvPr id="27" name="Oval 18"/>
          <p:cNvSpPr/>
          <p:nvPr/>
        </p:nvSpPr>
        <p:spPr bwMode="auto">
          <a:xfrm>
            <a:off x="3239307" y="1693459"/>
            <a:ext cx="833544" cy="83354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200"/>
          </a:p>
        </p:txBody>
      </p:sp>
      <p:sp>
        <p:nvSpPr>
          <p:cNvPr id="32" name="Freeform 14"/>
          <p:cNvSpPr>
            <a:spLocks noEditPoints="1"/>
          </p:cNvSpPr>
          <p:nvPr/>
        </p:nvSpPr>
        <p:spPr bwMode="auto">
          <a:xfrm>
            <a:off x="3440428" y="1842165"/>
            <a:ext cx="483184" cy="458307"/>
          </a:xfrm>
          <a:custGeom>
            <a:avLst/>
            <a:gdLst>
              <a:gd name="T0" fmla="*/ 2372 w 3438"/>
              <a:gd name="T1" fmla="*/ 2196 h 3263"/>
              <a:gd name="T2" fmla="*/ 2304 w 3438"/>
              <a:gd name="T3" fmla="*/ 2406 h 3263"/>
              <a:gd name="T4" fmla="*/ 2432 w 3438"/>
              <a:gd name="T5" fmla="*/ 2582 h 3263"/>
              <a:gd name="T6" fmla="*/ 2654 w 3438"/>
              <a:gd name="T7" fmla="*/ 2582 h 3263"/>
              <a:gd name="T8" fmla="*/ 2782 w 3438"/>
              <a:gd name="T9" fmla="*/ 2406 h 3263"/>
              <a:gd name="T10" fmla="*/ 2714 w 3438"/>
              <a:gd name="T11" fmla="*/ 2196 h 3263"/>
              <a:gd name="T12" fmla="*/ 1665 w 3438"/>
              <a:gd name="T13" fmla="*/ 2008 h 3263"/>
              <a:gd name="T14" fmla="*/ 1906 w 3438"/>
              <a:gd name="T15" fmla="*/ 2633 h 3263"/>
              <a:gd name="T16" fmla="*/ 2245 w 3438"/>
              <a:gd name="T17" fmla="*/ 3021 h 3263"/>
              <a:gd name="T18" fmla="*/ 2358 w 3438"/>
              <a:gd name="T19" fmla="*/ 3263 h 3263"/>
              <a:gd name="T20" fmla="*/ 1 w 3438"/>
              <a:gd name="T21" fmla="*/ 3074 h 3263"/>
              <a:gd name="T22" fmla="*/ 14 w 3438"/>
              <a:gd name="T23" fmla="*/ 2749 h 3263"/>
              <a:gd name="T24" fmla="*/ 98 w 3438"/>
              <a:gd name="T25" fmla="*/ 2419 h 3263"/>
              <a:gd name="T26" fmla="*/ 275 w 3438"/>
              <a:gd name="T27" fmla="*/ 2207 h 3263"/>
              <a:gd name="T28" fmla="*/ 748 w 3438"/>
              <a:gd name="T29" fmla="*/ 2155 h 3263"/>
              <a:gd name="T30" fmla="*/ 1148 w 3438"/>
              <a:gd name="T31" fmla="*/ 2144 h 3263"/>
              <a:gd name="T32" fmla="*/ 1449 w 3438"/>
              <a:gd name="T33" fmla="*/ 2127 h 3263"/>
              <a:gd name="T34" fmla="*/ 2621 w 3438"/>
              <a:gd name="T35" fmla="*/ 1472 h 3263"/>
              <a:gd name="T36" fmla="*/ 3120 w 3438"/>
              <a:gd name="T37" fmla="*/ 1679 h 3263"/>
              <a:gd name="T38" fmla="*/ 3111 w 3438"/>
              <a:gd name="T39" fmla="*/ 2229 h 3263"/>
              <a:gd name="T40" fmla="*/ 3065 w 3438"/>
              <a:gd name="T41" fmla="*/ 2632 h 3263"/>
              <a:gd name="T42" fmla="*/ 2768 w 3438"/>
              <a:gd name="T43" fmla="*/ 2906 h 3263"/>
              <a:gd name="T44" fmla="*/ 2363 w 3438"/>
              <a:gd name="T45" fmla="*/ 2923 h 3263"/>
              <a:gd name="T46" fmla="*/ 2045 w 3438"/>
              <a:gd name="T47" fmla="*/ 2674 h 3263"/>
              <a:gd name="T48" fmla="*/ 1649 w 3438"/>
              <a:gd name="T49" fmla="*/ 2289 h 3263"/>
              <a:gd name="T50" fmla="*/ 1855 w 3438"/>
              <a:gd name="T51" fmla="*/ 1789 h 3263"/>
              <a:gd name="T52" fmla="*/ 2406 w 3438"/>
              <a:gd name="T53" fmla="*/ 1799 h 3263"/>
              <a:gd name="T54" fmla="*/ 1990 w 3438"/>
              <a:gd name="T55" fmla="*/ 1177 h 3263"/>
              <a:gd name="T56" fmla="*/ 1985 w 3438"/>
              <a:gd name="T57" fmla="*/ 1374 h 3263"/>
              <a:gd name="T58" fmla="*/ 1832 w 3438"/>
              <a:gd name="T59" fmla="*/ 1476 h 3263"/>
              <a:gd name="T60" fmla="*/ 1754 w 3438"/>
              <a:gd name="T61" fmla="*/ 1716 h 3263"/>
              <a:gd name="T62" fmla="*/ 1544 w 3438"/>
              <a:gd name="T63" fmla="*/ 1953 h 3263"/>
              <a:gd name="T64" fmla="*/ 1266 w 3438"/>
              <a:gd name="T65" fmla="*/ 2039 h 3263"/>
              <a:gd name="T66" fmla="*/ 987 w 3438"/>
              <a:gd name="T67" fmla="*/ 1953 h 3263"/>
              <a:gd name="T68" fmla="*/ 778 w 3438"/>
              <a:gd name="T69" fmla="*/ 1716 h 3263"/>
              <a:gd name="T70" fmla="*/ 651 w 3438"/>
              <a:gd name="T71" fmla="*/ 1455 h 3263"/>
              <a:gd name="T72" fmla="*/ 555 w 3438"/>
              <a:gd name="T73" fmla="*/ 1306 h 3263"/>
              <a:gd name="T74" fmla="*/ 606 w 3438"/>
              <a:gd name="T75" fmla="*/ 1127 h 3263"/>
              <a:gd name="T76" fmla="*/ 1024 w 3438"/>
              <a:gd name="T77" fmla="*/ 781 h 3263"/>
              <a:gd name="T78" fmla="*/ 1114 w 3438"/>
              <a:gd name="T79" fmla="*/ 878 h 3263"/>
              <a:gd name="T80" fmla="*/ 1479 w 3438"/>
              <a:gd name="T81" fmla="*/ 865 h 3263"/>
              <a:gd name="T82" fmla="*/ 1546 w 3438"/>
              <a:gd name="T83" fmla="*/ 748 h 3263"/>
              <a:gd name="T84" fmla="*/ 1782 w 3438"/>
              <a:gd name="T85" fmla="*/ 422 h 3263"/>
              <a:gd name="T86" fmla="*/ 1955 w 3438"/>
              <a:gd name="T87" fmla="*/ 727 h 3263"/>
              <a:gd name="T88" fmla="*/ 595 w 3438"/>
              <a:gd name="T89" fmla="*/ 769 h 3263"/>
              <a:gd name="T90" fmla="*/ 742 w 3438"/>
              <a:gd name="T91" fmla="*/ 469 h 3263"/>
              <a:gd name="T92" fmla="*/ 1018 w 3438"/>
              <a:gd name="T93" fmla="*/ 234 h 3263"/>
              <a:gd name="T94" fmla="*/ 1456 w 3438"/>
              <a:gd name="T95" fmla="*/ 37 h 3263"/>
              <a:gd name="T96" fmla="*/ 1488 w 3438"/>
              <a:gd name="T97" fmla="*/ 736 h 3263"/>
              <a:gd name="T98" fmla="*/ 1437 w 3438"/>
              <a:gd name="T99" fmla="*/ 817 h 3263"/>
              <a:gd name="T100" fmla="*/ 1105 w 3438"/>
              <a:gd name="T101" fmla="*/ 803 h 3263"/>
              <a:gd name="T102" fmla="*/ 1076 w 3438"/>
              <a:gd name="T103" fmla="*/ 86 h 3263"/>
              <a:gd name="T104" fmla="*/ 1123 w 3438"/>
              <a:gd name="T105" fmla="*/ 11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38" h="3263">
                <a:moveTo>
                  <a:pt x="2543" y="2125"/>
                </a:moveTo>
                <a:lnTo>
                  <a:pt x="2504" y="2128"/>
                </a:lnTo>
                <a:lnTo>
                  <a:pt x="2466" y="2138"/>
                </a:lnTo>
                <a:lnTo>
                  <a:pt x="2432" y="2152"/>
                </a:lnTo>
                <a:lnTo>
                  <a:pt x="2400" y="2172"/>
                </a:lnTo>
                <a:lnTo>
                  <a:pt x="2372" y="2196"/>
                </a:lnTo>
                <a:lnTo>
                  <a:pt x="2348" y="2224"/>
                </a:lnTo>
                <a:lnTo>
                  <a:pt x="2328" y="2256"/>
                </a:lnTo>
                <a:lnTo>
                  <a:pt x="2314" y="2290"/>
                </a:lnTo>
                <a:lnTo>
                  <a:pt x="2304" y="2327"/>
                </a:lnTo>
                <a:lnTo>
                  <a:pt x="2301" y="2367"/>
                </a:lnTo>
                <a:lnTo>
                  <a:pt x="2304" y="2406"/>
                </a:lnTo>
                <a:lnTo>
                  <a:pt x="2314" y="2443"/>
                </a:lnTo>
                <a:lnTo>
                  <a:pt x="2328" y="2478"/>
                </a:lnTo>
                <a:lnTo>
                  <a:pt x="2348" y="2510"/>
                </a:lnTo>
                <a:lnTo>
                  <a:pt x="2372" y="2538"/>
                </a:lnTo>
                <a:lnTo>
                  <a:pt x="2400" y="2562"/>
                </a:lnTo>
                <a:lnTo>
                  <a:pt x="2432" y="2582"/>
                </a:lnTo>
                <a:lnTo>
                  <a:pt x="2466" y="2596"/>
                </a:lnTo>
                <a:lnTo>
                  <a:pt x="2504" y="2606"/>
                </a:lnTo>
                <a:lnTo>
                  <a:pt x="2543" y="2609"/>
                </a:lnTo>
                <a:lnTo>
                  <a:pt x="2582" y="2606"/>
                </a:lnTo>
                <a:lnTo>
                  <a:pt x="2619" y="2596"/>
                </a:lnTo>
                <a:lnTo>
                  <a:pt x="2654" y="2582"/>
                </a:lnTo>
                <a:lnTo>
                  <a:pt x="2686" y="2562"/>
                </a:lnTo>
                <a:lnTo>
                  <a:pt x="2714" y="2538"/>
                </a:lnTo>
                <a:lnTo>
                  <a:pt x="2738" y="2510"/>
                </a:lnTo>
                <a:lnTo>
                  <a:pt x="2758" y="2478"/>
                </a:lnTo>
                <a:lnTo>
                  <a:pt x="2773" y="2443"/>
                </a:lnTo>
                <a:lnTo>
                  <a:pt x="2782" y="2406"/>
                </a:lnTo>
                <a:lnTo>
                  <a:pt x="2785" y="2367"/>
                </a:lnTo>
                <a:lnTo>
                  <a:pt x="2782" y="2327"/>
                </a:lnTo>
                <a:lnTo>
                  <a:pt x="2773" y="2290"/>
                </a:lnTo>
                <a:lnTo>
                  <a:pt x="2758" y="2256"/>
                </a:lnTo>
                <a:lnTo>
                  <a:pt x="2738" y="2224"/>
                </a:lnTo>
                <a:lnTo>
                  <a:pt x="2714" y="2196"/>
                </a:lnTo>
                <a:lnTo>
                  <a:pt x="2686" y="2172"/>
                </a:lnTo>
                <a:lnTo>
                  <a:pt x="2654" y="2152"/>
                </a:lnTo>
                <a:lnTo>
                  <a:pt x="2619" y="2138"/>
                </a:lnTo>
                <a:lnTo>
                  <a:pt x="2582" y="2128"/>
                </a:lnTo>
                <a:lnTo>
                  <a:pt x="2543" y="2125"/>
                </a:lnTo>
                <a:close/>
                <a:moveTo>
                  <a:pt x="1665" y="2008"/>
                </a:moveTo>
                <a:lnTo>
                  <a:pt x="1801" y="2141"/>
                </a:lnTo>
                <a:lnTo>
                  <a:pt x="1529" y="2188"/>
                </a:lnTo>
                <a:lnTo>
                  <a:pt x="1528" y="2551"/>
                </a:lnTo>
                <a:lnTo>
                  <a:pt x="1900" y="2617"/>
                </a:lnTo>
                <a:lnTo>
                  <a:pt x="1904" y="2626"/>
                </a:lnTo>
                <a:lnTo>
                  <a:pt x="1906" y="2633"/>
                </a:lnTo>
                <a:lnTo>
                  <a:pt x="1908" y="2639"/>
                </a:lnTo>
                <a:lnTo>
                  <a:pt x="1913" y="2648"/>
                </a:lnTo>
                <a:lnTo>
                  <a:pt x="1710" y="2970"/>
                </a:lnTo>
                <a:lnTo>
                  <a:pt x="1946" y="3205"/>
                </a:lnTo>
                <a:lnTo>
                  <a:pt x="2236" y="3016"/>
                </a:lnTo>
                <a:lnTo>
                  <a:pt x="2245" y="3021"/>
                </a:lnTo>
                <a:lnTo>
                  <a:pt x="2259" y="3027"/>
                </a:lnTo>
                <a:lnTo>
                  <a:pt x="2275" y="3032"/>
                </a:lnTo>
                <a:lnTo>
                  <a:pt x="2292" y="3039"/>
                </a:lnTo>
                <a:lnTo>
                  <a:pt x="2307" y="3044"/>
                </a:lnTo>
                <a:lnTo>
                  <a:pt x="2317" y="3050"/>
                </a:lnTo>
                <a:lnTo>
                  <a:pt x="2358" y="3263"/>
                </a:lnTo>
                <a:lnTo>
                  <a:pt x="14" y="3263"/>
                </a:lnTo>
                <a:lnTo>
                  <a:pt x="10" y="3235"/>
                </a:lnTo>
                <a:lnTo>
                  <a:pt x="8" y="3201"/>
                </a:lnTo>
                <a:lnTo>
                  <a:pt x="5" y="3163"/>
                </a:lnTo>
                <a:lnTo>
                  <a:pt x="3" y="3121"/>
                </a:lnTo>
                <a:lnTo>
                  <a:pt x="1" y="3074"/>
                </a:lnTo>
                <a:lnTo>
                  <a:pt x="0" y="3025"/>
                </a:lnTo>
                <a:lnTo>
                  <a:pt x="0" y="2973"/>
                </a:lnTo>
                <a:lnTo>
                  <a:pt x="1" y="2920"/>
                </a:lnTo>
                <a:lnTo>
                  <a:pt x="3" y="2863"/>
                </a:lnTo>
                <a:lnTo>
                  <a:pt x="7" y="2807"/>
                </a:lnTo>
                <a:lnTo>
                  <a:pt x="14" y="2749"/>
                </a:lnTo>
                <a:lnTo>
                  <a:pt x="21" y="2691"/>
                </a:lnTo>
                <a:lnTo>
                  <a:pt x="31" y="2634"/>
                </a:lnTo>
                <a:lnTo>
                  <a:pt x="44" y="2578"/>
                </a:lnTo>
                <a:lnTo>
                  <a:pt x="58" y="2522"/>
                </a:lnTo>
                <a:lnTo>
                  <a:pt x="76" y="2469"/>
                </a:lnTo>
                <a:lnTo>
                  <a:pt x="98" y="2419"/>
                </a:lnTo>
                <a:lnTo>
                  <a:pt x="122" y="2371"/>
                </a:lnTo>
                <a:lnTo>
                  <a:pt x="149" y="2326"/>
                </a:lnTo>
                <a:lnTo>
                  <a:pt x="180" y="2286"/>
                </a:lnTo>
                <a:lnTo>
                  <a:pt x="211" y="2256"/>
                </a:lnTo>
                <a:lnTo>
                  <a:pt x="242" y="2228"/>
                </a:lnTo>
                <a:lnTo>
                  <a:pt x="275" y="2207"/>
                </a:lnTo>
                <a:lnTo>
                  <a:pt x="312" y="2188"/>
                </a:lnTo>
                <a:lnTo>
                  <a:pt x="349" y="2173"/>
                </a:lnTo>
                <a:lnTo>
                  <a:pt x="390" y="2164"/>
                </a:lnTo>
                <a:lnTo>
                  <a:pt x="433" y="2157"/>
                </a:lnTo>
                <a:lnTo>
                  <a:pt x="479" y="2155"/>
                </a:lnTo>
                <a:lnTo>
                  <a:pt x="748" y="2155"/>
                </a:lnTo>
                <a:lnTo>
                  <a:pt x="885" y="2024"/>
                </a:lnTo>
                <a:lnTo>
                  <a:pt x="933" y="2057"/>
                </a:lnTo>
                <a:lnTo>
                  <a:pt x="984" y="2087"/>
                </a:lnTo>
                <a:lnTo>
                  <a:pt x="1036" y="2111"/>
                </a:lnTo>
                <a:lnTo>
                  <a:pt x="1092" y="2129"/>
                </a:lnTo>
                <a:lnTo>
                  <a:pt x="1148" y="2144"/>
                </a:lnTo>
                <a:lnTo>
                  <a:pt x="1206" y="2152"/>
                </a:lnTo>
                <a:lnTo>
                  <a:pt x="1266" y="2155"/>
                </a:lnTo>
                <a:lnTo>
                  <a:pt x="1266" y="2155"/>
                </a:lnTo>
                <a:lnTo>
                  <a:pt x="1329" y="2152"/>
                </a:lnTo>
                <a:lnTo>
                  <a:pt x="1390" y="2143"/>
                </a:lnTo>
                <a:lnTo>
                  <a:pt x="1449" y="2127"/>
                </a:lnTo>
                <a:lnTo>
                  <a:pt x="1508" y="2105"/>
                </a:lnTo>
                <a:lnTo>
                  <a:pt x="1563" y="2078"/>
                </a:lnTo>
                <a:lnTo>
                  <a:pt x="1615" y="2046"/>
                </a:lnTo>
                <a:lnTo>
                  <a:pt x="1665" y="2008"/>
                </a:lnTo>
                <a:close/>
                <a:moveTo>
                  <a:pt x="2465" y="1472"/>
                </a:moveTo>
                <a:lnTo>
                  <a:pt x="2621" y="1472"/>
                </a:lnTo>
                <a:lnTo>
                  <a:pt x="2680" y="1798"/>
                </a:lnTo>
                <a:lnTo>
                  <a:pt x="2724" y="1810"/>
                </a:lnTo>
                <a:lnTo>
                  <a:pt x="2767" y="1826"/>
                </a:lnTo>
                <a:lnTo>
                  <a:pt x="2809" y="1846"/>
                </a:lnTo>
                <a:lnTo>
                  <a:pt x="2849" y="1868"/>
                </a:lnTo>
                <a:lnTo>
                  <a:pt x="3120" y="1679"/>
                </a:lnTo>
                <a:lnTo>
                  <a:pt x="3231" y="1789"/>
                </a:lnTo>
                <a:lnTo>
                  <a:pt x="3042" y="2061"/>
                </a:lnTo>
                <a:lnTo>
                  <a:pt x="3064" y="2100"/>
                </a:lnTo>
                <a:lnTo>
                  <a:pt x="3083" y="2142"/>
                </a:lnTo>
                <a:lnTo>
                  <a:pt x="3099" y="2185"/>
                </a:lnTo>
                <a:lnTo>
                  <a:pt x="3111" y="2229"/>
                </a:lnTo>
                <a:lnTo>
                  <a:pt x="3438" y="2288"/>
                </a:lnTo>
                <a:lnTo>
                  <a:pt x="3438" y="2445"/>
                </a:lnTo>
                <a:lnTo>
                  <a:pt x="3111" y="2503"/>
                </a:lnTo>
                <a:lnTo>
                  <a:pt x="3099" y="2547"/>
                </a:lnTo>
                <a:lnTo>
                  <a:pt x="3083" y="2590"/>
                </a:lnTo>
                <a:lnTo>
                  <a:pt x="3065" y="2632"/>
                </a:lnTo>
                <a:lnTo>
                  <a:pt x="3043" y="2672"/>
                </a:lnTo>
                <a:lnTo>
                  <a:pt x="3231" y="2944"/>
                </a:lnTo>
                <a:lnTo>
                  <a:pt x="3120" y="3055"/>
                </a:lnTo>
                <a:lnTo>
                  <a:pt x="2850" y="2866"/>
                </a:lnTo>
                <a:lnTo>
                  <a:pt x="2809" y="2887"/>
                </a:lnTo>
                <a:lnTo>
                  <a:pt x="2768" y="2906"/>
                </a:lnTo>
                <a:lnTo>
                  <a:pt x="2725" y="2923"/>
                </a:lnTo>
                <a:lnTo>
                  <a:pt x="2681" y="2935"/>
                </a:lnTo>
                <a:lnTo>
                  <a:pt x="2621" y="3262"/>
                </a:lnTo>
                <a:lnTo>
                  <a:pt x="2465" y="3262"/>
                </a:lnTo>
                <a:lnTo>
                  <a:pt x="2407" y="2935"/>
                </a:lnTo>
                <a:lnTo>
                  <a:pt x="2363" y="2923"/>
                </a:lnTo>
                <a:lnTo>
                  <a:pt x="2319" y="2907"/>
                </a:lnTo>
                <a:lnTo>
                  <a:pt x="2277" y="2888"/>
                </a:lnTo>
                <a:lnTo>
                  <a:pt x="2238" y="2867"/>
                </a:lnTo>
                <a:lnTo>
                  <a:pt x="1966" y="3055"/>
                </a:lnTo>
                <a:lnTo>
                  <a:pt x="1855" y="2944"/>
                </a:lnTo>
                <a:lnTo>
                  <a:pt x="2045" y="2674"/>
                </a:lnTo>
                <a:lnTo>
                  <a:pt x="2023" y="2633"/>
                </a:lnTo>
                <a:lnTo>
                  <a:pt x="2004" y="2592"/>
                </a:lnTo>
                <a:lnTo>
                  <a:pt x="1987" y="2549"/>
                </a:lnTo>
                <a:lnTo>
                  <a:pt x="1975" y="2505"/>
                </a:lnTo>
                <a:lnTo>
                  <a:pt x="1649" y="2445"/>
                </a:lnTo>
                <a:lnTo>
                  <a:pt x="1649" y="2289"/>
                </a:lnTo>
                <a:lnTo>
                  <a:pt x="1975" y="2230"/>
                </a:lnTo>
                <a:lnTo>
                  <a:pt x="1987" y="2187"/>
                </a:lnTo>
                <a:lnTo>
                  <a:pt x="2003" y="2143"/>
                </a:lnTo>
                <a:lnTo>
                  <a:pt x="2022" y="2101"/>
                </a:lnTo>
                <a:lnTo>
                  <a:pt x="2044" y="2062"/>
                </a:lnTo>
                <a:lnTo>
                  <a:pt x="1855" y="1789"/>
                </a:lnTo>
                <a:lnTo>
                  <a:pt x="1966" y="1679"/>
                </a:lnTo>
                <a:lnTo>
                  <a:pt x="2237" y="1869"/>
                </a:lnTo>
                <a:lnTo>
                  <a:pt x="2276" y="1847"/>
                </a:lnTo>
                <a:lnTo>
                  <a:pt x="2318" y="1827"/>
                </a:lnTo>
                <a:lnTo>
                  <a:pt x="2362" y="1811"/>
                </a:lnTo>
                <a:lnTo>
                  <a:pt x="2406" y="1799"/>
                </a:lnTo>
                <a:lnTo>
                  <a:pt x="2465" y="1472"/>
                </a:lnTo>
                <a:close/>
                <a:moveTo>
                  <a:pt x="627" y="1106"/>
                </a:moveTo>
                <a:lnTo>
                  <a:pt x="1935" y="1106"/>
                </a:lnTo>
                <a:lnTo>
                  <a:pt x="1956" y="1127"/>
                </a:lnTo>
                <a:lnTo>
                  <a:pt x="1975" y="1151"/>
                </a:lnTo>
                <a:lnTo>
                  <a:pt x="1990" y="1177"/>
                </a:lnTo>
                <a:lnTo>
                  <a:pt x="2000" y="1207"/>
                </a:lnTo>
                <a:lnTo>
                  <a:pt x="2007" y="1239"/>
                </a:lnTo>
                <a:lnTo>
                  <a:pt x="2009" y="1272"/>
                </a:lnTo>
                <a:lnTo>
                  <a:pt x="2006" y="1309"/>
                </a:lnTo>
                <a:lnTo>
                  <a:pt x="1998" y="1343"/>
                </a:lnTo>
                <a:lnTo>
                  <a:pt x="1985" y="1374"/>
                </a:lnTo>
                <a:lnTo>
                  <a:pt x="1968" y="1404"/>
                </a:lnTo>
                <a:lnTo>
                  <a:pt x="1946" y="1428"/>
                </a:lnTo>
                <a:lnTo>
                  <a:pt x="1922" y="1447"/>
                </a:lnTo>
                <a:lnTo>
                  <a:pt x="1894" y="1463"/>
                </a:lnTo>
                <a:lnTo>
                  <a:pt x="1863" y="1472"/>
                </a:lnTo>
                <a:lnTo>
                  <a:pt x="1832" y="1476"/>
                </a:lnTo>
                <a:lnTo>
                  <a:pt x="1829" y="1476"/>
                </a:lnTo>
                <a:lnTo>
                  <a:pt x="1827" y="1476"/>
                </a:lnTo>
                <a:lnTo>
                  <a:pt x="1816" y="1539"/>
                </a:lnTo>
                <a:lnTo>
                  <a:pt x="1801" y="1602"/>
                </a:lnTo>
                <a:lnTo>
                  <a:pt x="1780" y="1661"/>
                </a:lnTo>
                <a:lnTo>
                  <a:pt x="1754" y="1716"/>
                </a:lnTo>
                <a:lnTo>
                  <a:pt x="1724" y="1770"/>
                </a:lnTo>
                <a:lnTo>
                  <a:pt x="1689" y="1819"/>
                </a:lnTo>
                <a:lnTo>
                  <a:pt x="1651" y="1863"/>
                </a:lnTo>
                <a:lnTo>
                  <a:pt x="1620" y="1895"/>
                </a:lnTo>
                <a:lnTo>
                  <a:pt x="1588" y="1922"/>
                </a:lnTo>
                <a:lnTo>
                  <a:pt x="1544" y="1953"/>
                </a:lnTo>
                <a:lnTo>
                  <a:pt x="1498" y="1980"/>
                </a:lnTo>
                <a:lnTo>
                  <a:pt x="1455" y="2001"/>
                </a:lnTo>
                <a:lnTo>
                  <a:pt x="1410" y="2017"/>
                </a:lnTo>
                <a:lnTo>
                  <a:pt x="1363" y="2028"/>
                </a:lnTo>
                <a:lnTo>
                  <a:pt x="1315" y="2035"/>
                </a:lnTo>
                <a:lnTo>
                  <a:pt x="1266" y="2039"/>
                </a:lnTo>
                <a:lnTo>
                  <a:pt x="1217" y="2035"/>
                </a:lnTo>
                <a:lnTo>
                  <a:pt x="1169" y="2028"/>
                </a:lnTo>
                <a:lnTo>
                  <a:pt x="1122" y="2017"/>
                </a:lnTo>
                <a:lnTo>
                  <a:pt x="1077" y="2001"/>
                </a:lnTo>
                <a:lnTo>
                  <a:pt x="1033" y="1980"/>
                </a:lnTo>
                <a:lnTo>
                  <a:pt x="987" y="1953"/>
                </a:lnTo>
                <a:lnTo>
                  <a:pt x="944" y="1922"/>
                </a:lnTo>
                <a:lnTo>
                  <a:pt x="911" y="1895"/>
                </a:lnTo>
                <a:lnTo>
                  <a:pt x="881" y="1864"/>
                </a:lnTo>
                <a:lnTo>
                  <a:pt x="843" y="1820"/>
                </a:lnTo>
                <a:lnTo>
                  <a:pt x="808" y="1770"/>
                </a:lnTo>
                <a:lnTo>
                  <a:pt x="778" y="1716"/>
                </a:lnTo>
                <a:lnTo>
                  <a:pt x="752" y="1660"/>
                </a:lnTo>
                <a:lnTo>
                  <a:pt x="731" y="1601"/>
                </a:lnTo>
                <a:lnTo>
                  <a:pt x="715" y="1538"/>
                </a:lnTo>
                <a:lnTo>
                  <a:pt x="705" y="1473"/>
                </a:lnTo>
                <a:lnTo>
                  <a:pt x="677" y="1466"/>
                </a:lnTo>
                <a:lnTo>
                  <a:pt x="651" y="1455"/>
                </a:lnTo>
                <a:lnTo>
                  <a:pt x="627" y="1438"/>
                </a:lnTo>
                <a:lnTo>
                  <a:pt x="606" y="1418"/>
                </a:lnTo>
                <a:lnTo>
                  <a:pt x="588" y="1394"/>
                </a:lnTo>
                <a:lnTo>
                  <a:pt x="572" y="1367"/>
                </a:lnTo>
                <a:lnTo>
                  <a:pt x="562" y="1338"/>
                </a:lnTo>
                <a:lnTo>
                  <a:pt x="555" y="1306"/>
                </a:lnTo>
                <a:lnTo>
                  <a:pt x="553" y="1272"/>
                </a:lnTo>
                <a:lnTo>
                  <a:pt x="555" y="1239"/>
                </a:lnTo>
                <a:lnTo>
                  <a:pt x="562" y="1207"/>
                </a:lnTo>
                <a:lnTo>
                  <a:pt x="572" y="1177"/>
                </a:lnTo>
                <a:lnTo>
                  <a:pt x="587" y="1151"/>
                </a:lnTo>
                <a:lnTo>
                  <a:pt x="606" y="1127"/>
                </a:lnTo>
                <a:lnTo>
                  <a:pt x="627" y="1106"/>
                </a:lnTo>
                <a:close/>
                <a:moveTo>
                  <a:pt x="1018" y="234"/>
                </a:moveTo>
                <a:lnTo>
                  <a:pt x="1018" y="740"/>
                </a:lnTo>
                <a:lnTo>
                  <a:pt x="1018" y="751"/>
                </a:lnTo>
                <a:lnTo>
                  <a:pt x="1020" y="761"/>
                </a:lnTo>
                <a:lnTo>
                  <a:pt x="1024" y="781"/>
                </a:lnTo>
                <a:lnTo>
                  <a:pt x="1030" y="800"/>
                </a:lnTo>
                <a:lnTo>
                  <a:pt x="1040" y="818"/>
                </a:lnTo>
                <a:lnTo>
                  <a:pt x="1054" y="836"/>
                </a:lnTo>
                <a:lnTo>
                  <a:pt x="1071" y="854"/>
                </a:lnTo>
                <a:lnTo>
                  <a:pt x="1092" y="868"/>
                </a:lnTo>
                <a:lnTo>
                  <a:pt x="1114" y="878"/>
                </a:lnTo>
                <a:lnTo>
                  <a:pt x="1139" y="884"/>
                </a:lnTo>
                <a:lnTo>
                  <a:pt x="1165" y="886"/>
                </a:lnTo>
                <a:lnTo>
                  <a:pt x="1401" y="886"/>
                </a:lnTo>
                <a:lnTo>
                  <a:pt x="1429" y="884"/>
                </a:lnTo>
                <a:lnTo>
                  <a:pt x="1455" y="876"/>
                </a:lnTo>
                <a:lnTo>
                  <a:pt x="1479" y="865"/>
                </a:lnTo>
                <a:lnTo>
                  <a:pt x="1499" y="848"/>
                </a:lnTo>
                <a:lnTo>
                  <a:pt x="1517" y="828"/>
                </a:lnTo>
                <a:lnTo>
                  <a:pt x="1531" y="806"/>
                </a:lnTo>
                <a:lnTo>
                  <a:pt x="1539" y="787"/>
                </a:lnTo>
                <a:lnTo>
                  <a:pt x="1543" y="768"/>
                </a:lnTo>
                <a:lnTo>
                  <a:pt x="1546" y="748"/>
                </a:lnTo>
                <a:lnTo>
                  <a:pt x="1546" y="236"/>
                </a:lnTo>
                <a:lnTo>
                  <a:pt x="1599" y="265"/>
                </a:lnTo>
                <a:lnTo>
                  <a:pt x="1649" y="299"/>
                </a:lnTo>
                <a:lnTo>
                  <a:pt x="1697" y="337"/>
                </a:lnTo>
                <a:lnTo>
                  <a:pt x="1740" y="379"/>
                </a:lnTo>
                <a:lnTo>
                  <a:pt x="1782" y="422"/>
                </a:lnTo>
                <a:lnTo>
                  <a:pt x="1821" y="469"/>
                </a:lnTo>
                <a:lnTo>
                  <a:pt x="1856" y="518"/>
                </a:lnTo>
                <a:lnTo>
                  <a:pt x="1886" y="569"/>
                </a:lnTo>
                <a:lnTo>
                  <a:pt x="1913" y="622"/>
                </a:lnTo>
                <a:lnTo>
                  <a:pt x="1936" y="674"/>
                </a:lnTo>
                <a:lnTo>
                  <a:pt x="1955" y="727"/>
                </a:lnTo>
                <a:lnTo>
                  <a:pt x="1968" y="769"/>
                </a:lnTo>
                <a:lnTo>
                  <a:pt x="2073" y="769"/>
                </a:lnTo>
                <a:lnTo>
                  <a:pt x="2073" y="1003"/>
                </a:lnTo>
                <a:lnTo>
                  <a:pt x="488" y="1003"/>
                </a:lnTo>
                <a:lnTo>
                  <a:pt x="488" y="769"/>
                </a:lnTo>
                <a:lnTo>
                  <a:pt x="595" y="769"/>
                </a:lnTo>
                <a:lnTo>
                  <a:pt x="609" y="727"/>
                </a:lnTo>
                <a:lnTo>
                  <a:pt x="628" y="674"/>
                </a:lnTo>
                <a:lnTo>
                  <a:pt x="650" y="622"/>
                </a:lnTo>
                <a:lnTo>
                  <a:pt x="677" y="569"/>
                </a:lnTo>
                <a:lnTo>
                  <a:pt x="708" y="518"/>
                </a:lnTo>
                <a:lnTo>
                  <a:pt x="742" y="469"/>
                </a:lnTo>
                <a:lnTo>
                  <a:pt x="781" y="421"/>
                </a:lnTo>
                <a:lnTo>
                  <a:pt x="823" y="378"/>
                </a:lnTo>
                <a:lnTo>
                  <a:pt x="868" y="336"/>
                </a:lnTo>
                <a:lnTo>
                  <a:pt x="916" y="297"/>
                </a:lnTo>
                <a:lnTo>
                  <a:pt x="966" y="264"/>
                </a:lnTo>
                <a:lnTo>
                  <a:pt x="1018" y="234"/>
                </a:lnTo>
                <a:close/>
                <a:moveTo>
                  <a:pt x="1165" y="0"/>
                </a:moveTo>
                <a:lnTo>
                  <a:pt x="1371" y="0"/>
                </a:lnTo>
                <a:lnTo>
                  <a:pt x="1395" y="3"/>
                </a:lnTo>
                <a:lnTo>
                  <a:pt x="1417" y="11"/>
                </a:lnTo>
                <a:lnTo>
                  <a:pt x="1438" y="22"/>
                </a:lnTo>
                <a:lnTo>
                  <a:pt x="1456" y="37"/>
                </a:lnTo>
                <a:lnTo>
                  <a:pt x="1470" y="55"/>
                </a:lnTo>
                <a:lnTo>
                  <a:pt x="1481" y="75"/>
                </a:lnTo>
                <a:lnTo>
                  <a:pt x="1484" y="89"/>
                </a:lnTo>
                <a:lnTo>
                  <a:pt x="1487" y="102"/>
                </a:lnTo>
                <a:lnTo>
                  <a:pt x="1488" y="117"/>
                </a:lnTo>
                <a:lnTo>
                  <a:pt x="1488" y="736"/>
                </a:lnTo>
                <a:lnTo>
                  <a:pt x="1487" y="751"/>
                </a:lnTo>
                <a:lnTo>
                  <a:pt x="1483" y="764"/>
                </a:lnTo>
                <a:lnTo>
                  <a:pt x="1477" y="778"/>
                </a:lnTo>
                <a:lnTo>
                  <a:pt x="1466" y="794"/>
                </a:lnTo>
                <a:lnTo>
                  <a:pt x="1453" y="806"/>
                </a:lnTo>
                <a:lnTo>
                  <a:pt x="1437" y="817"/>
                </a:lnTo>
                <a:lnTo>
                  <a:pt x="1419" y="823"/>
                </a:lnTo>
                <a:lnTo>
                  <a:pt x="1399" y="825"/>
                </a:lnTo>
                <a:lnTo>
                  <a:pt x="1165" y="825"/>
                </a:lnTo>
                <a:lnTo>
                  <a:pt x="1143" y="822"/>
                </a:lnTo>
                <a:lnTo>
                  <a:pt x="1123" y="814"/>
                </a:lnTo>
                <a:lnTo>
                  <a:pt x="1105" y="803"/>
                </a:lnTo>
                <a:lnTo>
                  <a:pt x="1091" y="787"/>
                </a:lnTo>
                <a:lnTo>
                  <a:pt x="1082" y="772"/>
                </a:lnTo>
                <a:lnTo>
                  <a:pt x="1077" y="755"/>
                </a:lnTo>
                <a:lnTo>
                  <a:pt x="1076" y="736"/>
                </a:lnTo>
                <a:lnTo>
                  <a:pt x="1076" y="89"/>
                </a:lnTo>
                <a:lnTo>
                  <a:pt x="1076" y="86"/>
                </a:lnTo>
                <a:lnTo>
                  <a:pt x="1077" y="81"/>
                </a:lnTo>
                <a:lnTo>
                  <a:pt x="1077" y="77"/>
                </a:lnTo>
                <a:lnTo>
                  <a:pt x="1082" y="56"/>
                </a:lnTo>
                <a:lnTo>
                  <a:pt x="1092" y="39"/>
                </a:lnTo>
                <a:lnTo>
                  <a:pt x="1105" y="23"/>
                </a:lnTo>
                <a:lnTo>
                  <a:pt x="1123" y="11"/>
                </a:lnTo>
                <a:lnTo>
                  <a:pt x="1143" y="3"/>
                </a:lnTo>
                <a:lnTo>
                  <a:pt x="116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8" name="Text Placeholder 3"/>
          <p:cNvSpPr txBox="1">
            <a:spLocks/>
          </p:cNvSpPr>
          <p:nvPr/>
        </p:nvSpPr>
        <p:spPr>
          <a:xfrm>
            <a:off x="1270328" y="1925566"/>
            <a:ext cx="1830061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Заказчик</a:t>
            </a:r>
          </a:p>
          <a:p>
            <a:pPr algn="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Отслеживает ход работ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Oval 22"/>
          <p:cNvSpPr/>
          <p:nvPr/>
        </p:nvSpPr>
        <p:spPr bwMode="auto">
          <a:xfrm>
            <a:off x="2185359" y="3242680"/>
            <a:ext cx="833544" cy="833544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200"/>
          </a:p>
        </p:txBody>
      </p:sp>
      <p:sp>
        <p:nvSpPr>
          <p:cNvPr id="41" name="Text Placeholder 3"/>
          <p:cNvSpPr txBox="1">
            <a:spLocks/>
          </p:cNvSpPr>
          <p:nvPr/>
        </p:nvSpPr>
        <p:spPr>
          <a:xfrm>
            <a:off x="-36908" y="3290120"/>
            <a:ext cx="2205333" cy="73866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/>
            <a:r>
              <a:rPr lang="ru-RU" sz="1200" b="1" dirty="0">
                <a:solidFill>
                  <a:schemeClr val="accent2"/>
                </a:solidFill>
              </a:rPr>
              <a:t>Субподрядчик</a:t>
            </a:r>
            <a:r>
              <a:rPr lang="en-US" sz="1200" b="1" dirty="0">
                <a:solidFill>
                  <a:schemeClr val="accent1"/>
                </a:solidFill>
              </a:rPr>
              <a:t/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Позволяет согласовывать с подрядчиком работы в процессе их выполнения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Oval 25"/>
          <p:cNvSpPr/>
          <p:nvPr/>
        </p:nvSpPr>
        <p:spPr bwMode="auto">
          <a:xfrm>
            <a:off x="3239307" y="4885256"/>
            <a:ext cx="833544" cy="83354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200"/>
          </a:p>
        </p:txBody>
      </p:sp>
      <p:sp>
        <p:nvSpPr>
          <p:cNvPr id="43" name="Text Placeholder 3"/>
          <p:cNvSpPr txBox="1">
            <a:spLocks/>
          </p:cNvSpPr>
          <p:nvPr/>
        </p:nvSpPr>
        <p:spPr>
          <a:xfrm>
            <a:off x="190739" y="5117365"/>
            <a:ext cx="2909651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/>
            <a:r>
              <a:rPr lang="en-US" sz="1200" b="1" dirty="0">
                <a:solidFill>
                  <a:schemeClr val="accent3"/>
                </a:solidFill>
              </a:rPr>
              <a:t>Web </a:t>
            </a:r>
            <a:r>
              <a:rPr lang="ru-RU" sz="1200" b="1" dirty="0">
                <a:solidFill>
                  <a:schemeClr val="accent3"/>
                </a:solidFill>
              </a:rPr>
              <a:t>интерфейс</a:t>
            </a:r>
            <a:r>
              <a:rPr lang="en-US" sz="1200" b="1" dirty="0">
                <a:solidFill>
                  <a:schemeClr val="accent1"/>
                </a:solidFill>
              </a:rPr>
              <a:t/>
            </a:r>
            <a:br>
              <a:rPr lang="en-US" sz="1200" b="1" dirty="0">
                <a:solidFill>
                  <a:schemeClr val="accent1"/>
                </a:solidFill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Интернет портал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Oval 30"/>
          <p:cNvSpPr/>
          <p:nvPr/>
        </p:nvSpPr>
        <p:spPr bwMode="auto">
          <a:xfrm>
            <a:off x="5220435" y="1696001"/>
            <a:ext cx="833544" cy="833544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200"/>
          </a:p>
        </p:txBody>
      </p:sp>
      <p:sp>
        <p:nvSpPr>
          <p:cNvPr id="51" name="Text Placeholder 3"/>
          <p:cNvSpPr txBox="1">
            <a:spLocks/>
          </p:cNvSpPr>
          <p:nvPr/>
        </p:nvSpPr>
        <p:spPr>
          <a:xfrm>
            <a:off x="6271837" y="1925566"/>
            <a:ext cx="2909651" cy="5539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ru-RU" sz="1200" b="1" dirty="0" smtClean="0">
                <a:solidFill>
                  <a:schemeClr val="accent4"/>
                </a:solidFill>
              </a:rPr>
              <a:t>Генподрядчик</a:t>
            </a:r>
            <a:endParaRPr lang="ru-RU" sz="1200" b="1" dirty="0">
              <a:solidFill>
                <a:schemeClr val="accent4"/>
              </a:solidFill>
            </a:endParaRPr>
          </a:p>
          <a:p>
            <a:pPr algn="l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Команда проекта работает в одной среде. </a:t>
            </a:r>
          </a:p>
        </p:txBody>
      </p:sp>
      <p:sp>
        <p:nvSpPr>
          <p:cNvPr id="52" name="Oval 33"/>
          <p:cNvSpPr/>
          <p:nvPr/>
        </p:nvSpPr>
        <p:spPr bwMode="auto">
          <a:xfrm>
            <a:off x="6175477" y="3242680"/>
            <a:ext cx="833544" cy="833544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200"/>
          </a:p>
        </p:txBody>
      </p:sp>
      <p:sp>
        <p:nvSpPr>
          <p:cNvPr id="53" name="Text Placeholder 3"/>
          <p:cNvSpPr txBox="1">
            <a:spLocks/>
          </p:cNvSpPr>
          <p:nvPr/>
        </p:nvSpPr>
        <p:spPr>
          <a:xfrm>
            <a:off x="7143789" y="3382454"/>
            <a:ext cx="1898611" cy="5539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ru-RU" sz="1200" b="1" dirty="0">
                <a:solidFill>
                  <a:schemeClr val="accent5"/>
                </a:solidFill>
              </a:rPr>
              <a:t>Общая структура папок</a:t>
            </a:r>
          </a:p>
          <a:p>
            <a:pPr algn="l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Работа в общей структуре по единым форматам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Oval 35"/>
          <p:cNvSpPr/>
          <p:nvPr/>
        </p:nvSpPr>
        <p:spPr bwMode="auto">
          <a:xfrm>
            <a:off x="5220435" y="4885257"/>
            <a:ext cx="833544" cy="833544"/>
          </a:xfrm>
          <a:prstGeom prst="ellipse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200"/>
          </a:p>
        </p:txBody>
      </p:sp>
      <p:sp>
        <p:nvSpPr>
          <p:cNvPr id="55" name="Text Placeholder 3"/>
          <p:cNvSpPr txBox="1">
            <a:spLocks/>
          </p:cNvSpPr>
          <p:nvPr/>
        </p:nvSpPr>
        <p:spPr>
          <a:xfrm>
            <a:off x="6188747" y="5117366"/>
            <a:ext cx="2909651" cy="36933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ru-RU" sz="1200" b="1" dirty="0">
                <a:solidFill>
                  <a:schemeClr val="accent6"/>
                </a:solidFill>
              </a:rPr>
              <a:t>Резервное копирование</a:t>
            </a:r>
          </a:p>
          <a:p>
            <a:pPr algn="l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Резервное копирование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Freeform 11"/>
          <p:cNvSpPr>
            <a:spLocks noEditPoints="1"/>
          </p:cNvSpPr>
          <p:nvPr/>
        </p:nvSpPr>
        <p:spPr bwMode="auto">
          <a:xfrm>
            <a:off x="6345231" y="3435260"/>
            <a:ext cx="494037" cy="448384"/>
          </a:xfrm>
          <a:custGeom>
            <a:avLst/>
            <a:gdLst>
              <a:gd name="T0" fmla="*/ 393 w 3330"/>
              <a:gd name="T1" fmla="*/ 1404 h 3020"/>
              <a:gd name="T2" fmla="*/ 398 w 3330"/>
              <a:gd name="T3" fmla="*/ 2034 h 3020"/>
              <a:gd name="T4" fmla="*/ 679 w 3330"/>
              <a:gd name="T5" fmla="*/ 2107 h 3020"/>
              <a:gd name="T6" fmla="*/ 695 w 3330"/>
              <a:gd name="T7" fmla="*/ 2100 h 3020"/>
              <a:gd name="T8" fmla="*/ 699 w 3330"/>
              <a:gd name="T9" fmla="*/ 2088 h 3020"/>
              <a:gd name="T10" fmla="*/ 693 w 3330"/>
              <a:gd name="T11" fmla="*/ 1393 h 3020"/>
              <a:gd name="T12" fmla="*/ 1238 w 3330"/>
              <a:gd name="T13" fmla="*/ 1375 h 3020"/>
              <a:gd name="T14" fmla="*/ 822 w 3330"/>
              <a:gd name="T15" fmla="*/ 1403 h 3020"/>
              <a:gd name="T16" fmla="*/ 836 w 3330"/>
              <a:gd name="T17" fmla="*/ 2147 h 3020"/>
              <a:gd name="T18" fmla="*/ 1242 w 3330"/>
              <a:gd name="T19" fmla="*/ 2249 h 3020"/>
              <a:gd name="T20" fmla="*/ 1256 w 3330"/>
              <a:gd name="T21" fmla="*/ 2238 h 3020"/>
              <a:gd name="T22" fmla="*/ 1258 w 3330"/>
              <a:gd name="T23" fmla="*/ 1390 h 3020"/>
              <a:gd name="T24" fmla="*/ 1248 w 3330"/>
              <a:gd name="T25" fmla="*/ 1377 h 3020"/>
              <a:gd name="T26" fmla="*/ 2616 w 3330"/>
              <a:gd name="T27" fmla="*/ 1363 h 3020"/>
              <a:gd name="T28" fmla="*/ 2603 w 3330"/>
              <a:gd name="T29" fmla="*/ 1373 h 3020"/>
              <a:gd name="T30" fmla="*/ 2603 w 3330"/>
              <a:gd name="T31" fmla="*/ 2768 h 3020"/>
              <a:gd name="T32" fmla="*/ 2618 w 3330"/>
              <a:gd name="T33" fmla="*/ 2781 h 3020"/>
              <a:gd name="T34" fmla="*/ 2632 w 3330"/>
              <a:gd name="T35" fmla="*/ 2778 h 3020"/>
              <a:gd name="T36" fmla="*/ 3131 w 3330"/>
              <a:gd name="T37" fmla="*/ 2424 h 3020"/>
              <a:gd name="T38" fmla="*/ 3123 w 3330"/>
              <a:gd name="T39" fmla="*/ 1387 h 3020"/>
              <a:gd name="T40" fmla="*/ 1486 w 3330"/>
              <a:gd name="T41" fmla="*/ 1369 h 3020"/>
              <a:gd name="T42" fmla="*/ 1468 w 3330"/>
              <a:gd name="T43" fmla="*/ 2293 h 3020"/>
              <a:gd name="T44" fmla="*/ 2124 w 3330"/>
              <a:gd name="T45" fmla="*/ 2475 h 3020"/>
              <a:gd name="T46" fmla="*/ 2137 w 3330"/>
              <a:gd name="T47" fmla="*/ 2474 h 3020"/>
              <a:gd name="T48" fmla="*/ 2147 w 3330"/>
              <a:gd name="T49" fmla="*/ 2460 h 3020"/>
              <a:gd name="T50" fmla="*/ 2148 w 3330"/>
              <a:gd name="T51" fmla="*/ 1369 h 3020"/>
              <a:gd name="T52" fmla="*/ 2139 w 3330"/>
              <a:gd name="T53" fmla="*/ 1357 h 3020"/>
              <a:gd name="T54" fmla="*/ 1487 w 3330"/>
              <a:gd name="T55" fmla="*/ 284 h 3020"/>
              <a:gd name="T56" fmla="*/ 1472 w 3330"/>
              <a:gd name="T57" fmla="*/ 291 h 3020"/>
              <a:gd name="T58" fmla="*/ 1468 w 3330"/>
              <a:gd name="T59" fmla="*/ 1026 h 3020"/>
              <a:gd name="T60" fmla="*/ 1474 w 3330"/>
              <a:gd name="T61" fmla="*/ 1041 h 3020"/>
              <a:gd name="T62" fmla="*/ 1488 w 3330"/>
              <a:gd name="T63" fmla="*/ 1045 h 3020"/>
              <a:gd name="T64" fmla="*/ 1962 w 3330"/>
              <a:gd name="T65" fmla="*/ 973 h 3020"/>
              <a:gd name="T66" fmla="*/ 1957 w 3330"/>
              <a:gd name="T67" fmla="*/ 398 h 3020"/>
              <a:gd name="T68" fmla="*/ 1130 w 3330"/>
              <a:gd name="T69" fmla="*/ 250 h 3020"/>
              <a:gd name="T70" fmla="*/ 175 w 3330"/>
              <a:gd name="T71" fmla="*/ 648 h 3020"/>
              <a:gd name="T72" fmla="*/ 175 w 3330"/>
              <a:gd name="T73" fmla="*/ 1209 h 3020"/>
              <a:gd name="T74" fmla="*/ 189 w 3330"/>
              <a:gd name="T75" fmla="*/ 1220 h 3020"/>
              <a:gd name="T76" fmla="*/ 1131 w 3330"/>
              <a:gd name="T77" fmla="*/ 1093 h 3020"/>
              <a:gd name="T78" fmla="*/ 1148 w 3330"/>
              <a:gd name="T79" fmla="*/ 269 h 3020"/>
              <a:gd name="T80" fmla="*/ 1139 w 3330"/>
              <a:gd name="T81" fmla="*/ 253 h 3020"/>
              <a:gd name="T82" fmla="*/ 2143 w 3330"/>
              <a:gd name="T83" fmla="*/ 234 h 3020"/>
              <a:gd name="T84" fmla="*/ 2184 w 3330"/>
              <a:gd name="T85" fmla="*/ 273 h 3020"/>
              <a:gd name="T86" fmla="*/ 2324 w 3330"/>
              <a:gd name="T87" fmla="*/ 855 h 3020"/>
              <a:gd name="T88" fmla="*/ 2333 w 3330"/>
              <a:gd name="T89" fmla="*/ 855 h 3020"/>
              <a:gd name="T90" fmla="*/ 2343 w 3330"/>
              <a:gd name="T91" fmla="*/ 856 h 3020"/>
              <a:gd name="T92" fmla="*/ 3302 w 3330"/>
              <a:gd name="T93" fmla="*/ 1105 h 3020"/>
              <a:gd name="T94" fmla="*/ 3330 w 3330"/>
              <a:gd name="T95" fmla="*/ 1154 h 3020"/>
              <a:gd name="T96" fmla="*/ 3316 w 3330"/>
              <a:gd name="T97" fmla="*/ 2346 h 3020"/>
              <a:gd name="T98" fmla="*/ 2357 w 3330"/>
              <a:gd name="T99" fmla="*/ 3014 h 3020"/>
              <a:gd name="T100" fmla="*/ 2319 w 3330"/>
              <a:gd name="T101" fmla="*/ 3019 h 3020"/>
              <a:gd name="T102" fmla="*/ 262 w 3330"/>
              <a:gd name="T103" fmla="*/ 2266 h 3020"/>
              <a:gd name="T104" fmla="*/ 240 w 3330"/>
              <a:gd name="T105" fmla="*/ 1991 h 3020"/>
              <a:gd name="T106" fmla="*/ 146 w 3330"/>
              <a:gd name="T107" fmla="*/ 1371 h 3020"/>
              <a:gd name="T108" fmla="*/ 97 w 3330"/>
              <a:gd name="T109" fmla="*/ 1344 h 3020"/>
              <a:gd name="T110" fmla="*/ 80 w 3330"/>
              <a:gd name="T111" fmla="*/ 764 h 3020"/>
              <a:gd name="T112" fmla="*/ 26 w 3330"/>
              <a:gd name="T113" fmla="*/ 759 h 3020"/>
              <a:gd name="T114" fmla="*/ 0 w 3330"/>
              <a:gd name="T115" fmla="*/ 711 h 3020"/>
              <a:gd name="T116" fmla="*/ 19 w 3330"/>
              <a:gd name="T117" fmla="*/ 567 h 3020"/>
              <a:gd name="T118" fmla="*/ 1240 w 3330"/>
              <a:gd name="T119" fmla="*/ 0 h 3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0" h="3020">
                <a:moveTo>
                  <a:pt x="679" y="1388"/>
                </a:moveTo>
                <a:lnTo>
                  <a:pt x="409" y="1395"/>
                </a:lnTo>
                <a:lnTo>
                  <a:pt x="400" y="1397"/>
                </a:lnTo>
                <a:lnTo>
                  <a:pt x="393" y="1404"/>
                </a:lnTo>
                <a:lnTo>
                  <a:pt x="391" y="1415"/>
                </a:lnTo>
                <a:lnTo>
                  <a:pt x="391" y="2020"/>
                </a:lnTo>
                <a:lnTo>
                  <a:pt x="393" y="2028"/>
                </a:lnTo>
                <a:lnTo>
                  <a:pt x="398" y="2034"/>
                </a:lnTo>
                <a:lnTo>
                  <a:pt x="405" y="2038"/>
                </a:lnTo>
                <a:lnTo>
                  <a:pt x="674" y="2107"/>
                </a:lnTo>
                <a:lnTo>
                  <a:pt x="677" y="2107"/>
                </a:lnTo>
                <a:lnTo>
                  <a:pt x="679" y="2107"/>
                </a:lnTo>
                <a:lnTo>
                  <a:pt x="683" y="2107"/>
                </a:lnTo>
                <a:lnTo>
                  <a:pt x="687" y="2106"/>
                </a:lnTo>
                <a:lnTo>
                  <a:pt x="692" y="2103"/>
                </a:lnTo>
                <a:lnTo>
                  <a:pt x="695" y="2100"/>
                </a:lnTo>
                <a:lnTo>
                  <a:pt x="697" y="2097"/>
                </a:lnTo>
                <a:lnTo>
                  <a:pt x="698" y="2093"/>
                </a:lnTo>
                <a:lnTo>
                  <a:pt x="699" y="2088"/>
                </a:lnTo>
                <a:lnTo>
                  <a:pt x="699" y="2088"/>
                </a:lnTo>
                <a:lnTo>
                  <a:pt x="699" y="1407"/>
                </a:lnTo>
                <a:lnTo>
                  <a:pt x="699" y="1402"/>
                </a:lnTo>
                <a:lnTo>
                  <a:pt x="696" y="1398"/>
                </a:lnTo>
                <a:lnTo>
                  <a:pt x="693" y="1393"/>
                </a:lnTo>
                <a:lnTo>
                  <a:pt x="689" y="1391"/>
                </a:lnTo>
                <a:lnTo>
                  <a:pt x="684" y="1389"/>
                </a:lnTo>
                <a:lnTo>
                  <a:pt x="679" y="1388"/>
                </a:lnTo>
                <a:close/>
                <a:moveTo>
                  <a:pt x="1238" y="1375"/>
                </a:moveTo>
                <a:lnTo>
                  <a:pt x="840" y="1384"/>
                </a:lnTo>
                <a:lnTo>
                  <a:pt x="831" y="1387"/>
                </a:lnTo>
                <a:lnTo>
                  <a:pt x="824" y="1394"/>
                </a:lnTo>
                <a:lnTo>
                  <a:pt x="822" y="1403"/>
                </a:lnTo>
                <a:lnTo>
                  <a:pt x="822" y="2129"/>
                </a:lnTo>
                <a:lnTo>
                  <a:pt x="824" y="2137"/>
                </a:lnTo>
                <a:lnTo>
                  <a:pt x="829" y="2143"/>
                </a:lnTo>
                <a:lnTo>
                  <a:pt x="836" y="2147"/>
                </a:lnTo>
                <a:lnTo>
                  <a:pt x="1234" y="2249"/>
                </a:lnTo>
                <a:lnTo>
                  <a:pt x="1236" y="2249"/>
                </a:lnTo>
                <a:lnTo>
                  <a:pt x="1238" y="2249"/>
                </a:lnTo>
                <a:lnTo>
                  <a:pt x="1242" y="2249"/>
                </a:lnTo>
                <a:lnTo>
                  <a:pt x="1246" y="2248"/>
                </a:lnTo>
                <a:lnTo>
                  <a:pt x="1251" y="2245"/>
                </a:lnTo>
                <a:lnTo>
                  <a:pt x="1254" y="2243"/>
                </a:lnTo>
                <a:lnTo>
                  <a:pt x="1256" y="2238"/>
                </a:lnTo>
                <a:lnTo>
                  <a:pt x="1258" y="2234"/>
                </a:lnTo>
                <a:lnTo>
                  <a:pt x="1258" y="2230"/>
                </a:lnTo>
                <a:lnTo>
                  <a:pt x="1258" y="1394"/>
                </a:lnTo>
                <a:lnTo>
                  <a:pt x="1258" y="1390"/>
                </a:lnTo>
                <a:lnTo>
                  <a:pt x="1257" y="1386"/>
                </a:lnTo>
                <a:lnTo>
                  <a:pt x="1255" y="1383"/>
                </a:lnTo>
                <a:lnTo>
                  <a:pt x="1252" y="1380"/>
                </a:lnTo>
                <a:lnTo>
                  <a:pt x="1248" y="1377"/>
                </a:lnTo>
                <a:lnTo>
                  <a:pt x="1243" y="1375"/>
                </a:lnTo>
                <a:lnTo>
                  <a:pt x="1238" y="1375"/>
                </a:lnTo>
                <a:close/>
                <a:moveTo>
                  <a:pt x="2621" y="1362"/>
                </a:moveTo>
                <a:lnTo>
                  <a:pt x="2616" y="1363"/>
                </a:lnTo>
                <a:lnTo>
                  <a:pt x="2612" y="1364"/>
                </a:lnTo>
                <a:lnTo>
                  <a:pt x="2607" y="1367"/>
                </a:lnTo>
                <a:lnTo>
                  <a:pt x="2605" y="1370"/>
                </a:lnTo>
                <a:lnTo>
                  <a:pt x="2603" y="1373"/>
                </a:lnTo>
                <a:lnTo>
                  <a:pt x="2602" y="1377"/>
                </a:lnTo>
                <a:lnTo>
                  <a:pt x="2602" y="1381"/>
                </a:lnTo>
                <a:lnTo>
                  <a:pt x="2602" y="2761"/>
                </a:lnTo>
                <a:lnTo>
                  <a:pt x="2603" y="2768"/>
                </a:lnTo>
                <a:lnTo>
                  <a:pt x="2606" y="2774"/>
                </a:lnTo>
                <a:lnTo>
                  <a:pt x="2612" y="2779"/>
                </a:lnTo>
                <a:lnTo>
                  <a:pt x="2615" y="2780"/>
                </a:lnTo>
                <a:lnTo>
                  <a:pt x="2618" y="2781"/>
                </a:lnTo>
                <a:lnTo>
                  <a:pt x="2620" y="2781"/>
                </a:lnTo>
                <a:lnTo>
                  <a:pt x="2624" y="2780"/>
                </a:lnTo>
                <a:lnTo>
                  <a:pt x="2629" y="2779"/>
                </a:lnTo>
                <a:lnTo>
                  <a:pt x="2632" y="2778"/>
                </a:lnTo>
                <a:lnTo>
                  <a:pt x="3124" y="2435"/>
                </a:lnTo>
                <a:lnTo>
                  <a:pt x="3127" y="2432"/>
                </a:lnTo>
                <a:lnTo>
                  <a:pt x="3130" y="2428"/>
                </a:lnTo>
                <a:lnTo>
                  <a:pt x="3131" y="2424"/>
                </a:lnTo>
                <a:lnTo>
                  <a:pt x="3132" y="2419"/>
                </a:lnTo>
                <a:lnTo>
                  <a:pt x="3132" y="1403"/>
                </a:lnTo>
                <a:lnTo>
                  <a:pt x="3130" y="1394"/>
                </a:lnTo>
                <a:lnTo>
                  <a:pt x="3123" y="1387"/>
                </a:lnTo>
                <a:lnTo>
                  <a:pt x="3114" y="1385"/>
                </a:lnTo>
                <a:lnTo>
                  <a:pt x="2621" y="1362"/>
                </a:lnTo>
                <a:close/>
                <a:moveTo>
                  <a:pt x="2129" y="1354"/>
                </a:moveTo>
                <a:lnTo>
                  <a:pt x="1486" y="1369"/>
                </a:lnTo>
                <a:lnTo>
                  <a:pt x="1477" y="1372"/>
                </a:lnTo>
                <a:lnTo>
                  <a:pt x="1470" y="1378"/>
                </a:lnTo>
                <a:lnTo>
                  <a:pt x="1468" y="1388"/>
                </a:lnTo>
                <a:lnTo>
                  <a:pt x="1468" y="2293"/>
                </a:lnTo>
                <a:lnTo>
                  <a:pt x="1469" y="2301"/>
                </a:lnTo>
                <a:lnTo>
                  <a:pt x="1474" y="2307"/>
                </a:lnTo>
                <a:lnTo>
                  <a:pt x="1482" y="2311"/>
                </a:lnTo>
                <a:lnTo>
                  <a:pt x="2124" y="2475"/>
                </a:lnTo>
                <a:lnTo>
                  <a:pt x="2127" y="2475"/>
                </a:lnTo>
                <a:lnTo>
                  <a:pt x="2129" y="2475"/>
                </a:lnTo>
                <a:lnTo>
                  <a:pt x="2133" y="2475"/>
                </a:lnTo>
                <a:lnTo>
                  <a:pt x="2137" y="2474"/>
                </a:lnTo>
                <a:lnTo>
                  <a:pt x="2140" y="2472"/>
                </a:lnTo>
                <a:lnTo>
                  <a:pt x="2144" y="2469"/>
                </a:lnTo>
                <a:lnTo>
                  <a:pt x="2146" y="2464"/>
                </a:lnTo>
                <a:lnTo>
                  <a:pt x="2147" y="2460"/>
                </a:lnTo>
                <a:lnTo>
                  <a:pt x="2148" y="2456"/>
                </a:lnTo>
                <a:lnTo>
                  <a:pt x="2148" y="2456"/>
                </a:lnTo>
                <a:lnTo>
                  <a:pt x="2148" y="1372"/>
                </a:lnTo>
                <a:lnTo>
                  <a:pt x="2148" y="1369"/>
                </a:lnTo>
                <a:lnTo>
                  <a:pt x="2146" y="1365"/>
                </a:lnTo>
                <a:lnTo>
                  <a:pt x="2145" y="1362"/>
                </a:lnTo>
                <a:lnTo>
                  <a:pt x="2142" y="1359"/>
                </a:lnTo>
                <a:lnTo>
                  <a:pt x="2139" y="1357"/>
                </a:lnTo>
                <a:lnTo>
                  <a:pt x="2136" y="1355"/>
                </a:lnTo>
                <a:lnTo>
                  <a:pt x="2132" y="1354"/>
                </a:lnTo>
                <a:lnTo>
                  <a:pt x="2129" y="1354"/>
                </a:lnTo>
                <a:close/>
                <a:moveTo>
                  <a:pt x="1487" y="284"/>
                </a:moveTo>
                <a:lnTo>
                  <a:pt x="1482" y="284"/>
                </a:lnTo>
                <a:lnTo>
                  <a:pt x="1478" y="285"/>
                </a:lnTo>
                <a:lnTo>
                  <a:pt x="1475" y="288"/>
                </a:lnTo>
                <a:lnTo>
                  <a:pt x="1472" y="291"/>
                </a:lnTo>
                <a:lnTo>
                  <a:pt x="1470" y="294"/>
                </a:lnTo>
                <a:lnTo>
                  <a:pt x="1468" y="298"/>
                </a:lnTo>
                <a:lnTo>
                  <a:pt x="1468" y="302"/>
                </a:lnTo>
                <a:lnTo>
                  <a:pt x="1468" y="1026"/>
                </a:lnTo>
                <a:lnTo>
                  <a:pt x="1468" y="1030"/>
                </a:lnTo>
                <a:lnTo>
                  <a:pt x="1469" y="1035"/>
                </a:lnTo>
                <a:lnTo>
                  <a:pt x="1471" y="1038"/>
                </a:lnTo>
                <a:lnTo>
                  <a:pt x="1474" y="1041"/>
                </a:lnTo>
                <a:lnTo>
                  <a:pt x="1478" y="1043"/>
                </a:lnTo>
                <a:lnTo>
                  <a:pt x="1482" y="1045"/>
                </a:lnTo>
                <a:lnTo>
                  <a:pt x="1486" y="1045"/>
                </a:lnTo>
                <a:lnTo>
                  <a:pt x="1488" y="1045"/>
                </a:lnTo>
                <a:lnTo>
                  <a:pt x="1489" y="1045"/>
                </a:lnTo>
                <a:lnTo>
                  <a:pt x="1948" y="983"/>
                </a:lnTo>
                <a:lnTo>
                  <a:pt x="1956" y="980"/>
                </a:lnTo>
                <a:lnTo>
                  <a:pt x="1962" y="973"/>
                </a:lnTo>
                <a:lnTo>
                  <a:pt x="1965" y="964"/>
                </a:lnTo>
                <a:lnTo>
                  <a:pt x="1965" y="412"/>
                </a:lnTo>
                <a:lnTo>
                  <a:pt x="1962" y="404"/>
                </a:lnTo>
                <a:lnTo>
                  <a:pt x="1957" y="398"/>
                </a:lnTo>
                <a:lnTo>
                  <a:pt x="1950" y="394"/>
                </a:lnTo>
                <a:lnTo>
                  <a:pt x="1491" y="284"/>
                </a:lnTo>
                <a:lnTo>
                  <a:pt x="1487" y="284"/>
                </a:lnTo>
                <a:close/>
                <a:moveTo>
                  <a:pt x="1130" y="250"/>
                </a:moveTo>
                <a:lnTo>
                  <a:pt x="1121" y="252"/>
                </a:lnTo>
                <a:lnTo>
                  <a:pt x="186" y="638"/>
                </a:lnTo>
                <a:lnTo>
                  <a:pt x="180" y="642"/>
                </a:lnTo>
                <a:lnTo>
                  <a:pt x="175" y="648"/>
                </a:lnTo>
                <a:lnTo>
                  <a:pt x="174" y="655"/>
                </a:lnTo>
                <a:lnTo>
                  <a:pt x="174" y="1202"/>
                </a:lnTo>
                <a:lnTo>
                  <a:pt x="174" y="1206"/>
                </a:lnTo>
                <a:lnTo>
                  <a:pt x="175" y="1209"/>
                </a:lnTo>
                <a:lnTo>
                  <a:pt x="177" y="1213"/>
                </a:lnTo>
                <a:lnTo>
                  <a:pt x="181" y="1215"/>
                </a:lnTo>
                <a:lnTo>
                  <a:pt x="185" y="1218"/>
                </a:lnTo>
                <a:lnTo>
                  <a:pt x="189" y="1220"/>
                </a:lnTo>
                <a:lnTo>
                  <a:pt x="194" y="1220"/>
                </a:lnTo>
                <a:lnTo>
                  <a:pt x="195" y="1220"/>
                </a:lnTo>
                <a:lnTo>
                  <a:pt x="196" y="1220"/>
                </a:lnTo>
                <a:lnTo>
                  <a:pt x="1131" y="1093"/>
                </a:lnTo>
                <a:lnTo>
                  <a:pt x="1139" y="1090"/>
                </a:lnTo>
                <a:lnTo>
                  <a:pt x="1145" y="1083"/>
                </a:lnTo>
                <a:lnTo>
                  <a:pt x="1148" y="1074"/>
                </a:lnTo>
                <a:lnTo>
                  <a:pt x="1148" y="269"/>
                </a:lnTo>
                <a:lnTo>
                  <a:pt x="1146" y="264"/>
                </a:lnTo>
                <a:lnTo>
                  <a:pt x="1145" y="260"/>
                </a:lnTo>
                <a:lnTo>
                  <a:pt x="1142" y="256"/>
                </a:lnTo>
                <a:lnTo>
                  <a:pt x="1139" y="253"/>
                </a:lnTo>
                <a:lnTo>
                  <a:pt x="1130" y="250"/>
                </a:lnTo>
                <a:close/>
                <a:moveTo>
                  <a:pt x="1240" y="0"/>
                </a:moveTo>
                <a:lnTo>
                  <a:pt x="1254" y="1"/>
                </a:lnTo>
                <a:lnTo>
                  <a:pt x="2143" y="234"/>
                </a:lnTo>
                <a:lnTo>
                  <a:pt x="2157" y="240"/>
                </a:lnTo>
                <a:lnTo>
                  <a:pt x="2170" y="248"/>
                </a:lnTo>
                <a:lnTo>
                  <a:pt x="2179" y="260"/>
                </a:lnTo>
                <a:lnTo>
                  <a:pt x="2184" y="273"/>
                </a:lnTo>
                <a:lnTo>
                  <a:pt x="2186" y="289"/>
                </a:lnTo>
                <a:lnTo>
                  <a:pt x="2186" y="874"/>
                </a:lnTo>
                <a:lnTo>
                  <a:pt x="2323" y="855"/>
                </a:lnTo>
                <a:lnTo>
                  <a:pt x="2324" y="855"/>
                </a:lnTo>
                <a:lnTo>
                  <a:pt x="2326" y="855"/>
                </a:lnTo>
                <a:lnTo>
                  <a:pt x="2328" y="855"/>
                </a:lnTo>
                <a:lnTo>
                  <a:pt x="2331" y="855"/>
                </a:lnTo>
                <a:lnTo>
                  <a:pt x="2333" y="855"/>
                </a:lnTo>
                <a:lnTo>
                  <a:pt x="2336" y="855"/>
                </a:lnTo>
                <a:lnTo>
                  <a:pt x="2339" y="855"/>
                </a:lnTo>
                <a:lnTo>
                  <a:pt x="2341" y="856"/>
                </a:lnTo>
                <a:lnTo>
                  <a:pt x="2343" y="856"/>
                </a:lnTo>
                <a:lnTo>
                  <a:pt x="2344" y="856"/>
                </a:lnTo>
                <a:lnTo>
                  <a:pt x="2345" y="857"/>
                </a:lnTo>
                <a:lnTo>
                  <a:pt x="3287" y="1099"/>
                </a:lnTo>
                <a:lnTo>
                  <a:pt x="3302" y="1105"/>
                </a:lnTo>
                <a:lnTo>
                  <a:pt x="3314" y="1115"/>
                </a:lnTo>
                <a:lnTo>
                  <a:pt x="3323" y="1126"/>
                </a:lnTo>
                <a:lnTo>
                  <a:pt x="3328" y="1140"/>
                </a:lnTo>
                <a:lnTo>
                  <a:pt x="3330" y="1154"/>
                </a:lnTo>
                <a:lnTo>
                  <a:pt x="3330" y="2308"/>
                </a:lnTo>
                <a:lnTo>
                  <a:pt x="3329" y="2322"/>
                </a:lnTo>
                <a:lnTo>
                  <a:pt x="3324" y="2335"/>
                </a:lnTo>
                <a:lnTo>
                  <a:pt x="3316" y="2346"/>
                </a:lnTo>
                <a:lnTo>
                  <a:pt x="3306" y="2355"/>
                </a:lnTo>
                <a:lnTo>
                  <a:pt x="2363" y="3010"/>
                </a:lnTo>
                <a:lnTo>
                  <a:pt x="2361" y="3011"/>
                </a:lnTo>
                <a:lnTo>
                  <a:pt x="2357" y="3014"/>
                </a:lnTo>
                <a:lnTo>
                  <a:pt x="2349" y="3017"/>
                </a:lnTo>
                <a:lnTo>
                  <a:pt x="2339" y="3020"/>
                </a:lnTo>
                <a:lnTo>
                  <a:pt x="2329" y="3020"/>
                </a:lnTo>
                <a:lnTo>
                  <a:pt x="2319" y="3019"/>
                </a:lnTo>
                <a:lnTo>
                  <a:pt x="2313" y="3018"/>
                </a:lnTo>
                <a:lnTo>
                  <a:pt x="2310" y="3017"/>
                </a:lnTo>
                <a:lnTo>
                  <a:pt x="277" y="2275"/>
                </a:lnTo>
                <a:lnTo>
                  <a:pt x="262" y="2266"/>
                </a:lnTo>
                <a:lnTo>
                  <a:pt x="251" y="2254"/>
                </a:lnTo>
                <a:lnTo>
                  <a:pt x="243" y="2238"/>
                </a:lnTo>
                <a:lnTo>
                  <a:pt x="240" y="2221"/>
                </a:lnTo>
                <a:lnTo>
                  <a:pt x="240" y="1991"/>
                </a:lnTo>
                <a:lnTo>
                  <a:pt x="239" y="1364"/>
                </a:lnTo>
                <a:lnTo>
                  <a:pt x="151" y="1371"/>
                </a:lnTo>
                <a:lnTo>
                  <a:pt x="148" y="1371"/>
                </a:lnTo>
                <a:lnTo>
                  <a:pt x="146" y="1371"/>
                </a:lnTo>
                <a:lnTo>
                  <a:pt x="132" y="1369"/>
                </a:lnTo>
                <a:lnTo>
                  <a:pt x="118" y="1364"/>
                </a:lnTo>
                <a:lnTo>
                  <a:pt x="107" y="1356"/>
                </a:lnTo>
                <a:lnTo>
                  <a:pt x="97" y="1344"/>
                </a:lnTo>
                <a:lnTo>
                  <a:pt x="91" y="1329"/>
                </a:lnTo>
                <a:lnTo>
                  <a:pt x="89" y="1314"/>
                </a:lnTo>
                <a:lnTo>
                  <a:pt x="88" y="761"/>
                </a:lnTo>
                <a:lnTo>
                  <a:pt x="80" y="764"/>
                </a:lnTo>
                <a:lnTo>
                  <a:pt x="66" y="768"/>
                </a:lnTo>
                <a:lnTo>
                  <a:pt x="52" y="768"/>
                </a:lnTo>
                <a:lnTo>
                  <a:pt x="39" y="765"/>
                </a:lnTo>
                <a:lnTo>
                  <a:pt x="26" y="759"/>
                </a:lnTo>
                <a:lnTo>
                  <a:pt x="15" y="750"/>
                </a:lnTo>
                <a:lnTo>
                  <a:pt x="7" y="739"/>
                </a:lnTo>
                <a:lnTo>
                  <a:pt x="2" y="725"/>
                </a:lnTo>
                <a:lnTo>
                  <a:pt x="0" y="711"/>
                </a:lnTo>
                <a:lnTo>
                  <a:pt x="0" y="610"/>
                </a:lnTo>
                <a:lnTo>
                  <a:pt x="2" y="595"/>
                </a:lnTo>
                <a:lnTo>
                  <a:pt x="9" y="579"/>
                </a:lnTo>
                <a:lnTo>
                  <a:pt x="19" y="567"/>
                </a:lnTo>
                <a:lnTo>
                  <a:pt x="33" y="559"/>
                </a:lnTo>
                <a:lnTo>
                  <a:pt x="1214" y="5"/>
                </a:lnTo>
                <a:lnTo>
                  <a:pt x="1227" y="1"/>
                </a:lnTo>
                <a:lnTo>
                  <a:pt x="124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60" name="Freeform 14"/>
          <p:cNvSpPr>
            <a:spLocks noEditPoints="1"/>
          </p:cNvSpPr>
          <p:nvPr/>
        </p:nvSpPr>
        <p:spPr bwMode="auto">
          <a:xfrm>
            <a:off x="5421220" y="1844708"/>
            <a:ext cx="483184" cy="458307"/>
          </a:xfrm>
          <a:custGeom>
            <a:avLst/>
            <a:gdLst>
              <a:gd name="T0" fmla="*/ 2372 w 3438"/>
              <a:gd name="T1" fmla="*/ 2196 h 3263"/>
              <a:gd name="T2" fmla="*/ 2304 w 3438"/>
              <a:gd name="T3" fmla="*/ 2406 h 3263"/>
              <a:gd name="T4" fmla="*/ 2432 w 3438"/>
              <a:gd name="T5" fmla="*/ 2582 h 3263"/>
              <a:gd name="T6" fmla="*/ 2654 w 3438"/>
              <a:gd name="T7" fmla="*/ 2582 h 3263"/>
              <a:gd name="T8" fmla="*/ 2782 w 3438"/>
              <a:gd name="T9" fmla="*/ 2406 h 3263"/>
              <a:gd name="T10" fmla="*/ 2714 w 3438"/>
              <a:gd name="T11" fmla="*/ 2196 h 3263"/>
              <a:gd name="T12" fmla="*/ 1665 w 3438"/>
              <a:gd name="T13" fmla="*/ 2008 h 3263"/>
              <a:gd name="T14" fmla="*/ 1906 w 3438"/>
              <a:gd name="T15" fmla="*/ 2633 h 3263"/>
              <a:gd name="T16" fmla="*/ 2245 w 3438"/>
              <a:gd name="T17" fmla="*/ 3021 h 3263"/>
              <a:gd name="T18" fmla="*/ 2358 w 3438"/>
              <a:gd name="T19" fmla="*/ 3263 h 3263"/>
              <a:gd name="T20" fmla="*/ 1 w 3438"/>
              <a:gd name="T21" fmla="*/ 3074 h 3263"/>
              <a:gd name="T22" fmla="*/ 14 w 3438"/>
              <a:gd name="T23" fmla="*/ 2749 h 3263"/>
              <a:gd name="T24" fmla="*/ 98 w 3438"/>
              <a:gd name="T25" fmla="*/ 2419 h 3263"/>
              <a:gd name="T26" fmla="*/ 275 w 3438"/>
              <a:gd name="T27" fmla="*/ 2207 h 3263"/>
              <a:gd name="T28" fmla="*/ 748 w 3438"/>
              <a:gd name="T29" fmla="*/ 2155 h 3263"/>
              <a:gd name="T30" fmla="*/ 1148 w 3438"/>
              <a:gd name="T31" fmla="*/ 2144 h 3263"/>
              <a:gd name="T32" fmla="*/ 1449 w 3438"/>
              <a:gd name="T33" fmla="*/ 2127 h 3263"/>
              <a:gd name="T34" fmla="*/ 2621 w 3438"/>
              <a:gd name="T35" fmla="*/ 1472 h 3263"/>
              <a:gd name="T36" fmla="*/ 3120 w 3438"/>
              <a:gd name="T37" fmla="*/ 1679 h 3263"/>
              <a:gd name="T38" fmla="*/ 3111 w 3438"/>
              <a:gd name="T39" fmla="*/ 2229 h 3263"/>
              <a:gd name="T40" fmla="*/ 3065 w 3438"/>
              <a:gd name="T41" fmla="*/ 2632 h 3263"/>
              <a:gd name="T42" fmla="*/ 2768 w 3438"/>
              <a:gd name="T43" fmla="*/ 2906 h 3263"/>
              <a:gd name="T44" fmla="*/ 2363 w 3438"/>
              <a:gd name="T45" fmla="*/ 2923 h 3263"/>
              <a:gd name="T46" fmla="*/ 2045 w 3438"/>
              <a:gd name="T47" fmla="*/ 2674 h 3263"/>
              <a:gd name="T48" fmla="*/ 1649 w 3438"/>
              <a:gd name="T49" fmla="*/ 2289 h 3263"/>
              <a:gd name="T50" fmla="*/ 1855 w 3438"/>
              <a:gd name="T51" fmla="*/ 1789 h 3263"/>
              <a:gd name="T52" fmla="*/ 2406 w 3438"/>
              <a:gd name="T53" fmla="*/ 1799 h 3263"/>
              <a:gd name="T54" fmla="*/ 1990 w 3438"/>
              <a:gd name="T55" fmla="*/ 1177 h 3263"/>
              <a:gd name="T56" fmla="*/ 1985 w 3438"/>
              <a:gd name="T57" fmla="*/ 1374 h 3263"/>
              <a:gd name="T58" fmla="*/ 1832 w 3438"/>
              <a:gd name="T59" fmla="*/ 1476 h 3263"/>
              <a:gd name="T60" fmla="*/ 1754 w 3438"/>
              <a:gd name="T61" fmla="*/ 1716 h 3263"/>
              <a:gd name="T62" fmla="*/ 1544 w 3438"/>
              <a:gd name="T63" fmla="*/ 1953 h 3263"/>
              <a:gd name="T64" fmla="*/ 1266 w 3438"/>
              <a:gd name="T65" fmla="*/ 2039 h 3263"/>
              <a:gd name="T66" fmla="*/ 987 w 3438"/>
              <a:gd name="T67" fmla="*/ 1953 h 3263"/>
              <a:gd name="T68" fmla="*/ 778 w 3438"/>
              <a:gd name="T69" fmla="*/ 1716 h 3263"/>
              <a:gd name="T70" fmla="*/ 651 w 3438"/>
              <a:gd name="T71" fmla="*/ 1455 h 3263"/>
              <a:gd name="T72" fmla="*/ 555 w 3438"/>
              <a:gd name="T73" fmla="*/ 1306 h 3263"/>
              <a:gd name="T74" fmla="*/ 606 w 3438"/>
              <a:gd name="T75" fmla="*/ 1127 h 3263"/>
              <a:gd name="T76" fmla="*/ 1024 w 3438"/>
              <a:gd name="T77" fmla="*/ 781 h 3263"/>
              <a:gd name="T78" fmla="*/ 1114 w 3438"/>
              <a:gd name="T79" fmla="*/ 878 h 3263"/>
              <a:gd name="T80" fmla="*/ 1479 w 3438"/>
              <a:gd name="T81" fmla="*/ 865 h 3263"/>
              <a:gd name="T82" fmla="*/ 1546 w 3438"/>
              <a:gd name="T83" fmla="*/ 748 h 3263"/>
              <a:gd name="T84" fmla="*/ 1782 w 3438"/>
              <a:gd name="T85" fmla="*/ 422 h 3263"/>
              <a:gd name="T86" fmla="*/ 1955 w 3438"/>
              <a:gd name="T87" fmla="*/ 727 h 3263"/>
              <a:gd name="T88" fmla="*/ 595 w 3438"/>
              <a:gd name="T89" fmla="*/ 769 h 3263"/>
              <a:gd name="T90" fmla="*/ 742 w 3438"/>
              <a:gd name="T91" fmla="*/ 469 h 3263"/>
              <a:gd name="T92" fmla="*/ 1018 w 3438"/>
              <a:gd name="T93" fmla="*/ 234 h 3263"/>
              <a:gd name="T94" fmla="*/ 1456 w 3438"/>
              <a:gd name="T95" fmla="*/ 37 h 3263"/>
              <a:gd name="T96" fmla="*/ 1488 w 3438"/>
              <a:gd name="T97" fmla="*/ 736 h 3263"/>
              <a:gd name="T98" fmla="*/ 1437 w 3438"/>
              <a:gd name="T99" fmla="*/ 817 h 3263"/>
              <a:gd name="T100" fmla="*/ 1105 w 3438"/>
              <a:gd name="T101" fmla="*/ 803 h 3263"/>
              <a:gd name="T102" fmla="*/ 1076 w 3438"/>
              <a:gd name="T103" fmla="*/ 86 h 3263"/>
              <a:gd name="T104" fmla="*/ 1123 w 3438"/>
              <a:gd name="T105" fmla="*/ 11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38" h="3263">
                <a:moveTo>
                  <a:pt x="2543" y="2125"/>
                </a:moveTo>
                <a:lnTo>
                  <a:pt x="2504" y="2128"/>
                </a:lnTo>
                <a:lnTo>
                  <a:pt x="2466" y="2138"/>
                </a:lnTo>
                <a:lnTo>
                  <a:pt x="2432" y="2152"/>
                </a:lnTo>
                <a:lnTo>
                  <a:pt x="2400" y="2172"/>
                </a:lnTo>
                <a:lnTo>
                  <a:pt x="2372" y="2196"/>
                </a:lnTo>
                <a:lnTo>
                  <a:pt x="2348" y="2224"/>
                </a:lnTo>
                <a:lnTo>
                  <a:pt x="2328" y="2256"/>
                </a:lnTo>
                <a:lnTo>
                  <a:pt x="2314" y="2290"/>
                </a:lnTo>
                <a:lnTo>
                  <a:pt x="2304" y="2327"/>
                </a:lnTo>
                <a:lnTo>
                  <a:pt x="2301" y="2367"/>
                </a:lnTo>
                <a:lnTo>
                  <a:pt x="2304" y="2406"/>
                </a:lnTo>
                <a:lnTo>
                  <a:pt x="2314" y="2443"/>
                </a:lnTo>
                <a:lnTo>
                  <a:pt x="2328" y="2478"/>
                </a:lnTo>
                <a:lnTo>
                  <a:pt x="2348" y="2510"/>
                </a:lnTo>
                <a:lnTo>
                  <a:pt x="2372" y="2538"/>
                </a:lnTo>
                <a:lnTo>
                  <a:pt x="2400" y="2562"/>
                </a:lnTo>
                <a:lnTo>
                  <a:pt x="2432" y="2582"/>
                </a:lnTo>
                <a:lnTo>
                  <a:pt x="2466" y="2596"/>
                </a:lnTo>
                <a:lnTo>
                  <a:pt x="2504" y="2606"/>
                </a:lnTo>
                <a:lnTo>
                  <a:pt x="2543" y="2609"/>
                </a:lnTo>
                <a:lnTo>
                  <a:pt x="2582" y="2606"/>
                </a:lnTo>
                <a:lnTo>
                  <a:pt x="2619" y="2596"/>
                </a:lnTo>
                <a:lnTo>
                  <a:pt x="2654" y="2582"/>
                </a:lnTo>
                <a:lnTo>
                  <a:pt x="2686" y="2562"/>
                </a:lnTo>
                <a:lnTo>
                  <a:pt x="2714" y="2538"/>
                </a:lnTo>
                <a:lnTo>
                  <a:pt x="2738" y="2510"/>
                </a:lnTo>
                <a:lnTo>
                  <a:pt x="2758" y="2478"/>
                </a:lnTo>
                <a:lnTo>
                  <a:pt x="2773" y="2443"/>
                </a:lnTo>
                <a:lnTo>
                  <a:pt x="2782" y="2406"/>
                </a:lnTo>
                <a:lnTo>
                  <a:pt x="2785" y="2367"/>
                </a:lnTo>
                <a:lnTo>
                  <a:pt x="2782" y="2327"/>
                </a:lnTo>
                <a:lnTo>
                  <a:pt x="2773" y="2290"/>
                </a:lnTo>
                <a:lnTo>
                  <a:pt x="2758" y="2256"/>
                </a:lnTo>
                <a:lnTo>
                  <a:pt x="2738" y="2224"/>
                </a:lnTo>
                <a:lnTo>
                  <a:pt x="2714" y="2196"/>
                </a:lnTo>
                <a:lnTo>
                  <a:pt x="2686" y="2172"/>
                </a:lnTo>
                <a:lnTo>
                  <a:pt x="2654" y="2152"/>
                </a:lnTo>
                <a:lnTo>
                  <a:pt x="2619" y="2138"/>
                </a:lnTo>
                <a:lnTo>
                  <a:pt x="2582" y="2128"/>
                </a:lnTo>
                <a:lnTo>
                  <a:pt x="2543" y="2125"/>
                </a:lnTo>
                <a:close/>
                <a:moveTo>
                  <a:pt x="1665" y="2008"/>
                </a:moveTo>
                <a:lnTo>
                  <a:pt x="1801" y="2141"/>
                </a:lnTo>
                <a:lnTo>
                  <a:pt x="1529" y="2188"/>
                </a:lnTo>
                <a:lnTo>
                  <a:pt x="1528" y="2551"/>
                </a:lnTo>
                <a:lnTo>
                  <a:pt x="1900" y="2617"/>
                </a:lnTo>
                <a:lnTo>
                  <a:pt x="1904" y="2626"/>
                </a:lnTo>
                <a:lnTo>
                  <a:pt x="1906" y="2633"/>
                </a:lnTo>
                <a:lnTo>
                  <a:pt x="1908" y="2639"/>
                </a:lnTo>
                <a:lnTo>
                  <a:pt x="1913" y="2648"/>
                </a:lnTo>
                <a:lnTo>
                  <a:pt x="1710" y="2970"/>
                </a:lnTo>
                <a:lnTo>
                  <a:pt x="1946" y="3205"/>
                </a:lnTo>
                <a:lnTo>
                  <a:pt x="2236" y="3016"/>
                </a:lnTo>
                <a:lnTo>
                  <a:pt x="2245" y="3021"/>
                </a:lnTo>
                <a:lnTo>
                  <a:pt x="2259" y="3027"/>
                </a:lnTo>
                <a:lnTo>
                  <a:pt x="2275" y="3032"/>
                </a:lnTo>
                <a:lnTo>
                  <a:pt x="2292" y="3039"/>
                </a:lnTo>
                <a:lnTo>
                  <a:pt x="2307" y="3044"/>
                </a:lnTo>
                <a:lnTo>
                  <a:pt x="2317" y="3050"/>
                </a:lnTo>
                <a:lnTo>
                  <a:pt x="2358" y="3263"/>
                </a:lnTo>
                <a:lnTo>
                  <a:pt x="14" y="3263"/>
                </a:lnTo>
                <a:lnTo>
                  <a:pt x="10" y="3235"/>
                </a:lnTo>
                <a:lnTo>
                  <a:pt x="8" y="3201"/>
                </a:lnTo>
                <a:lnTo>
                  <a:pt x="5" y="3163"/>
                </a:lnTo>
                <a:lnTo>
                  <a:pt x="3" y="3121"/>
                </a:lnTo>
                <a:lnTo>
                  <a:pt x="1" y="3074"/>
                </a:lnTo>
                <a:lnTo>
                  <a:pt x="0" y="3025"/>
                </a:lnTo>
                <a:lnTo>
                  <a:pt x="0" y="2973"/>
                </a:lnTo>
                <a:lnTo>
                  <a:pt x="1" y="2920"/>
                </a:lnTo>
                <a:lnTo>
                  <a:pt x="3" y="2863"/>
                </a:lnTo>
                <a:lnTo>
                  <a:pt x="7" y="2807"/>
                </a:lnTo>
                <a:lnTo>
                  <a:pt x="14" y="2749"/>
                </a:lnTo>
                <a:lnTo>
                  <a:pt x="21" y="2691"/>
                </a:lnTo>
                <a:lnTo>
                  <a:pt x="31" y="2634"/>
                </a:lnTo>
                <a:lnTo>
                  <a:pt x="44" y="2578"/>
                </a:lnTo>
                <a:lnTo>
                  <a:pt x="58" y="2522"/>
                </a:lnTo>
                <a:lnTo>
                  <a:pt x="76" y="2469"/>
                </a:lnTo>
                <a:lnTo>
                  <a:pt x="98" y="2419"/>
                </a:lnTo>
                <a:lnTo>
                  <a:pt x="122" y="2371"/>
                </a:lnTo>
                <a:lnTo>
                  <a:pt x="149" y="2326"/>
                </a:lnTo>
                <a:lnTo>
                  <a:pt x="180" y="2286"/>
                </a:lnTo>
                <a:lnTo>
                  <a:pt x="211" y="2256"/>
                </a:lnTo>
                <a:lnTo>
                  <a:pt x="242" y="2228"/>
                </a:lnTo>
                <a:lnTo>
                  <a:pt x="275" y="2207"/>
                </a:lnTo>
                <a:lnTo>
                  <a:pt x="312" y="2188"/>
                </a:lnTo>
                <a:lnTo>
                  <a:pt x="349" y="2173"/>
                </a:lnTo>
                <a:lnTo>
                  <a:pt x="390" y="2164"/>
                </a:lnTo>
                <a:lnTo>
                  <a:pt x="433" y="2157"/>
                </a:lnTo>
                <a:lnTo>
                  <a:pt x="479" y="2155"/>
                </a:lnTo>
                <a:lnTo>
                  <a:pt x="748" y="2155"/>
                </a:lnTo>
                <a:lnTo>
                  <a:pt x="885" y="2024"/>
                </a:lnTo>
                <a:lnTo>
                  <a:pt x="933" y="2057"/>
                </a:lnTo>
                <a:lnTo>
                  <a:pt x="984" y="2087"/>
                </a:lnTo>
                <a:lnTo>
                  <a:pt x="1036" y="2111"/>
                </a:lnTo>
                <a:lnTo>
                  <a:pt x="1092" y="2129"/>
                </a:lnTo>
                <a:lnTo>
                  <a:pt x="1148" y="2144"/>
                </a:lnTo>
                <a:lnTo>
                  <a:pt x="1206" y="2152"/>
                </a:lnTo>
                <a:lnTo>
                  <a:pt x="1266" y="2155"/>
                </a:lnTo>
                <a:lnTo>
                  <a:pt x="1266" y="2155"/>
                </a:lnTo>
                <a:lnTo>
                  <a:pt x="1329" y="2152"/>
                </a:lnTo>
                <a:lnTo>
                  <a:pt x="1390" y="2143"/>
                </a:lnTo>
                <a:lnTo>
                  <a:pt x="1449" y="2127"/>
                </a:lnTo>
                <a:lnTo>
                  <a:pt x="1508" y="2105"/>
                </a:lnTo>
                <a:lnTo>
                  <a:pt x="1563" y="2078"/>
                </a:lnTo>
                <a:lnTo>
                  <a:pt x="1615" y="2046"/>
                </a:lnTo>
                <a:lnTo>
                  <a:pt x="1665" y="2008"/>
                </a:lnTo>
                <a:close/>
                <a:moveTo>
                  <a:pt x="2465" y="1472"/>
                </a:moveTo>
                <a:lnTo>
                  <a:pt x="2621" y="1472"/>
                </a:lnTo>
                <a:lnTo>
                  <a:pt x="2680" y="1798"/>
                </a:lnTo>
                <a:lnTo>
                  <a:pt x="2724" y="1810"/>
                </a:lnTo>
                <a:lnTo>
                  <a:pt x="2767" y="1826"/>
                </a:lnTo>
                <a:lnTo>
                  <a:pt x="2809" y="1846"/>
                </a:lnTo>
                <a:lnTo>
                  <a:pt x="2849" y="1868"/>
                </a:lnTo>
                <a:lnTo>
                  <a:pt x="3120" y="1679"/>
                </a:lnTo>
                <a:lnTo>
                  <a:pt x="3231" y="1789"/>
                </a:lnTo>
                <a:lnTo>
                  <a:pt x="3042" y="2061"/>
                </a:lnTo>
                <a:lnTo>
                  <a:pt x="3064" y="2100"/>
                </a:lnTo>
                <a:lnTo>
                  <a:pt x="3083" y="2142"/>
                </a:lnTo>
                <a:lnTo>
                  <a:pt x="3099" y="2185"/>
                </a:lnTo>
                <a:lnTo>
                  <a:pt x="3111" y="2229"/>
                </a:lnTo>
                <a:lnTo>
                  <a:pt x="3438" y="2288"/>
                </a:lnTo>
                <a:lnTo>
                  <a:pt x="3438" y="2445"/>
                </a:lnTo>
                <a:lnTo>
                  <a:pt x="3111" y="2503"/>
                </a:lnTo>
                <a:lnTo>
                  <a:pt x="3099" y="2547"/>
                </a:lnTo>
                <a:lnTo>
                  <a:pt x="3083" y="2590"/>
                </a:lnTo>
                <a:lnTo>
                  <a:pt x="3065" y="2632"/>
                </a:lnTo>
                <a:lnTo>
                  <a:pt x="3043" y="2672"/>
                </a:lnTo>
                <a:lnTo>
                  <a:pt x="3231" y="2944"/>
                </a:lnTo>
                <a:lnTo>
                  <a:pt x="3120" y="3055"/>
                </a:lnTo>
                <a:lnTo>
                  <a:pt x="2850" y="2866"/>
                </a:lnTo>
                <a:lnTo>
                  <a:pt x="2809" y="2887"/>
                </a:lnTo>
                <a:lnTo>
                  <a:pt x="2768" y="2906"/>
                </a:lnTo>
                <a:lnTo>
                  <a:pt x="2725" y="2923"/>
                </a:lnTo>
                <a:lnTo>
                  <a:pt x="2681" y="2935"/>
                </a:lnTo>
                <a:lnTo>
                  <a:pt x="2621" y="3262"/>
                </a:lnTo>
                <a:lnTo>
                  <a:pt x="2465" y="3262"/>
                </a:lnTo>
                <a:lnTo>
                  <a:pt x="2407" y="2935"/>
                </a:lnTo>
                <a:lnTo>
                  <a:pt x="2363" y="2923"/>
                </a:lnTo>
                <a:lnTo>
                  <a:pt x="2319" y="2907"/>
                </a:lnTo>
                <a:lnTo>
                  <a:pt x="2277" y="2888"/>
                </a:lnTo>
                <a:lnTo>
                  <a:pt x="2238" y="2867"/>
                </a:lnTo>
                <a:lnTo>
                  <a:pt x="1966" y="3055"/>
                </a:lnTo>
                <a:lnTo>
                  <a:pt x="1855" y="2944"/>
                </a:lnTo>
                <a:lnTo>
                  <a:pt x="2045" y="2674"/>
                </a:lnTo>
                <a:lnTo>
                  <a:pt x="2023" y="2633"/>
                </a:lnTo>
                <a:lnTo>
                  <a:pt x="2004" y="2592"/>
                </a:lnTo>
                <a:lnTo>
                  <a:pt x="1987" y="2549"/>
                </a:lnTo>
                <a:lnTo>
                  <a:pt x="1975" y="2505"/>
                </a:lnTo>
                <a:lnTo>
                  <a:pt x="1649" y="2445"/>
                </a:lnTo>
                <a:lnTo>
                  <a:pt x="1649" y="2289"/>
                </a:lnTo>
                <a:lnTo>
                  <a:pt x="1975" y="2230"/>
                </a:lnTo>
                <a:lnTo>
                  <a:pt x="1987" y="2187"/>
                </a:lnTo>
                <a:lnTo>
                  <a:pt x="2003" y="2143"/>
                </a:lnTo>
                <a:lnTo>
                  <a:pt x="2022" y="2101"/>
                </a:lnTo>
                <a:lnTo>
                  <a:pt x="2044" y="2062"/>
                </a:lnTo>
                <a:lnTo>
                  <a:pt x="1855" y="1789"/>
                </a:lnTo>
                <a:lnTo>
                  <a:pt x="1966" y="1679"/>
                </a:lnTo>
                <a:lnTo>
                  <a:pt x="2237" y="1869"/>
                </a:lnTo>
                <a:lnTo>
                  <a:pt x="2276" y="1847"/>
                </a:lnTo>
                <a:lnTo>
                  <a:pt x="2318" y="1827"/>
                </a:lnTo>
                <a:lnTo>
                  <a:pt x="2362" y="1811"/>
                </a:lnTo>
                <a:lnTo>
                  <a:pt x="2406" y="1799"/>
                </a:lnTo>
                <a:lnTo>
                  <a:pt x="2465" y="1472"/>
                </a:lnTo>
                <a:close/>
                <a:moveTo>
                  <a:pt x="627" y="1106"/>
                </a:moveTo>
                <a:lnTo>
                  <a:pt x="1935" y="1106"/>
                </a:lnTo>
                <a:lnTo>
                  <a:pt x="1956" y="1127"/>
                </a:lnTo>
                <a:lnTo>
                  <a:pt x="1975" y="1151"/>
                </a:lnTo>
                <a:lnTo>
                  <a:pt x="1990" y="1177"/>
                </a:lnTo>
                <a:lnTo>
                  <a:pt x="2000" y="1207"/>
                </a:lnTo>
                <a:lnTo>
                  <a:pt x="2007" y="1239"/>
                </a:lnTo>
                <a:lnTo>
                  <a:pt x="2009" y="1272"/>
                </a:lnTo>
                <a:lnTo>
                  <a:pt x="2006" y="1309"/>
                </a:lnTo>
                <a:lnTo>
                  <a:pt x="1998" y="1343"/>
                </a:lnTo>
                <a:lnTo>
                  <a:pt x="1985" y="1374"/>
                </a:lnTo>
                <a:lnTo>
                  <a:pt x="1968" y="1404"/>
                </a:lnTo>
                <a:lnTo>
                  <a:pt x="1946" y="1428"/>
                </a:lnTo>
                <a:lnTo>
                  <a:pt x="1922" y="1447"/>
                </a:lnTo>
                <a:lnTo>
                  <a:pt x="1894" y="1463"/>
                </a:lnTo>
                <a:lnTo>
                  <a:pt x="1863" y="1472"/>
                </a:lnTo>
                <a:lnTo>
                  <a:pt x="1832" y="1476"/>
                </a:lnTo>
                <a:lnTo>
                  <a:pt x="1829" y="1476"/>
                </a:lnTo>
                <a:lnTo>
                  <a:pt x="1827" y="1476"/>
                </a:lnTo>
                <a:lnTo>
                  <a:pt x="1816" y="1539"/>
                </a:lnTo>
                <a:lnTo>
                  <a:pt x="1801" y="1602"/>
                </a:lnTo>
                <a:lnTo>
                  <a:pt x="1780" y="1661"/>
                </a:lnTo>
                <a:lnTo>
                  <a:pt x="1754" y="1716"/>
                </a:lnTo>
                <a:lnTo>
                  <a:pt x="1724" y="1770"/>
                </a:lnTo>
                <a:lnTo>
                  <a:pt x="1689" y="1819"/>
                </a:lnTo>
                <a:lnTo>
                  <a:pt x="1651" y="1863"/>
                </a:lnTo>
                <a:lnTo>
                  <a:pt x="1620" y="1895"/>
                </a:lnTo>
                <a:lnTo>
                  <a:pt x="1588" y="1922"/>
                </a:lnTo>
                <a:lnTo>
                  <a:pt x="1544" y="1953"/>
                </a:lnTo>
                <a:lnTo>
                  <a:pt x="1498" y="1980"/>
                </a:lnTo>
                <a:lnTo>
                  <a:pt x="1455" y="2001"/>
                </a:lnTo>
                <a:lnTo>
                  <a:pt x="1410" y="2017"/>
                </a:lnTo>
                <a:lnTo>
                  <a:pt x="1363" y="2028"/>
                </a:lnTo>
                <a:lnTo>
                  <a:pt x="1315" y="2035"/>
                </a:lnTo>
                <a:lnTo>
                  <a:pt x="1266" y="2039"/>
                </a:lnTo>
                <a:lnTo>
                  <a:pt x="1217" y="2035"/>
                </a:lnTo>
                <a:lnTo>
                  <a:pt x="1169" y="2028"/>
                </a:lnTo>
                <a:lnTo>
                  <a:pt x="1122" y="2017"/>
                </a:lnTo>
                <a:lnTo>
                  <a:pt x="1077" y="2001"/>
                </a:lnTo>
                <a:lnTo>
                  <a:pt x="1033" y="1980"/>
                </a:lnTo>
                <a:lnTo>
                  <a:pt x="987" y="1953"/>
                </a:lnTo>
                <a:lnTo>
                  <a:pt x="944" y="1922"/>
                </a:lnTo>
                <a:lnTo>
                  <a:pt x="911" y="1895"/>
                </a:lnTo>
                <a:lnTo>
                  <a:pt x="881" y="1864"/>
                </a:lnTo>
                <a:lnTo>
                  <a:pt x="843" y="1820"/>
                </a:lnTo>
                <a:lnTo>
                  <a:pt x="808" y="1770"/>
                </a:lnTo>
                <a:lnTo>
                  <a:pt x="778" y="1716"/>
                </a:lnTo>
                <a:lnTo>
                  <a:pt x="752" y="1660"/>
                </a:lnTo>
                <a:lnTo>
                  <a:pt x="731" y="1601"/>
                </a:lnTo>
                <a:lnTo>
                  <a:pt x="715" y="1538"/>
                </a:lnTo>
                <a:lnTo>
                  <a:pt x="705" y="1473"/>
                </a:lnTo>
                <a:lnTo>
                  <a:pt x="677" y="1466"/>
                </a:lnTo>
                <a:lnTo>
                  <a:pt x="651" y="1455"/>
                </a:lnTo>
                <a:lnTo>
                  <a:pt x="627" y="1438"/>
                </a:lnTo>
                <a:lnTo>
                  <a:pt x="606" y="1418"/>
                </a:lnTo>
                <a:lnTo>
                  <a:pt x="588" y="1394"/>
                </a:lnTo>
                <a:lnTo>
                  <a:pt x="572" y="1367"/>
                </a:lnTo>
                <a:lnTo>
                  <a:pt x="562" y="1338"/>
                </a:lnTo>
                <a:lnTo>
                  <a:pt x="555" y="1306"/>
                </a:lnTo>
                <a:lnTo>
                  <a:pt x="553" y="1272"/>
                </a:lnTo>
                <a:lnTo>
                  <a:pt x="555" y="1239"/>
                </a:lnTo>
                <a:lnTo>
                  <a:pt x="562" y="1207"/>
                </a:lnTo>
                <a:lnTo>
                  <a:pt x="572" y="1177"/>
                </a:lnTo>
                <a:lnTo>
                  <a:pt x="587" y="1151"/>
                </a:lnTo>
                <a:lnTo>
                  <a:pt x="606" y="1127"/>
                </a:lnTo>
                <a:lnTo>
                  <a:pt x="627" y="1106"/>
                </a:lnTo>
                <a:close/>
                <a:moveTo>
                  <a:pt x="1018" y="234"/>
                </a:moveTo>
                <a:lnTo>
                  <a:pt x="1018" y="740"/>
                </a:lnTo>
                <a:lnTo>
                  <a:pt x="1018" y="751"/>
                </a:lnTo>
                <a:lnTo>
                  <a:pt x="1020" y="761"/>
                </a:lnTo>
                <a:lnTo>
                  <a:pt x="1024" y="781"/>
                </a:lnTo>
                <a:lnTo>
                  <a:pt x="1030" y="800"/>
                </a:lnTo>
                <a:lnTo>
                  <a:pt x="1040" y="818"/>
                </a:lnTo>
                <a:lnTo>
                  <a:pt x="1054" y="836"/>
                </a:lnTo>
                <a:lnTo>
                  <a:pt x="1071" y="854"/>
                </a:lnTo>
                <a:lnTo>
                  <a:pt x="1092" y="868"/>
                </a:lnTo>
                <a:lnTo>
                  <a:pt x="1114" y="878"/>
                </a:lnTo>
                <a:lnTo>
                  <a:pt x="1139" y="884"/>
                </a:lnTo>
                <a:lnTo>
                  <a:pt x="1165" y="886"/>
                </a:lnTo>
                <a:lnTo>
                  <a:pt x="1401" y="886"/>
                </a:lnTo>
                <a:lnTo>
                  <a:pt x="1429" y="884"/>
                </a:lnTo>
                <a:lnTo>
                  <a:pt x="1455" y="876"/>
                </a:lnTo>
                <a:lnTo>
                  <a:pt x="1479" y="865"/>
                </a:lnTo>
                <a:lnTo>
                  <a:pt x="1499" y="848"/>
                </a:lnTo>
                <a:lnTo>
                  <a:pt x="1517" y="828"/>
                </a:lnTo>
                <a:lnTo>
                  <a:pt x="1531" y="806"/>
                </a:lnTo>
                <a:lnTo>
                  <a:pt x="1539" y="787"/>
                </a:lnTo>
                <a:lnTo>
                  <a:pt x="1543" y="768"/>
                </a:lnTo>
                <a:lnTo>
                  <a:pt x="1546" y="748"/>
                </a:lnTo>
                <a:lnTo>
                  <a:pt x="1546" y="236"/>
                </a:lnTo>
                <a:lnTo>
                  <a:pt x="1599" y="265"/>
                </a:lnTo>
                <a:lnTo>
                  <a:pt x="1649" y="299"/>
                </a:lnTo>
                <a:lnTo>
                  <a:pt x="1697" y="337"/>
                </a:lnTo>
                <a:lnTo>
                  <a:pt x="1740" y="379"/>
                </a:lnTo>
                <a:lnTo>
                  <a:pt x="1782" y="422"/>
                </a:lnTo>
                <a:lnTo>
                  <a:pt x="1821" y="469"/>
                </a:lnTo>
                <a:lnTo>
                  <a:pt x="1856" y="518"/>
                </a:lnTo>
                <a:lnTo>
                  <a:pt x="1886" y="569"/>
                </a:lnTo>
                <a:lnTo>
                  <a:pt x="1913" y="622"/>
                </a:lnTo>
                <a:lnTo>
                  <a:pt x="1936" y="674"/>
                </a:lnTo>
                <a:lnTo>
                  <a:pt x="1955" y="727"/>
                </a:lnTo>
                <a:lnTo>
                  <a:pt x="1968" y="769"/>
                </a:lnTo>
                <a:lnTo>
                  <a:pt x="2073" y="769"/>
                </a:lnTo>
                <a:lnTo>
                  <a:pt x="2073" y="1003"/>
                </a:lnTo>
                <a:lnTo>
                  <a:pt x="488" y="1003"/>
                </a:lnTo>
                <a:lnTo>
                  <a:pt x="488" y="769"/>
                </a:lnTo>
                <a:lnTo>
                  <a:pt x="595" y="769"/>
                </a:lnTo>
                <a:lnTo>
                  <a:pt x="609" y="727"/>
                </a:lnTo>
                <a:lnTo>
                  <a:pt x="628" y="674"/>
                </a:lnTo>
                <a:lnTo>
                  <a:pt x="650" y="622"/>
                </a:lnTo>
                <a:lnTo>
                  <a:pt x="677" y="569"/>
                </a:lnTo>
                <a:lnTo>
                  <a:pt x="708" y="518"/>
                </a:lnTo>
                <a:lnTo>
                  <a:pt x="742" y="469"/>
                </a:lnTo>
                <a:lnTo>
                  <a:pt x="781" y="421"/>
                </a:lnTo>
                <a:lnTo>
                  <a:pt x="823" y="378"/>
                </a:lnTo>
                <a:lnTo>
                  <a:pt x="868" y="336"/>
                </a:lnTo>
                <a:lnTo>
                  <a:pt x="916" y="297"/>
                </a:lnTo>
                <a:lnTo>
                  <a:pt x="966" y="264"/>
                </a:lnTo>
                <a:lnTo>
                  <a:pt x="1018" y="234"/>
                </a:lnTo>
                <a:close/>
                <a:moveTo>
                  <a:pt x="1165" y="0"/>
                </a:moveTo>
                <a:lnTo>
                  <a:pt x="1371" y="0"/>
                </a:lnTo>
                <a:lnTo>
                  <a:pt x="1395" y="3"/>
                </a:lnTo>
                <a:lnTo>
                  <a:pt x="1417" y="11"/>
                </a:lnTo>
                <a:lnTo>
                  <a:pt x="1438" y="22"/>
                </a:lnTo>
                <a:lnTo>
                  <a:pt x="1456" y="37"/>
                </a:lnTo>
                <a:lnTo>
                  <a:pt x="1470" y="55"/>
                </a:lnTo>
                <a:lnTo>
                  <a:pt x="1481" y="75"/>
                </a:lnTo>
                <a:lnTo>
                  <a:pt x="1484" y="89"/>
                </a:lnTo>
                <a:lnTo>
                  <a:pt x="1487" y="102"/>
                </a:lnTo>
                <a:lnTo>
                  <a:pt x="1488" y="117"/>
                </a:lnTo>
                <a:lnTo>
                  <a:pt x="1488" y="736"/>
                </a:lnTo>
                <a:lnTo>
                  <a:pt x="1487" y="751"/>
                </a:lnTo>
                <a:lnTo>
                  <a:pt x="1483" y="764"/>
                </a:lnTo>
                <a:lnTo>
                  <a:pt x="1477" y="778"/>
                </a:lnTo>
                <a:lnTo>
                  <a:pt x="1466" y="794"/>
                </a:lnTo>
                <a:lnTo>
                  <a:pt x="1453" y="806"/>
                </a:lnTo>
                <a:lnTo>
                  <a:pt x="1437" y="817"/>
                </a:lnTo>
                <a:lnTo>
                  <a:pt x="1419" y="823"/>
                </a:lnTo>
                <a:lnTo>
                  <a:pt x="1399" y="825"/>
                </a:lnTo>
                <a:lnTo>
                  <a:pt x="1165" y="825"/>
                </a:lnTo>
                <a:lnTo>
                  <a:pt x="1143" y="822"/>
                </a:lnTo>
                <a:lnTo>
                  <a:pt x="1123" y="814"/>
                </a:lnTo>
                <a:lnTo>
                  <a:pt x="1105" y="803"/>
                </a:lnTo>
                <a:lnTo>
                  <a:pt x="1091" y="787"/>
                </a:lnTo>
                <a:lnTo>
                  <a:pt x="1082" y="772"/>
                </a:lnTo>
                <a:lnTo>
                  <a:pt x="1077" y="755"/>
                </a:lnTo>
                <a:lnTo>
                  <a:pt x="1076" y="736"/>
                </a:lnTo>
                <a:lnTo>
                  <a:pt x="1076" y="89"/>
                </a:lnTo>
                <a:lnTo>
                  <a:pt x="1076" y="86"/>
                </a:lnTo>
                <a:lnTo>
                  <a:pt x="1077" y="81"/>
                </a:lnTo>
                <a:lnTo>
                  <a:pt x="1077" y="77"/>
                </a:lnTo>
                <a:lnTo>
                  <a:pt x="1082" y="56"/>
                </a:lnTo>
                <a:lnTo>
                  <a:pt x="1092" y="39"/>
                </a:lnTo>
                <a:lnTo>
                  <a:pt x="1105" y="23"/>
                </a:lnTo>
                <a:lnTo>
                  <a:pt x="1123" y="11"/>
                </a:lnTo>
                <a:lnTo>
                  <a:pt x="1143" y="3"/>
                </a:lnTo>
                <a:lnTo>
                  <a:pt x="116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25" name="Group 41"/>
          <p:cNvGrpSpPr/>
          <p:nvPr/>
        </p:nvGrpSpPr>
        <p:grpSpPr>
          <a:xfrm>
            <a:off x="3424860" y="5062756"/>
            <a:ext cx="498752" cy="498752"/>
            <a:chOff x="3721100" y="6330951"/>
            <a:chExt cx="530225" cy="530225"/>
          </a:xfrm>
          <a:solidFill>
            <a:schemeClr val="bg1"/>
          </a:solidFill>
        </p:grpSpPr>
        <p:sp>
          <p:nvSpPr>
            <p:cNvPr id="26" name="Freeform 42"/>
            <p:cNvSpPr>
              <a:spLocks noEditPoints="1"/>
            </p:cNvSpPr>
            <p:nvPr/>
          </p:nvSpPr>
          <p:spPr bwMode="auto">
            <a:xfrm>
              <a:off x="3959225" y="6383338"/>
              <a:ext cx="292100" cy="469900"/>
            </a:xfrm>
            <a:custGeom>
              <a:avLst/>
              <a:gdLst/>
              <a:ahLst/>
              <a:cxnLst>
                <a:cxn ang="0">
                  <a:pos x="126" y="33"/>
                </a:cxn>
                <a:cxn ang="0">
                  <a:pos x="122" y="34"/>
                </a:cxn>
                <a:cxn ang="0">
                  <a:pos x="101" y="36"/>
                </a:cxn>
                <a:cxn ang="0">
                  <a:pos x="95" y="46"/>
                </a:cxn>
                <a:cxn ang="0">
                  <a:pos x="90" y="44"/>
                </a:cxn>
                <a:cxn ang="0">
                  <a:pos x="73" y="29"/>
                </a:cxn>
                <a:cxn ang="0">
                  <a:pos x="70" y="21"/>
                </a:cxn>
                <a:cxn ang="0">
                  <a:pos x="67" y="12"/>
                </a:cxn>
                <a:cxn ang="0">
                  <a:pos x="56" y="2"/>
                </a:cxn>
                <a:cxn ang="0">
                  <a:pos x="43" y="0"/>
                </a:cxn>
                <a:cxn ang="0">
                  <a:pos x="43" y="6"/>
                </a:cxn>
                <a:cxn ang="0">
                  <a:pos x="56" y="18"/>
                </a:cxn>
                <a:cxn ang="0">
                  <a:pos x="62" y="25"/>
                </a:cxn>
                <a:cxn ang="0">
                  <a:pos x="55" y="29"/>
                </a:cxn>
                <a:cxn ang="0">
                  <a:pos x="49" y="27"/>
                </a:cxn>
                <a:cxn ang="0">
                  <a:pos x="41" y="24"/>
                </a:cxn>
                <a:cxn ang="0">
                  <a:pos x="41" y="17"/>
                </a:cxn>
                <a:cxn ang="0">
                  <a:pos x="30" y="12"/>
                </a:cxn>
                <a:cxn ang="0">
                  <a:pos x="27" y="28"/>
                </a:cxn>
                <a:cxn ang="0">
                  <a:pos x="15" y="31"/>
                </a:cxn>
                <a:cxn ang="0">
                  <a:pos x="17" y="40"/>
                </a:cxn>
                <a:cxn ang="0">
                  <a:pos x="31" y="42"/>
                </a:cxn>
                <a:cxn ang="0">
                  <a:pos x="34" y="28"/>
                </a:cxn>
                <a:cxn ang="0">
                  <a:pos x="45" y="30"/>
                </a:cxn>
                <a:cxn ang="0">
                  <a:pos x="51" y="33"/>
                </a:cxn>
                <a:cxn ang="0">
                  <a:pos x="60" y="33"/>
                </a:cxn>
                <a:cxn ang="0">
                  <a:pos x="66" y="45"/>
                </a:cxn>
                <a:cxn ang="0">
                  <a:pos x="82" y="62"/>
                </a:cxn>
                <a:cxn ang="0">
                  <a:pos x="81" y="68"/>
                </a:cxn>
                <a:cxn ang="0">
                  <a:pos x="68" y="66"/>
                </a:cxn>
                <a:cxn ang="0">
                  <a:pos x="45" y="78"/>
                </a:cxn>
                <a:cxn ang="0">
                  <a:pos x="29" y="97"/>
                </a:cxn>
                <a:cxn ang="0">
                  <a:pos x="27" y="106"/>
                </a:cxn>
                <a:cxn ang="0">
                  <a:pos x="21" y="106"/>
                </a:cxn>
                <a:cxn ang="0">
                  <a:pos x="11" y="101"/>
                </a:cxn>
                <a:cxn ang="0">
                  <a:pos x="0" y="106"/>
                </a:cxn>
                <a:cxn ang="0">
                  <a:pos x="3" y="117"/>
                </a:cxn>
                <a:cxn ang="0">
                  <a:pos x="7" y="112"/>
                </a:cxn>
                <a:cxn ang="0">
                  <a:pos x="15" y="111"/>
                </a:cxn>
                <a:cxn ang="0">
                  <a:pos x="15" y="121"/>
                </a:cxn>
                <a:cxn ang="0">
                  <a:pos x="21" y="123"/>
                </a:cxn>
                <a:cxn ang="0">
                  <a:pos x="28" y="131"/>
                </a:cxn>
                <a:cxn ang="0">
                  <a:pos x="39" y="128"/>
                </a:cxn>
                <a:cxn ang="0">
                  <a:pos x="51" y="130"/>
                </a:cxn>
                <a:cxn ang="0">
                  <a:pos x="66" y="134"/>
                </a:cxn>
                <a:cxn ang="0">
                  <a:pos x="73" y="134"/>
                </a:cxn>
                <a:cxn ang="0">
                  <a:pos x="85" y="148"/>
                </a:cxn>
                <a:cxn ang="0">
                  <a:pos x="109" y="162"/>
                </a:cxn>
                <a:cxn ang="0">
                  <a:pos x="93" y="191"/>
                </a:cxn>
                <a:cxn ang="0">
                  <a:pos x="77" y="199"/>
                </a:cxn>
                <a:cxn ang="0">
                  <a:pos x="71" y="215"/>
                </a:cxn>
                <a:cxn ang="0">
                  <a:pos x="48" y="231"/>
                </a:cxn>
                <a:cxn ang="0">
                  <a:pos x="45" y="240"/>
                </a:cxn>
                <a:cxn ang="0">
                  <a:pos x="149" y="108"/>
                </a:cxn>
                <a:cxn ang="0">
                  <a:pos x="126" y="33"/>
                </a:cxn>
                <a:cxn ang="0">
                  <a:pos x="126" y="33"/>
                </a:cxn>
                <a:cxn ang="0">
                  <a:pos x="126" y="33"/>
                </a:cxn>
              </a:cxnLst>
              <a:rect l="0" t="0" r="r" b="b"/>
              <a:pathLst>
                <a:path w="149" h="240">
                  <a:moveTo>
                    <a:pt x="126" y="33"/>
                  </a:moveTo>
                  <a:cubicBezTo>
                    <a:pt x="122" y="34"/>
                    <a:pt x="122" y="34"/>
                    <a:pt x="122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45" y="78"/>
                    <a:pt x="45" y="78"/>
                    <a:pt x="45" y="78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8" y="131"/>
                    <a:pt x="28" y="131"/>
                    <a:pt x="28" y="131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109" y="162"/>
                    <a:pt x="109" y="162"/>
                    <a:pt x="109" y="162"/>
                  </a:cubicBezTo>
                  <a:cubicBezTo>
                    <a:pt x="93" y="191"/>
                    <a:pt x="93" y="191"/>
                    <a:pt x="93" y="191"/>
                  </a:cubicBezTo>
                  <a:cubicBezTo>
                    <a:pt x="77" y="199"/>
                    <a:pt x="77" y="199"/>
                    <a:pt x="77" y="199"/>
                  </a:cubicBezTo>
                  <a:cubicBezTo>
                    <a:pt x="71" y="215"/>
                    <a:pt x="71" y="215"/>
                    <a:pt x="71" y="215"/>
                  </a:cubicBezTo>
                  <a:cubicBezTo>
                    <a:pt x="48" y="231"/>
                    <a:pt x="48" y="231"/>
                    <a:pt x="48" y="231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105" y="226"/>
                    <a:pt x="149" y="172"/>
                    <a:pt x="149" y="108"/>
                  </a:cubicBezTo>
                  <a:cubicBezTo>
                    <a:pt x="149" y="80"/>
                    <a:pt x="141" y="54"/>
                    <a:pt x="126" y="33"/>
                  </a:cubicBezTo>
                  <a:close/>
                  <a:moveTo>
                    <a:pt x="126" y="33"/>
                  </a:moveTo>
                  <a:cubicBezTo>
                    <a:pt x="126" y="33"/>
                    <a:pt x="126" y="33"/>
                    <a:pt x="126" y="3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  <p:sp>
          <p:nvSpPr>
            <p:cNvPr id="28" name="Freeform 43"/>
            <p:cNvSpPr>
              <a:spLocks noEditPoints="1"/>
            </p:cNvSpPr>
            <p:nvPr/>
          </p:nvSpPr>
          <p:spPr bwMode="auto">
            <a:xfrm>
              <a:off x="3721100" y="6457951"/>
              <a:ext cx="307975" cy="403225"/>
            </a:xfrm>
            <a:custGeom>
              <a:avLst/>
              <a:gdLst/>
              <a:ahLst/>
              <a:cxnLst>
                <a:cxn ang="0">
                  <a:pos x="151" y="141"/>
                </a:cxn>
                <a:cxn ang="0">
                  <a:pos x="141" y="123"/>
                </a:cxn>
                <a:cxn ang="0">
                  <a:pos x="150" y="104"/>
                </a:cxn>
                <a:cxn ang="0">
                  <a:pos x="141" y="101"/>
                </a:cxn>
                <a:cxn ang="0">
                  <a:pos x="131" y="91"/>
                </a:cxn>
                <a:cxn ang="0">
                  <a:pos x="109" y="86"/>
                </a:cxn>
                <a:cxn ang="0">
                  <a:pos x="101" y="70"/>
                </a:cxn>
                <a:cxn ang="0">
                  <a:pos x="101" y="80"/>
                </a:cxn>
                <a:cxn ang="0">
                  <a:pos x="98" y="80"/>
                </a:cxn>
                <a:cxn ang="0">
                  <a:pos x="78" y="53"/>
                </a:cxn>
                <a:cxn ang="0">
                  <a:pos x="78" y="31"/>
                </a:cxn>
                <a:cxn ang="0">
                  <a:pos x="64" y="8"/>
                </a:cxn>
                <a:cxn ang="0">
                  <a:pos x="42" y="12"/>
                </a:cxn>
                <a:cxn ang="0">
                  <a:pos x="26" y="12"/>
                </a:cxn>
                <a:cxn ang="0">
                  <a:pos x="19" y="7"/>
                </a:cxn>
                <a:cxn ang="0">
                  <a:pos x="28" y="0"/>
                </a:cxn>
                <a:cxn ang="0">
                  <a:pos x="19" y="2"/>
                </a:cxn>
                <a:cxn ang="0">
                  <a:pos x="0" y="70"/>
                </a:cxn>
                <a:cxn ang="0">
                  <a:pos x="136" y="206"/>
                </a:cxn>
                <a:cxn ang="0">
                  <a:pos x="153" y="205"/>
                </a:cxn>
                <a:cxn ang="0">
                  <a:pos x="151" y="188"/>
                </a:cxn>
                <a:cxn ang="0">
                  <a:pos x="157" y="163"/>
                </a:cxn>
                <a:cxn ang="0">
                  <a:pos x="151" y="141"/>
                </a:cxn>
                <a:cxn ang="0">
                  <a:pos x="151" y="141"/>
                </a:cxn>
                <a:cxn ang="0">
                  <a:pos x="151" y="141"/>
                </a:cxn>
              </a:cxnLst>
              <a:rect l="0" t="0" r="r" b="b"/>
              <a:pathLst>
                <a:path w="157" h="206">
                  <a:moveTo>
                    <a:pt x="151" y="141"/>
                  </a:moveTo>
                  <a:cubicBezTo>
                    <a:pt x="141" y="123"/>
                    <a:pt x="141" y="123"/>
                    <a:pt x="141" y="123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101" y="80"/>
                    <a:pt x="101" y="80"/>
                    <a:pt x="101" y="80"/>
                  </a:cubicBezTo>
                  <a:cubicBezTo>
                    <a:pt x="98" y="80"/>
                    <a:pt x="98" y="80"/>
                    <a:pt x="98" y="80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7" y="22"/>
                    <a:pt x="0" y="45"/>
                    <a:pt x="0" y="70"/>
                  </a:cubicBezTo>
                  <a:cubicBezTo>
                    <a:pt x="0" y="145"/>
                    <a:pt x="61" y="206"/>
                    <a:pt x="136" y="206"/>
                  </a:cubicBezTo>
                  <a:cubicBezTo>
                    <a:pt x="141" y="206"/>
                    <a:pt x="147" y="205"/>
                    <a:pt x="153" y="205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1" y="188"/>
                    <a:pt x="157" y="164"/>
                    <a:pt x="157" y="163"/>
                  </a:cubicBezTo>
                  <a:cubicBezTo>
                    <a:pt x="157" y="162"/>
                    <a:pt x="151" y="141"/>
                    <a:pt x="151" y="141"/>
                  </a:cubicBezTo>
                  <a:close/>
                  <a:moveTo>
                    <a:pt x="151" y="141"/>
                  </a:moveTo>
                  <a:cubicBezTo>
                    <a:pt x="151" y="141"/>
                    <a:pt x="151" y="141"/>
                    <a:pt x="151" y="14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  <p:sp>
          <p:nvSpPr>
            <p:cNvPr id="29" name="Freeform 44"/>
            <p:cNvSpPr>
              <a:spLocks noEditPoints="1"/>
            </p:cNvSpPr>
            <p:nvPr/>
          </p:nvSpPr>
          <p:spPr bwMode="auto">
            <a:xfrm>
              <a:off x="3781425" y="6330951"/>
              <a:ext cx="317500" cy="95250"/>
            </a:xfrm>
            <a:custGeom>
              <a:avLst/>
              <a:gdLst/>
              <a:ahLst/>
              <a:cxnLst>
                <a:cxn ang="0">
                  <a:pos x="19" y="43"/>
                </a:cxn>
                <a:cxn ang="0">
                  <a:pos x="44" y="40"/>
                </a:cxn>
                <a:cxn ang="0">
                  <a:pos x="55" y="34"/>
                </a:cxn>
                <a:cxn ang="0">
                  <a:pos x="67" y="37"/>
                </a:cxn>
                <a:cxn ang="0">
                  <a:pos x="87" y="36"/>
                </a:cxn>
                <a:cxn ang="0">
                  <a:pos x="94" y="26"/>
                </a:cxn>
                <a:cxn ang="0">
                  <a:pos x="104" y="27"/>
                </a:cxn>
                <a:cxn ang="0">
                  <a:pos x="128" y="25"/>
                </a:cxn>
                <a:cxn ang="0">
                  <a:pos x="135" y="18"/>
                </a:cxn>
                <a:cxn ang="0">
                  <a:pos x="144" y="11"/>
                </a:cxn>
                <a:cxn ang="0">
                  <a:pos x="157" y="13"/>
                </a:cxn>
                <a:cxn ang="0">
                  <a:pos x="162" y="13"/>
                </a:cxn>
                <a:cxn ang="0">
                  <a:pos x="105" y="0"/>
                </a:cxn>
                <a:cxn ang="0">
                  <a:pos x="0" y="49"/>
                </a:cxn>
                <a:cxn ang="0">
                  <a:pos x="0" y="49"/>
                </a:cxn>
                <a:cxn ang="0">
                  <a:pos x="19" y="43"/>
                </a:cxn>
                <a:cxn ang="0">
                  <a:pos x="110" y="13"/>
                </a:cxn>
                <a:cxn ang="0">
                  <a:pos x="124" y="5"/>
                </a:cxn>
                <a:cxn ang="0">
                  <a:pos x="133" y="11"/>
                </a:cxn>
                <a:cxn ang="0">
                  <a:pos x="120" y="20"/>
                </a:cxn>
                <a:cxn ang="0">
                  <a:pos x="108" y="22"/>
                </a:cxn>
                <a:cxn ang="0">
                  <a:pos x="102" y="18"/>
                </a:cxn>
                <a:cxn ang="0">
                  <a:pos x="110" y="13"/>
                </a:cxn>
                <a:cxn ang="0">
                  <a:pos x="69" y="14"/>
                </a:cxn>
                <a:cxn ang="0">
                  <a:pos x="75" y="17"/>
                </a:cxn>
                <a:cxn ang="0">
                  <a:pos x="83" y="14"/>
                </a:cxn>
                <a:cxn ang="0">
                  <a:pos x="88" y="22"/>
                </a:cxn>
                <a:cxn ang="0">
                  <a:pos x="69" y="27"/>
                </a:cxn>
                <a:cxn ang="0">
                  <a:pos x="60" y="21"/>
                </a:cxn>
                <a:cxn ang="0">
                  <a:pos x="69" y="14"/>
                </a:cxn>
                <a:cxn ang="0">
                  <a:pos x="69" y="14"/>
                </a:cxn>
                <a:cxn ang="0">
                  <a:pos x="69" y="14"/>
                </a:cxn>
              </a:cxnLst>
              <a:rect l="0" t="0" r="r" b="b"/>
              <a:pathLst>
                <a:path w="162" h="49">
                  <a:moveTo>
                    <a:pt x="19" y="43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62" y="13"/>
                    <a:pt x="162" y="13"/>
                    <a:pt x="162" y="13"/>
                  </a:cubicBezTo>
                  <a:cubicBezTo>
                    <a:pt x="145" y="4"/>
                    <a:pt x="125" y="0"/>
                    <a:pt x="105" y="0"/>
                  </a:cubicBezTo>
                  <a:cubicBezTo>
                    <a:pt x="63" y="0"/>
                    <a:pt x="25" y="1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19" y="43"/>
                  </a:lnTo>
                  <a:close/>
                  <a:moveTo>
                    <a:pt x="110" y="13"/>
                  </a:moveTo>
                  <a:cubicBezTo>
                    <a:pt x="124" y="5"/>
                    <a:pt x="124" y="5"/>
                    <a:pt x="124" y="5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2" y="18"/>
                    <a:pt x="102" y="18"/>
                    <a:pt x="102" y="18"/>
                  </a:cubicBezTo>
                  <a:lnTo>
                    <a:pt x="110" y="13"/>
                  </a:lnTo>
                  <a:close/>
                  <a:moveTo>
                    <a:pt x="69" y="14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9" y="16"/>
                    <a:pt x="69" y="14"/>
                  </a:cubicBezTo>
                  <a:close/>
                  <a:moveTo>
                    <a:pt x="69" y="14"/>
                  </a:moveTo>
                  <a:cubicBezTo>
                    <a:pt x="69" y="14"/>
                    <a:pt x="69" y="14"/>
                    <a:pt x="69" y="1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00" dirty="0"/>
            </a:p>
          </p:txBody>
        </p:sp>
      </p:grpSp>
      <p:sp>
        <p:nvSpPr>
          <p:cNvPr id="30" name="Freeform 24"/>
          <p:cNvSpPr>
            <a:spLocks noEditPoints="1"/>
          </p:cNvSpPr>
          <p:nvPr/>
        </p:nvSpPr>
        <p:spPr bwMode="auto">
          <a:xfrm>
            <a:off x="5400781" y="5045046"/>
            <a:ext cx="471580" cy="505196"/>
          </a:xfrm>
          <a:custGeom>
            <a:avLst/>
            <a:gdLst>
              <a:gd name="T0" fmla="*/ 242 w 3342"/>
              <a:gd name="T1" fmla="*/ 3080 h 3580"/>
              <a:gd name="T2" fmla="*/ 204 w 3342"/>
              <a:gd name="T3" fmla="*/ 3203 h 3580"/>
              <a:gd name="T4" fmla="*/ 287 w 3342"/>
              <a:gd name="T5" fmla="*/ 3304 h 3580"/>
              <a:gd name="T6" fmla="*/ 414 w 3342"/>
              <a:gd name="T7" fmla="*/ 3292 h 3580"/>
              <a:gd name="T8" fmla="*/ 474 w 3342"/>
              <a:gd name="T9" fmla="*/ 3176 h 3580"/>
              <a:gd name="T10" fmla="*/ 414 w 3342"/>
              <a:gd name="T11" fmla="*/ 3062 h 3580"/>
              <a:gd name="T12" fmla="*/ 1012 w 3342"/>
              <a:gd name="T13" fmla="*/ 0 h 3580"/>
              <a:gd name="T14" fmla="*/ 1398 w 3342"/>
              <a:gd name="T15" fmla="*/ 667 h 3580"/>
              <a:gd name="T16" fmla="*/ 1224 w 3342"/>
              <a:gd name="T17" fmla="*/ 825 h 3580"/>
              <a:gd name="T18" fmla="*/ 1076 w 3342"/>
              <a:gd name="T19" fmla="*/ 911 h 3580"/>
              <a:gd name="T20" fmla="*/ 1582 w 3342"/>
              <a:gd name="T21" fmla="*/ 1520 h 3580"/>
              <a:gd name="T22" fmla="*/ 1870 w 3342"/>
              <a:gd name="T23" fmla="*/ 1022 h 3580"/>
              <a:gd name="T24" fmla="*/ 1895 w 3342"/>
              <a:gd name="T25" fmla="*/ 717 h 3580"/>
              <a:gd name="T26" fmla="*/ 2043 w 3342"/>
              <a:gd name="T27" fmla="*/ 442 h 3580"/>
              <a:gd name="T28" fmla="*/ 2302 w 3342"/>
              <a:gd name="T29" fmla="*/ 242 h 3580"/>
              <a:gd name="T30" fmla="*/ 2621 w 3342"/>
              <a:gd name="T31" fmla="*/ 171 h 3580"/>
              <a:gd name="T32" fmla="*/ 2743 w 3342"/>
              <a:gd name="T33" fmla="*/ 217 h 3580"/>
              <a:gd name="T34" fmla="*/ 2361 w 3342"/>
              <a:gd name="T35" fmla="*/ 655 h 3580"/>
              <a:gd name="T36" fmla="*/ 3239 w 3342"/>
              <a:gd name="T37" fmla="*/ 748 h 3580"/>
              <a:gd name="T38" fmla="*/ 3314 w 3342"/>
              <a:gd name="T39" fmla="*/ 788 h 3580"/>
              <a:gd name="T40" fmla="*/ 3295 w 3342"/>
              <a:gd name="T41" fmla="*/ 1070 h 3580"/>
              <a:gd name="T42" fmla="*/ 3145 w 3342"/>
              <a:gd name="T43" fmla="*/ 1361 h 3580"/>
              <a:gd name="T44" fmla="*/ 2892 w 3342"/>
              <a:gd name="T45" fmla="*/ 1558 h 3580"/>
              <a:gd name="T46" fmla="*/ 2596 w 3342"/>
              <a:gd name="T47" fmla="*/ 1632 h 3580"/>
              <a:gd name="T48" fmla="*/ 2294 w 3342"/>
              <a:gd name="T49" fmla="*/ 1584 h 3580"/>
              <a:gd name="T50" fmla="*/ 3245 w 3342"/>
              <a:gd name="T51" fmla="*/ 3015 h 3580"/>
              <a:gd name="T52" fmla="*/ 3339 w 3342"/>
              <a:gd name="T53" fmla="*/ 3206 h 3580"/>
              <a:gd name="T54" fmla="*/ 3299 w 3342"/>
              <a:gd name="T55" fmla="*/ 3412 h 3580"/>
              <a:gd name="T56" fmla="*/ 3136 w 3342"/>
              <a:gd name="T57" fmla="*/ 3555 h 3580"/>
              <a:gd name="T58" fmla="*/ 2929 w 3342"/>
              <a:gd name="T59" fmla="*/ 3568 h 3580"/>
              <a:gd name="T60" fmla="*/ 1630 w 3342"/>
              <a:gd name="T61" fmla="*/ 2329 h 3580"/>
              <a:gd name="T62" fmla="*/ 585 w 3342"/>
              <a:gd name="T63" fmla="*/ 3394 h 3580"/>
              <a:gd name="T64" fmla="*/ 400 w 3342"/>
              <a:gd name="T65" fmla="*/ 3509 h 3580"/>
              <a:gd name="T66" fmla="*/ 204 w 3342"/>
              <a:gd name="T67" fmla="*/ 3503 h 3580"/>
              <a:gd name="T68" fmla="*/ 42 w 3342"/>
              <a:gd name="T69" fmla="*/ 3359 h 3580"/>
              <a:gd name="T70" fmla="*/ 0 w 3342"/>
              <a:gd name="T71" fmla="*/ 3200 h 3580"/>
              <a:gd name="T72" fmla="*/ 63 w 3342"/>
              <a:gd name="T73" fmla="*/ 2999 h 3580"/>
              <a:gd name="T74" fmla="*/ 739 w 3342"/>
              <a:gd name="T75" fmla="*/ 1260 h 3580"/>
              <a:gd name="T76" fmla="*/ 684 w 3342"/>
              <a:gd name="T77" fmla="*/ 1230 h 3580"/>
              <a:gd name="T78" fmla="*/ 627 w 3342"/>
              <a:gd name="T79" fmla="*/ 1254 h 3580"/>
              <a:gd name="T80" fmla="*/ 514 w 3342"/>
              <a:gd name="T81" fmla="*/ 1321 h 3580"/>
              <a:gd name="T82" fmla="*/ 426 w 3342"/>
              <a:gd name="T83" fmla="*/ 1395 h 3580"/>
              <a:gd name="T84" fmla="*/ 384 w 3342"/>
              <a:gd name="T85" fmla="*/ 1440 h 3580"/>
              <a:gd name="T86" fmla="*/ 335 w 3342"/>
              <a:gd name="T87" fmla="*/ 1506 h 3580"/>
              <a:gd name="T88" fmla="*/ 281 w 3342"/>
              <a:gd name="T89" fmla="*/ 1615 h 3580"/>
              <a:gd name="T90" fmla="*/ 257 w 3342"/>
              <a:gd name="T91" fmla="*/ 1691 h 3580"/>
              <a:gd name="T92" fmla="*/ 228 w 3342"/>
              <a:gd name="T93" fmla="*/ 1841 h 3580"/>
              <a:gd name="T94" fmla="*/ 174 w 3342"/>
              <a:gd name="T95" fmla="*/ 1882 h 3580"/>
              <a:gd name="T96" fmla="*/ 109 w 3342"/>
              <a:gd name="T97" fmla="*/ 1837 h 3580"/>
              <a:gd name="T98" fmla="*/ 62 w 3342"/>
              <a:gd name="T99" fmla="*/ 1629 h 3580"/>
              <a:gd name="T100" fmla="*/ 58 w 3342"/>
              <a:gd name="T101" fmla="*/ 1553 h 3580"/>
              <a:gd name="T102" fmla="*/ 66 w 3342"/>
              <a:gd name="T103" fmla="*/ 1411 h 3580"/>
              <a:gd name="T104" fmla="*/ 101 w 3342"/>
              <a:gd name="T105" fmla="*/ 1255 h 3580"/>
              <a:gd name="T106" fmla="*/ 161 w 3342"/>
              <a:gd name="T107" fmla="*/ 1105 h 3580"/>
              <a:gd name="T108" fmla="*/ 229 w 3342"/>
              <a:gd name="T109" fmla="*/ 983 h 3580"/>
              <a:gd name="T110" fmla="*/ 280 w 3342"/>
              <a:gd name="T111" fmla="*/ 911 h 3580"/>
              <a:gd name="T112" fmla="*/ 352 w 3342"/>
              <a:gd name="T113" fmla="*/ 776 h 3580"/>
              <a:gd name="T114" fmla="*/ 520 w 3342"/>
              <a:gd name="T115" fmla="*/ 579 h 3580"/>
              <a:gd name="T116" fmla="*/ 630 w 3342"/>
              <a:gd name="T117" fmla="*/ 454 h 3580"/>
              <a:gd name="T118" fmla="*/ 739 w 3342"/>
              <a:gd name="T119" fmla="*/ 281 h 3580"/>
              <a:gd name="T120" fmla="*/ 959 w 3342"/>
              <a:gd name="T121" fmla="*/ 53 h 3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42" h="3580">
                <a:moveTo>
                  <a:pt x="339" y="3040"/>
                </a:moveTo>
                <a:lnTo>
                  <a:pt x="312" y="3043"/>
                </a:lnTo>
                <a:lnTo>
                  <a:pt x="287" y="3050"/>
                </a:lnTo>
                <a:lnTo>
                  <a:pt x="264" y="3062"/>
                </a:lnTo>
                <a:lnTo>
                  <a:pt x="242" y="3080"/>
                </a:lnTo>
                <a:lnTo>
                  <a:pt x="224" y="3101"/>
                </a:lnTo>
                <a:lnTo>
                  <a:pt x="212" y="3126"/>
                </a:lnTo>
                <a:lnTo>
                  <a:pt x="204" y="3151"/>
                </a:lnTo>
                <a:lnTo>
                  <a:pt x="202" y="3176"/>
                </a:lnTo>
                <a:lnTo>
                  <a:pt x="204" y="3203"/>
                </a:lnTo>
                <a:lnTo>
                  <a:pt x="212" y="3229"/>
                </a:lnTo>
                <a:lnTo>
                  <a:pt x="224" y="3252"/>
                </a:lnTo>
                <a:lnTo>
                  <a:pt x="242" y="3274"/>
                </a:lnTo>
                <a:lnTo>
                  <a:pt x="264" y="3292"/>
                </a:lnTo>
                <a:lnTo>
                  <a:pt x="287" y="3304"/>
                </a:lnTo>
                <a:lnTo>
                  <a:pt x="312" y="3312"/>
                </a:lnTo>
                <a:lnTo>
                  <a:pt x="339" y="3314"/>
                </a:lnTo>
                <a:lnTo>
                  <a:pt x="364" y="3312"/>
                </a:lnTo>
                <a:lnTo>
                  <a:pt x="389" y="3304"/>
                </a:lnTo>
                <a:lnTo>
                  <a:pt x="414" y="3292"/>
                </a:lnTo>
                <a:lnTo>
                  <a:pt x="435" y="3274"/>
                </a:lnTo>
                <a:lnTo>
                  <a:pt x="452" y="3252"/>
                </a:lnTo>
                <a:lnTo>
                  <a:pt x="464" y="3229"/>
                </a:lnTo>
                <a:lnTo>
                  <a:pt x="472" y="3203"/>
                </a:lnTo>
                <a:lnTo>
                  <a:pt x="474" y="3176"/>
                </a:lnTo>
                <a:lnTo>
                  <a:pt x="472" y="3151"/>
                </a:lnTo>
                <a:lnTo>
                  <a:pt x="464" y="3126"/>
                </a:lnTo>
                <a:lnTo>
                  <a:pt x="452" y="3101"/>
                </a:lnTo>
                <a:lnTo>
                  <a:pt x="435" y="3080"/>
                </a:lnTo>
                <a:lnTo>
                  <a:pt x="414" y="3062"/>
                </a:lnTo>
                <a:lnTo>
                  <a:pt x="389" y="3050"/>
                </a:lnTo>
                <a:lnTo>
                  <a:pt x="364" y="3043"/>
                </a:lnTo>
                <a:lnTo>
                  <a:pt x="339" y="3040"/>
                </a:lnTo>
                <a:close/>
                <a:moveTo>
                  <a:pt x="1012" y="0"/>
                </a:moveTo>
                <a:lnTo>
                  <a:pt x="1012" y="0"/>
                </a:lnTo>
                <a:lnTo>
                  <a:pt x="1537" y="528"/>
                </a:lnTo>
                <a:lnTo>
                  <a:pt x="1502" y="562"/>
                </a:lnTo>
                <a:lnTo>
                  <a:pt x="1468" y="598"/>
                </a:lnTo>
                <a:lnTo>
                  <a:pt x="1433" y="633"/>
                </a:lnTo>
                <a:lnTo>
                  <a:pt x="1398" y="667"/>
                </a:lnTo>
                <a:lnTo>
                  <a:pt x="1362" y="702"/>
                </a:lnTo>
                <a:lnTo>
                  <a:pt x="1327" y="735"/>
                </a:lnTo>
                <a:lnTo>
                  <a:pt x="1293" y="767"/>
                </a:lnTo>
                <a:lnTo>
                  <a:pt x="1259" y="797"/>
                </a:lnTo>
                <a:lnTo>
                  <a:pt x="1224" y="825"/>
                </a:lnTo>
                <a:lnTo>
                  <a:pt x="1192" y="849"/>
                </a:lnTo>
                <a:lnTo>
                  <a:pt x="1162" y="870"/>
                </a:lnTo>
                <a:lnTo>
                  <a:pt x="1131" y="888"/>
                </a:lnTo>
                <a:lnTo>
                  <a:pt x="1103" y="902"/>
                </a:lnTo>
                <a:lnTo>
                  <a:pt x="1076" y="911"/>
                </a:lnTo>
                <a:lnTo>
                  <a:pt x="1051" y="914"/>
                </a:lnTo>
                <a:lnTo>
                  <a:pt x="1028" y="913"/>
                </a:lnTo>
                <a:lnTo>
                  <a:pt x="1009" y="949"/>
                </a:lnTo>
                <a:lnTo>
                  <a:pt x="1031" y="967"/>
                </a:lnTo>
                <a:lnTo>
                  <a:pt x="1582" y="1520"/>
                </a:lnTo>
                <a:lnTo>
                  <a:pt x="1881" y="1231"/>
                </a:lnTo>
                <a:lnTo>
                  <a:pt x="1914" y="1201"/>
                </a:lnTo>
                <a:lnTo>
                  <a:pt x="1894" y="1142"/>
                </a:lnTo>
                <a:lnTo>
                  <a:pt x="1880" y="1082"/>
                </a:lnTo>
                <a:lnTo>
                  <a:pt x="1870" y="1022"/>
                </a:lnTo>
                <a:lnTo>
                  <a:pt x="1865" y="960"/>
                </a:lnTo>
                <a:lnTo>
                  <a:pt x="1865" y="899"/>
                </a:lnTo>
                <a:lnTo>
                  <a:pt x="1871" y="838"/>
                </a:lnTo>
                <a:lnTo>
                  <a:pt x="1881" y="777"/>
                </a:lnTo>
                <a:lnTo>
                  <a:pt x="1895" y="717"/>
                </a:lnTo>
                <a:lnTo>
                  <a:pt x="1915" y="659"/>
                </a:lnTo>
                <a:lnTo>
                  <a:pt x="1939" y="601"/>
                </a:lnTo>
                <a:lnTo>
                  <a:pt x="1969" y="546"/>
                </a:lnTo>
                <a:lnTo>
                  <a:pt x="2003" y="492"/>
                </a:lnTo>
                <a:lnTo>
                  <a:pt x="2043" y="442"/>
                </a:lnTo>
                <a:lnTo>
                  <a:pt x="2086" y="394"/>
                </a:lnTo>
                <a:lnTo>
                  <a:pt x="2136" y="349"/>
                </a:lnTo>
                <a:lnTo>
                  <a:pt x="2189" y="308"/>
                </a:lnTo>
                <a:lnTo>
                  <a:pt x="2244" y="272"/>
                </a:lnTo>
                <a:lnTo>
                  <a:pt x="2302" y="242"/>
                </a:lnTo>
                <a:lnTo>
                  <a:pt x="2363" y="217"/>
                </a:lnTo>
                <a:lnTo>
                  <a:pt x="2425" y="197"/>
                </a:lnTo>
                <a:lnTo>
                  <a:pt x="2489" y="182"/>
                </a:lnTo>
                <a:lnTo>
                  <a:pt x="2555" y="174"/>
                </a:lnTo>
                <a:lnTo>
                  <a:pt x="2621" y="171"/>
                </a:lnTo>
                <a:lnTo>
                  <a:pt x="2687" y="174"/>
                </a:lnTo>
                <a:lnTo>
                  <a:pt x="2706" y="178"/>
                </a:lnTo>
                <a:lnTo>
                  <a:pt x="2721" y="187"/>
                </a:lnTo>
                <a:lnTo>
                  <a:pt x="2735" y="200"/>
                </a:lnTo>
                <a:lnTo>
                  <a:pt x="2743" y="217"/>
                </a:lnTo>
                <a:lnTo>
                  <a:pt x="2748" y="236"/>
                </a:lnTo>
                <a:lnTo>
                  <a:pt x="2746" y="253"/>
                </a:lnTo>
                <a:lnTo>
                  <a:pt x="2739" y="271"/>
                </a:lnTo>
                <a:lnTo>
                  <a:pt x="2728" y="285"/>
                </a:lnTo>
                <a:lnTo>
                  <a:pt x="2361" y="655"/>
                </a:lnTo>
                <a:lnTo>
                  <a:pt x="2465" y="1042"/>
                </a:lnTo>
                <a:lnTo>
                  <a:pt x="2838" y="1136"/>
                </a:lnTo>
                <a:lnTo>
                  <a:pt x="3207" y="766"/>
                </a:lnTo>
                <a:lnTo>
                  <a:pt x="3222" y="755"/>
                </a:lnTo>
                <a:lnTo>
                  <a:pt x="3239" y="748"/>
                </a:lnTo>
                <a:lnTo>
                  <a:pt x="3257" y="747"/>
                </a:lnTo>
                <a:lnTo>
                  <a:pt x="3276" y="750"/>
                </a:lnTo>
                <a:lnTo>
                  <a:pt x="3292" y="759"/>
                </a:lnTo>
                <a:lnTo>
                  <a:pt x="3305" y="773"/>
                </a:lnTo>
                <a:lnTo>
                  <a:pt x="3314" y="788"/>
                </a:lnTo>
                <a:lnTo>
                  <a:pt x="3318" y="807"/>
                </a:lnTo>
                <a:lnTo>
                  <a:pt x="3321" y="874"/>
                </a:lnTo>
                <a:lnTo>
                  <a:pt x="3318" y="941"/>
                </a:lnTo>
                <a:lnTo>
                  <a:pt x="3309" y="1006"/>
                </a:lnTo>
                <a:lnTo>
                  <a:pt x="3295" y="1070"/>
                </a:lnTo>
                <a:lnTo>
                  <a:pt x="3275" y="1134"/>
                </a:lnTo>
                <a:lnTo>
                  <a:pt x="3251" y="1194"/>
                </a:lnTo>
                <a:lnTo>
                  <a:pt x="3220" y="1252"/>
                </a:lnTo>
                <a:lnTo>
                  <a:pt x="3185" y="1309"/>
                </a:lnTo>
                <a:lnTo>
                  <a:pt x="3145" y="1361"/>
                </a:lnTo>
                <a:lnTo>
                  <a:pt x="3100" y="1410"/>
                </a:lnTo>
                <a:lnTo>
                  <a:pt x="3051" y="1455"/>
                </a:lnTo>
                <a:lnTo>
                  <a:pt x="3000" y="1495"/>
                </a:lnTo>
                <a:lnTo>
                  <a:pt x="2947" y="1529"/>
                </a:lnTo>
                <a:lnTo>
                  <a:pt x="2892" y="1558"/>
                </a:lnTo>
                <a:lnTo>
                  <a:pt x="2835" y="1583"/>
                </a:lnTo>
                <a:lnTo>
                  <a:pt x="2776" y="1602"/>
                </a:lnTo>
                <a:lnTo>
                  <a:pt x="2717" y="1617"/>
                </a:lnTo>
                <a:lnTo>
                  <a:pt x="2656" y="1627"/>
                </a:lnTo>
                <a:lnTo>
                  <a:pt x="2596" y="1632"/>
                </a:lnTo>
                <a:lnTo>
                  <a:pt x="2535" y="1632"/>
                </a:lnTo>
                <a:lnTo>
                  <a:pt x="2473" y="1627"/>
                </a:lnTo>
                <a:lnTo>
                  <a:pt x="2414" y="1617"/>
                </a:lnTo>
                <a:lnTo>
                  <a:pt x="2354" y="1603"/>
                </a:lnTo>
                <a:lnTo>
                  <a:pt x="2294" y="1584"/>
                </a:lnTo>
                <a:lnTo>
                  <a:pt x="2266" y="1616"/>
                </a:lnTo>
                <a:lnTo>
                  <a:pt x="2062" y="1831"/>
                </a:lnTo>
                <a:lnTo>
                  <a:pt x="2079" y="1846"/>
                </a:lnTo>
                <a:lnTo>
                  <a:pt x="2096" y="1861"/>
                </a:lnTo>
                <a:lnTo>
                  <a:pt x="3245" y="3015"/>
                </a:lnTo>
                <a:lnTo>
                  <a:pt x="3275" y="3049"/>
                </a:lnTo>
                <a:lnTo>
                  <a:pt x="3299" y="3086"/>
                </a:lnTo>
                <a:lnTo>
                  <a:pt x="3318" y="3124"/>
                </a:lnTo>
                <a:lnTo>
                  <a:pt x="3331" y="3164"/>
                </a:lnTo>
                <a:lnTo>
                  <a:pt x="3339" y="3206"/>
                </a:lnTo>
                <a:lnTo>
                  <a:pt x="3342" y="3248"/>
                </a:lnTo>
                <a:lnTo>
                  <a:pt x="3339" y="3291"/>
                </a:lnTo>
                <a:lnTo>
                  <a:pt x="3331" y="3333"/>
                </a:lnTo>
                <a:lnTo>
                  <a:pt x="3318" y="3374"/>
                </a:lnTo>
                <a:lnTo>
                  <a:pt x="3299" y="3412"/>
                </a:lnTo>
                <a:lnTo>
                  <a:pt x="3275" y="3449"/>
                </a:lnTo>
                <a:lnTo>
                  <a:pt x="3245" y="3483"/>
                </a:lnTo>
                <a:lnTo>
                  <a:pt x="3212" y="3512"/>
                </a:lnTo>
                <a:lnTo>
                  <a:pt x="3175" y="3536"/>
                </a:lnTo>
                <a:lnTo>
                  <a:pt x="3136" y="3555"/>
                </a:lnTo>
                <a:lnTo>
                  <a:pt x="3096" y="3570"/>
                </a:lnTo>
                <a:lnTo>
                  <a:pt x="3054" y="3577"/>
                </a:lnTo>
                <a:lnTo>
                  <a:pt x="3013" y="3580"/>
                </a:lnTo>
                <a:lnTo>
                  <a:pt x="2970" y="3577"/>
                </a:lnTo>
                <a:lnTo>
                  <a:pt x="2929" y="3568"/>
                </a:lnTo>
                <a:lnTo>
                  <a:pt x="2888" y="3555"/>
                </a:lnTo>
                <a:lnTo>
                  <a:pt x="2849" y="3536"/>
                </a:lnTo>
                <a:lnTo>
                  <a:pt x="2813" y="3512"/>
                </a:lnTo>
                <a:lnTo>
                  <a:pt x="2779" y="3483"/>
                </a:lnTo>
                <a:lnTo>
                  <a:pt x="1630" y="2329"/>
                </a:lnTo>
                <a:lnTo>
                  <a:pt x="1620" y="2319"/>
                </a:lnTo>
                <a:lnTo>
                  <a:pt x="1612" y="2308"/>
                </a:lnTo>
                <a:lnTo>
                  <a:pt x="587" y="3391"/>
                </a:lnTo>
                <a:lnTo>
                  <a:pt x="586" y="3392"/>
                </a:lnTo>
                <a:lnTo>
                  <a:pt x="585" y="3394"/>
                </a:lnTo>
                <a:lnTo>
                  <a:pt x="550" y="3425"/>
                </a:lnTo>
                <a:lnTo>
                  <a:pt x="514" y="3452"/>
                </a:lnTo>
                <a:lnTo>
                  <a:pt x="478" y="3475"/>
                </a:lnTo>
                <a:lnTo>
                  <a:pt x="439" y="3494"/>
                </a:lnTo>
                <a:lnTo>
                  <a:pt x="400" y="3509"/>
                </a:lnTo>
                <a:lnTo>
                  <a:pt x="361" y="3518"/>
                </a:lnTo>
                <a:lnTo>
                  <a:pt x="321" y="3522"/>
                </a:lnTo>
                <a:lnTo>
                  <a:pt x="281" y="3521"/>
                </a:lnTo>
                <a:lnTo>
                  <a:pt x="243" y="3515"/>
                </a:lnTo>
                <a:lnTo>
                  <a:pt x="204" y="3503"/>
                </a:lnTo>
                <a:lnTo>
                  <a:pt x="168" y="3484"/>
                </a:lnTo>
                <a:lnTo>
                  <a:pt x="131" y="3461"/>
                </a:lnTo>
                <a:lnTo>
                  <a:pt x="97" y="3430"/>
                </a:lnTo>
                <a:lnTo>
                  <a:pt x="67" y="3396"/>
                </a:lnTo>
                <a:lnTo>
                  <a:pt x="42" y="3359"/>
                </a:lnTo>
                <a:lnTo>
                  <a:pt x="23" y="3320"/>
                </a:lnTo>
                <a:lnTo>
                  <a:pt x="10" y="3282"/>
                </a:lnTo>
                <a:lnTo>
                  <a:pt x="2" y="3241"/>
                </a:lnTo>
                <a:lnTo>
                  <a:pt x="0" y="3200"/>
                </a:lnTo>
                <a:lnTo>
                  <a:pt x="0" y="3200"/>
                </a:lnTo>
                <a:lnTo>
                  <a:pt x="2" y="3159"/>
                </a:lnTo>
                <a:lnTo>
                  <a:pt x="10" y="3118"/>
                </a:lnTo>
                <a:lnTo>
                  <a:pt x="23" y="3077"/>
                </a:lnTo>
                <a:lnTo>
                  <a:pt x="41" y="3037"/>
                </a:lnTo>
                <a:lnTo>
                  <a:pt x="63" y="2999"/>
                </a:lnTo>
                <a:lnTo>
                  <a:pt x="89" y="2963"/>
                </a:lnTo>
                <a:lnTo>
                  <a:pt x="121" y="2927"/>
                </a:lnTo>
                <a:lnTo>
                  <a:pt x="122" y="2926"/>
                </a:lnTo>
                <a:lnTo>
                  <a:pt x="1284" y="1807"/>
                </a:lnTo>
                <a:lnTo>
                  <a:pt x="739" y="1260"/>
                </a:lnTo>
                <a:lnTo>
                  <a:pt x="724" y="1242"/>
                </a:lnTo>
                <a:lnTo>
                  <a:pt x="710" y="1222"/>
                </a:lnTo>
                <a:lnTo>
                  <a:pt x="703" y="1224"/>
                </a:lnTo>
                <a:lnTo>
                  <a:pt x="693" y="1227"/>
                </a:lnTo>
                <a:lnTo>
                  <a:pt x="684" y="1230"/>
                </a:lnTo>
                <a:lnTo>
                  <a:pt x="677" y="1233"/>
                </a:lnTo>
                <a:lnTo>
                  <a:pt x="671" y="1235"/>
                </a:lnTo>
                <a:lnTo>
                  <a:pt x="663" y="1239"/>
                </a:lnTo>
                <a:lnTo>
                  <a:pt x="655" y="1242"/>
                </a:lnTo>
                <a:lnTo>
                  <a:pt x="627" y="1254"/>
                </a:lnTo>
                <a:lnTo>
                  <a:pt x="599" y="1269"/>
                </a:lnTo>
                <a:lnTo>
                  <a:pt x="570" y="1284"/>
                </a:lnTo>
                <a:lnTo>
                  <a:pt x="553" y="1295"/>
                </a:lnTo>
                <a:lnTo>
                  <a:pt x="534" y="1306"/>
                </a:lnTo>
                <a:lnTo>
                  <a:pt x="514" y="1321"/>
                </a:lnTo>
                <a:lnTo>
                  <a:pt x="496" y="1334"/>
                </a:lnTo>
                <a:lnTo>
                  <a:pt x="475" y="1349"/>
                </a:lnTo>
                <a:lnTo>
                  <a:pt x="458" y="1365"/>
                </a:lnTo>
                <a:lnTo>
                  <a:pt x="449" y="1373"/>
                </a:lnTo>
                <a:lnTo>
                  <a:pt x="426" y="1395"/>
                </a:lnTo>
                <a:lnTo>
                  <a:pt x="404" y="1418"/>
                </a:lnTo>
                <a:lnTo>
                  <a:pt x="399" y="1424"/>
                </a:lnTo>
                <a:lnTo>
                  <a:pt x="395" y="1428"/>
                </a:lnTo>
                <a:lnTo>
                  <a:pt x="392" y="1431"/>
                </a:lnTo>
                <a:lnTo>
                  <a:pt x="384" y="1440"/>
                </a:lnTo>
                <a:lnTo>
                  <a:pt x="376" y="1449"/>
                </a:lnTo>
                <a:lnTo>
                  <a:pt x="352" y="1482"/>
                </a:lnTo>
                <a:lnTo>
                  <a:pt x="352" y="1483"/>
                </a:lnTo>
                <a:lnTo>
                  <a:pt x="351" y="1485"/>
                </a:lnTo>
                <a:lnTo>
                  <a:pt x="335" y="1506"/>
                </a:lnTo>
                <a:lnTo>
                  <a:pt x="322" y="1530"/>
                </a:lnTo>
                <a:lnTo>
                  <a:pt x="311" y="1549"/>
                </a:lnTo>
                <a:lnTo>
                  <a:pt x="300" y="1570"/>
                </a:lnTo>
                <a:lnTo>
                  <a:pt x="290" y="1592"/>
                </a:lnTo>
                <a:lnTo>
                  <a:pt x="281" y="1615"/>
                </a:lnTo>
                <a:lnTo>
                  <a:pt x="276" y="1629"/>
                </a:lnTo>
                <a:lnTo>
                  <a:pt x="272" y="1636"/>
                </a:lnTo>
                <a:lnTo>
                  <a:pt x="269" y="1643"/>
                </a:lnTo>
                <a:lnTo>
                  <a:pt x="260" y="1678"/>
                </a:lnTo>
                <a:lnTo>
                  <a:pt x="257" y="1691"/>
                </a:lnTo>
                <a:lnTo>
                  <a:pt x="254" y="1703"/>
                </a:lnTo>
                <a:lnTo>
                  <a:pt x="248" y="1719"/>
                </a:lnTo>
                <a:lnTo>
                  <a:pt x="246" y="1733"/>
                </a:lnTo>
                <a:lnTo>
                  <a:pt x="232" y="1828"/>
                </a:lnTo>
                <a:lnTo>
                  <a:pt x="228" y="1841"/>
                </a:lnTo>
                <a:lnTo>
                  <a:pt x="222" y="1853"/>
                </a:lnTo>
                <a:lnTo>
                  <a:pt x="214" y="1863"/>
                </a:lnTo>
                <a:lnTo>
                  <a:pt x="203" y="1872"/>
                </a:lnTo>
                <a:lnTo>
                  <a:pt x="189" y="1879"/>
                </a:lnTo>
                <a:lnTo>
                  <a:pt x="174" y="1882"/>
                </a:lnTo>
                <a:lnTo>
                  <a:pt x="157" y="1881"/>
                </a:lnTo>
                <a:lnTo>
                  <a:pt x="141" y="1874"/>
                </a:lnTo>
                <a:lnTo>
                  <a:pt x="127" y="1865"/>
                </a:lnTo>
                <a:lnTo>
                  <a:pt x="117" y="1852"/>
                </a:lnTo>
                <a:lnTo>
                  <a:pt x="109" y="1837"/>
                </a:lnTo>
                <a:lnTo>
                  <a:pt x="83" y="1743"/>
                </a:lnTo>
                <a:lnTo>
                  <a:pt x="76" y="1718"/>
                </a:lnTo>
                <a:lnTo>
                  <a:pt x="73" y="1693"/>
                </a:lnTo>
                <a:lnTo>
                  <a:pt x="68" y="1669"/>
                </a:lnTo>
                <a:lnTo>
                  <a:pt x="62" y="1629"/>
                </a:lnTo>
                <a:lnTo>
                  <a:pt x="61" y="1610"/>
                </a:lnTo>
                <a:lnTo>
                  <a:pt x="60" y="1592"/>
                </a:lnTo>
                <a:lnTo>
                  <a:pt x="60" y="1580"/>
                </a:lnTo>
                <a:lnTo>
                  <a:pt x="58" y="1565"/>
                </a:lnTo>
                <a:lnTo>
                  <a:pt x="58" y="1553"/>
                </a:lnTo>
                <a:lnTo>
                  <a:pt x="57" y="1528"/>
                </a:lnTo>
                <a:lnTo>
                  <a:pt x="57" y="1501"/>
                </a:lnTo>
                <a:lnTo>
                  <a:pt x="60" y="1473"/>
                </a:lnTo>
                <a:lnTo>
                  <a:pt x="62" y="1455"/>
                </a:lnTo>
                <a:lnTo>
                  <a:pt x="66" y="1411"/>
                </a:lnTo>
                <a:lnTo>
                  <a:pt x="74" y="1364"/>
                </a:lnTo>
                <a:lnTo>
                  <a:pt x="84" y="1313"/>
                </a:lnTo>
                <a:lnTo>
                  <a:pt x="90" y="1292"/>
                </a:lnTo>
                <a:lnTo>
                  <a:pt x="96" y="1271"/>
                </a:lnTo>
                <a:lnTo>
                  <a:pt x="101" y="1255"/>
                </a:lnTo>
                <a:lnTo>
                  <a:pt x="113" y="1220"/>
                </a:lnTo>
                <a:lnTo>
                  <a:pt x="126" y="1184"/>
                </a:lnTo>
                <a:lnTo>
                  <a:pt x="140" y="1150"/>
                </a:lnTo>
                <a:lnTo>
                  <a:pt x="141" y="1146"/>
                </a:lnTo>
                <a:lnTo>
                  <a:pt x="161" y="1105"/>
                </a:lnTo>
                <a:lnTo>
                  <a:pt x="181" y="1066"/>
                </a:lnTo>
                <a:lnTo>
                  <a:pt x="192" y="1045"/>
                </a:lnTo>
                <a:lnTo>
                  <a:pt x="194" y="1041"/>
                </a:lnTo>
                <a:lnTo>
                  <a:pt x="210" y="1016"/>
                </a:lnTo>
                <a:lnTo>
                  <a:pt x="229" y="983"/>
                </a:lnTo>
                <a:lnTo>
                  <a:pt x="252" y="951"/>
                </a:lnTo>
                <a:lnTo>
                  <a:pt x="277" y="915"/>
                </a:lnTo>
                <a:lnTo>
                  <a:pt x="278" y="914"/>
                </a:lnTo>
                <a:lnTo>
                  <a:pt x="279" y="913"/>
                </a:lnTo>
                <a:lnTo>
                  <a:pt x="280" y="911"/>
                </a:lnTo>
                <a:lnTo>
                  <a:pt x="280" y="910"/>
                </a:lnTo>
                <a:lnTo>
                  <a:pt x="309" y="876"/>
                </a:lnTo>
                <a:lnTo>
                  <a:pt x="330" y="849"/>
                </a:lnTo>
                <a:lnTo>
                  <a:pt x="339" y="812"/>
                </a:lnTo>
                <a:lnTo>
                  <a:pt x="352" y="776"/>
                </a:lnTo>
                <a:lnTo>
                  <a:pt x="368" y="742"/>
                </a:lnTo>
                <a:lnTo>
                  <a:pt x="390" y="708"/>
                </a:lnTo>
                <a:lnTo>
                  <a:pt x="417" y="678"/>
                </a:lnTo>
                <a:lnTo>
                  <a:pt x="492" y="604"/>
                </a:lnTo>
                <a:lnTo>
                  <a:pt x="520" y="579"/>
                </a:lnTo>
                <a:lnTo>
                  <a:pt x="552" y="554"/>
                </a:lnTo>
                <a:lnTo>
                  <a:pt x="588" y="532"/>
                </a:lnTo>
                <a:lnTo>
                  <a:pt x="627" y="511"/>
                </a:lnTo>
                <a:lnTo>
                  <a:pt x="625" y="484"/>
                </a:lnTo>
                <a:lnTo>
                  <a:pt x="630" y="454"/>
                </a:lnTo>
                <a:lnTo>
                  <a:pt x="641" y="424"/>
                </a:lnTo>
                <a:lnTo>
                  <a:pt x="657" y="391"/>
                </a:lnTo>
                <a:lnTo>
                  <a:pt x="680" y="356"/>
                </a:lnTo>
                <a:lnTo>
                  <a:pt x="707" y="320"/>
                </a:lnTo>
                <a:lnTo>
                  <a:pt x="739" y="281"/>
                </a:lnTo>
                <a:lnTo>
                  <a:pt x="775" y="240"/>
                </a:lnTo>
                <a:lnTo>
                  <a:pt x="816" y="197"/>
                </a:lnTo>
                <a:lnTo>
                  <a:pt x="860" y="151"/>
                </a:lnTo>
                <a:lnTo>
                  <a:pt x="908" y="104"/>
                </a:lnTo>
                <a:lnTo>
                  <a:pt x="959" y="53"/>
                </a:lnTo>
                <a:lnTo>
                  <a:pt x="101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31" name="Freeform 14"/>
          <p:cNvSpPr>
            <a:spLocks noEditPoints="1"/>
          </p:cNvSpPr>
          <p:nvPr/>
        </p:nvSpPr>
        <p:spPr bwMode="auto">
          <a:xfrm>
            <a:off x="2410017" y="3425337"/>
            <a:ext cx="483184" cy="458307"/>
          </a:xfrm>
          <a:custGeom>
            <a:avLst/>
            <a:gdLst>
              <a:gd name="T0" fmla="*/ 2372 w 3438"/>
              <a:gd name="T1" fmla="*/ 2196 h 3263"/>
              <a:gd name="T2" fmla="*/ 2304 w 3438"/>
              <a:gd name="T3" fmla="*/ 2406 h 3263"/>
              <a:gd name="T4" fmla="*/ 2432 w 3438"/>
              <a:gd name="T5" fmla="*/ 2582 h 3263"/>
              <a:gd name="T6" fmla="*/ 2654 w 3438"/>
              <a:gd name="T7" fmla="*/ 2582 h 3263"/>
              <a:gd name="T8" fmla="*/ 2782 w 3438"/>
              <a:gd name="T9" fmla="*/ 2406 h 3263"/>
              <a:gd name="T10" fmla="*/ 2714 w 3438"/>
              <a:gd name="T11" fmla="*/ 2196 h 3263"/>
              <a:gd name="T12" fmla="*/ 1665 w 3438"/>
              <a:gd name="T13" fmla="*/ 2008 h 3263"/>
              <a:gd name="T14" fmla="*/ 1906 w 3438"/>
              <a:gd name="T15" fmla="*/ 2633 h 3263"/>
              <a:gd name="T16" fmla="*/ 2245 w 3438"/>
              <a:gd name="T17" fmla="*/ 3021 h 3263"/>
              <a:gd name="T18" fmla="*/ 2358 w 3438"/>
              <a:gd name="T19" fmla="*/ 3263 h 3263"/>
              <a:gd name="T20" fmla="*/ 1 w 3438"/>
              <a:gd name="T21" fmla="*/ 3074 h 3263"/>
              <a:gd name="T22" fmla="*/ 14 w 3438"/>
              <a:gd name="T23" fmla="*/ 2749 h 3263"/>
              <a:gd name="T24" fmla="*/ 98 w 3438"/>
              <a:gd name="T25" fmla="*/ 2419 h 3263"/>
              <a:gd name="T26" fmla="*/ 275 w 3438"/>
              <a:gd name="T27" fmla="*/ 2207 h 3263"/>
              <a:gd name="T28" fmla="*/ 748 w 3438"/>
              <a:gd name="T29" fmla="*/ 2155 h 3263"/>
              <a:gd name="T30" fmla="*/ 1148 w 3438"/>
              <a:gd name="T31" fmla="*/ 2144 h 3263"/>
              <a:gd name="T32" fmla="*/ 1449 w 3438"/>
              <a:gd name="T33" fmla="*/ 2127 h 3263"/>
              <a:gd name="T34" fmla="*/ 2621 w 3438"/>
              <a:gd name="T35" fmla="*/ 1472 h 3263"/>
              <a:gd name="T36" fmla="*/ 3120 w 3438"/>
              <a:gd name="T37" fmla="*/ 1679 h 3263"/>
              <a:gd name="T38" fmla="*/ 3111 w 3438"/>
              <a:gd name="T39" fmla="*/ 2229 h 3263"/>
              <a:gd name="T40" fmla="*/ 3065 w 3438"/>
              <a:gd name="T41" fmla="*/ 2632 h 3263"/>
              <a:gd name="T42" fmla="*/ 2768 w 3438"/>
              <a:gd name="T43" fmla="*/ 2906 h 3263"/>
              <a:gd name="T44" fmla="*/ 2363 w 3438"/>
              <a:gd name="T45" fmla="*/ 2923 h 3263"/>
              <a:gd name="T46" fmla="*/ 2045 w 3438"/>
              <a:gd name="T47" fmla="*/ 2674 h 3263"/>
              <a:gd name="T48" fmla="*/ 1649 w 3438"/>
              <a:gd name="T49" fmla="*/ 2289 h 3263"/>
              <a:gd name="T50" fmla="*/ 1855 w 3438"/>
              <a:gd name="T51" fmla="*/ 1789 h 3263"/>
              <a:gd name="T52" fmla="*/ 2406 w 3438"/>
              <a:gd name="T53" fmla="*/ 1799 h 3263"/>
              <a:gd name="T54" fmla="*/ 1990 w 3438"/>
              <a:gd name="T55" fmla="*/ 1177 h 3263"/>
              <a:gd name="T56" fmla="*/ 1985 w 3438"/>
              <a:gd name="T57" fmla="*/ 1374 h 3263"/>
              <a:gd name="T58" fmla="*/ 1832 w 3438"/>
              <a:gd name="T59" fmla="*/ 1476 h 3263"/>
              <a:gd name="T60" fmla="*/ 1754 w 3438"/>
              <a:gd name="T61" fmla="*/ 1716 h 3263"/>
              <a:gd name="T62" fmla="*/ 1544 w 3438"/>
              <a:gd name="T63" fmla="*/ 1953 h 3263"/>
              <a:gd name="T64" fmla="*/ 1266 w 3438"/>
              <a:gd name="T65" fmla="*/ 2039 h 3263"/>
              <a:gd name="T66" fmla="*/ 987 w 3438"/>
              <a:gd name="T67" fmla="*/ 1953 h 3263"/>
              <a:gd name="T68" fmla="*/ 778 w 3438"/>
              <a:gd name="T69" fmla="*/ 1716 h 3263"/>
              <a:gd name="T70" fmla="*/ 651 w 3438"/>
              <a:gd name="T71" fmla="*/ 1455 h 3263"/>
              <a:gd name="T72" fmla="*/ 555 w 3438"/>
              <a:gd name="T73" fmla="*/ 1306 h 3263"/>
              <a:gd name="T74" fmla="*/ 606 w 3438"/>
              <a:gd name="T75" fmla="*/ 1127 h 3263"/>
              <a:gd name="T76" fmla="*/ 1024 w 3438"/>
              <a:gd name="T77" fmla="*/ 781 h 3263"/>
              <a:gd name="T78" fmla="*/ 1114 w 3438"/>
              <a:gd name="T79" fmla="*/ 878 h 3263"/>
              <a:gd name="T80" fmla="*/ 1479 w 3438"/>
              <a:gd name="T81" fmla="*/ 865 h 3263"/>
              <a:gd name="T82" fmla="*/ 1546 w 3438"/>
              <a:gd name="T83" fmla="*/ 748 h 3263"/>
              <a:gd name="T84" fmla="*/ 1782 w 3438"/>
              <a:gd name="T85" fmla="*/ 422 h 3263"/>
              <a:gd name="T86" fmla="*/ 1955 w 3438"/>
              <a:gd name="T87" fmla="*/ 727 h 3263"/>
              <a:gd name="T88" fmla="*/ 595 w 3438"/>
              <a:gd name="T89" fmla="*/ 769 h 3263"/>
              <a:gd name="T90" fmla="*/ 742 w 3438"/>
              <a:gd name="T91" fmla="*/ 469 h 3263"/>
              <a:gd name="T92" fmla="*/ 1018 w 3438"/>
              <a:gd name="T93" fmla="*/ 234 h 3263"/>
              <a:gd name="T94" fmla="*/ 1456 w 3438"/>
              <a:gd name="T95" fmla="*/ 37 h 3263"/>
              <a:gd name="T96" fmla="*/ 1488 w 3438"/>
              <a:gd name="T97" fmla="*/ 736 h 3263"/>
              <a:gd name="T98" fmla="*/ 1437 w 3438"/>
              <a:gd name="T99" fmla="*/ 817 h 3263"/>
              <a:gd name="T100" fmla="*/ 1105 w 3438"/>
              <a:gd name="T101" fmla="*/ 803 h 3263"/>
              <a:gd name="T102" fmla="*/ 1076 w 3438"/>
              <a:gd name="T103" fmla="*/ 86 h 3263"/>
              <a:gd name="T104" fmla="*/ 1123 w 3438"/>
              <a:gd name="T105" fmla="*/ 11 h 3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38" h="3263">
                <a:moveTo>
                  <a:pt x="2543" y="2125"/>
                </a:moveTo>
                <a:lnTo>
                  <a:pt x="2504" y="2128"/>
                </a:lnTo>
                <a:lnTo>
                  <a:pt x="2466" y="2138"/>
                </a:lnTo>
                <a:lnTo>
                  <a:pt x="2432" y="2152"/>
                </a:lnTo>
                <a:lnTo>
                  <a:pt x="2400" y="2172"/>
                </a:lnTo>
                <a:lnTo>
                  <a:pt x="2372" y="2196"/>
                </a:lnTo>
                <a:lnTo>
                  <a:pt x="2348" y="2224"/>
                </a:lnTo>
                <a:lnTo>
                  <a:pt x="2328" y="2256"/>
                </a:lnTo>
                <a:lnTo>
                  <a:pt x="2314" y="2290"/>
                </a:lnTo>
                <a:lnTo>
                  <a:pt x="2304" y="2327"/>
                </a:lnTo>
                <a:lnTo>
                  <a:pt x="2301" y="2367"/>
                </a:lnTo>
                <a:lnTo>
                  <a:pt x="2304" y="2406"/>
                </a:lnTo>
                <a:lnTo>
                  <a:pt x="2314" y="2443"/>
                </a:lnTo>
                <a:lnTo>
                  <a:pt x="2328" y="2478"/>
                </a:lnTo>
                <a:lnTo>
                  <a:pt x="2348" y="2510"/>
                </a:lnTo>
                <a:lnTo>
                  <a:pt x="2372" y="2538"/>
                </a:lnTo>
                <a:lnTo>
                  <a:pt x="2400" y="2562"/>
                </a:lnTo>
                <a:lnTo>
                  <a:pt x="2432" y="2582"/>
                </a:lnTo>
                <a:lnTo>
                  <a:pt x="2466" y="2596"/>
                </a:lnTo>
                <a:lnTo>
                  <a:pt x="2504" y="2606"/>
                </a:lnTo>
                <a:lnTo>
                  <a:pt x="2543" y="2609"/>
                </a:lnTo>
                <a:lnTo>
                  <a:pt x="2582" y="2606"/>
                </a:lnTo>
                <a:lnTo>
                  <a:pt x="2619" y="2596"/>
                </a:lnTo>
                <a:lnTo>
                  <a:pt x="2654" y="2582"/>
                </a:lnTo>
                <a:lnTo>
                  <a:pt x="2686" y="2562"/>
                </a:lnTo>
                <a:lnTo>
                  <a:pt x="2714" y="2538"/>
                </a:lnTo>
                <a:lnTo>
                  <a:pt x="2738" y="2510"/>
                </a:lnTo>
                <a:lnTo>
                  <a:pt x="2758" y="2478"/>
                </a:lnTo>
                <a:lnTo>
                  <a:pt x="2773" y="2443"/>
                </a:lnTo>
                <a:lnTo>
                  <a:pt x="2782" y="2406"/>
                </a:lnTo>
                <a:lnTo>
                  <a:pt x="2785" y="2367"/>
                </a:lnTo>
                <a:lnTo>
                  <a:pt x="2782" y="2327"/>
                </a:lnTo>
                <a:lnTo>
                  <a:pt x="2773" y="2290"/>
                </a:lnTo>
                <a:lnTo>
                  <a:pt x="2758" y="2256"/>
                </a:lnTo>
                <a:lnTo>
                  <a:pt x="2738" y="2224"/>
                </a:lnTo>
                <a:lnTo>
                  <a:pt x="2714" y="2196"/>
                </a:lnTo>
                <a:lnTo>
                  <a:pt x="2686" y="2172"/>
                </a:lnTo>
                <a:lnTo>
                  <a:pt x="2654" y="2152"/>
                </a:lnTo>
                <a:lnTo>
                  <a:pt x="2619" y="2138"/>
                </a:lnTo>
                <a:lnTo>
                  <a:pt x="2582" y="2128"/>
                </a:lnTo>
                <a:lnTo>
                  <a:pt x="2543" y="2125"/>
                </a:lnTo>
                <a:close/>
                <a:moveTo>
                  <a:pt x="1665" y="2008"/>
                </a:moveTo>
                <a:lnTo>
                  <a:pt x="1801" y="2141"/>
                </a:lnTo>
                <a:lnTo>
                  <a:pt x="1529" y="2188"/>
                </a:lnTo>
                <a:lnTo>
                  <a:pt x="1528" y="2551"/>
                </a:lnTo>
                <a:lnTo>
                  <a:pt x="1900" y="2617"/>
                </a:lnTo>
                <a:lnTo>
                  <a:pt x="1904" y="2626"/>
                </a:lnTo>
                <a:lnTo>
                  <a:pt x="1906" y="2633"/>
                </a:lnTo>
                <a:lnTo>
                  <a:pt x="1908" y="2639"/>
                </a:lnTo>
                <a:lnTo>
                  <a:pt x="1913" y="2648"/>
                </a:lnTo>
                <a:lnTo>
                  <a:pt x="1710" y="2970"/>
                </a:lnTo>
                <a:lnTo>
                  <a:pt x="1946" y="3205"/>
                </a:lnTo>
                <a:lnTo>
                  <a:pt x="2236" y="3016"/>
                </a:lnTo>
                <a:lnTo>
                  <a:pt x="2245" y="3021"/>
                </a:lnTo>
                <a:lnTo>
                  <a:pt x="2259" y="3027"/>
                </a:lnTo>
                <a:lnTo>
                  <a:pt x="2275" y="3032"/>
                </a:lnTo>
                <a:lnTo>
                  <a:pt x="2292" y="3039"/>
                </a:lnTo>
                <a:lnTo>
                  <a:pt x="2307" y="3044"/>
                </a:lnTo>
                <a:lnTo>
                  <a:pt x="2317" y="3050"/>
                </a:lnTo>
                <a:lnTo>
                  <a:pt x="2358" y="3263"/>
                </a:lnTo>
                <a:lnTo>
                  <a:pt x="14" y="3263"/>
                </a:lnTo>
                <a:lnTo>
                  <a:pt x="10" y="3235"/>
                </a:lnTo>
                <a:lnTo>
                  <a:pt x="8" y="3201"/>
                </a:lnTo>
                <a:lnTo>
                  <a:pt x="5" y="3163"/>
                </a:lnTo>
                <a:lnTo>
                  <a:pt x="3" y="3121"/>
                </a:lnTo>
                <a:lnTo>
                  <a:pt x="1" y="3074"/>
                </a:lnTo>
                <a:lnTo>
                  <a:pt x="0" y="3025"/>
                </a:lnTo>
                <a:lnTo>
                  <a:pt x="0" y="2973"/>
                </a:lnTo>
                <a:lnTo>
                  <a:pt x="1" y="2920"/>
                </a:lnTo>
                <a:lnTo>
                  <a:pt x="3" y="2863"/>
                </a:lnTo>
                <a:lnTo>
                  <a:pt x="7" y="2807"/>
                </a:lnTo>
                <a:lnTo>
                  <a:pt x="14" y="2749"/>
                </a:lnTo>
                <a:lnTo>
                  <a:pt x="21" y="2691"/>
                </a:lnTo>
                <a:lnTo>
                  <a:pt x="31" y="2634"/>
                </a:lnTo>
                <a:lnTo>
                  <a:pt x="44" y="2578"/>
                </a:lnTo>
                <a:lnTo>
                  <a:pt x="58" y="2522"/>
                </a:lnTo>
                <a:lnTo>
                  <a:pt x="76" y="2469"/>
                </a:lnTo>
                <a:lnTo>
                  <a:pt x="98" y="2419"/>
                </a:lnTo>
                <a:lnTo>
                  <a:pt x="122" y="2371"/>
                </a:lnTo>
                <a:lnTo>
                  <a:pt x="149" y="2326"/>
                </a:lnTo>
                <a:lnTo>
                  <a:pt x="180" y="2286"/>
                </a:lnTo>
                <a:lnTo>
                  <a:pt x="211" y="2256"/>
                </a:lnTo>
                <a:lnTo>
                  <a:pt x="242" y="2228"/>
                </a:lnTo>
                <a:lnTo>
                  <a:pt x="275" y="2207"/>
                </a:lnTo>
                <a:lnTo>
                  <a:pt x="312" y="2188"/>
                </a:lnTo>
                <a:lnTo>
                  <a:pt x="349" y="2173"/>
                </a:lnTo>
                <a:lnTo>
                  <a:pt x="390" y="2164"/>
                </a:lnTo>
                <a:lnTo>
                  <a:pt x="433" y="2157"/>
                </a:lnTo>
                <a:lnTo>
                  <a:pt x="479" y="2155"/>
                </a:lnTo>
                <a:lnTo>
                  <a:pt x="748" y="2155"/>
                </a:lnTo>
                <a:lnTo>
                  <a:pt x="885" y="2024"/>
                </a:lnTo>
                <a:lnTo>
                  <a:pt x="933" y="2057"/>
                </a:lnTo>
                <a:lnTo>
                  <a:pt x="984" y="2087"/>
                </a:lnTo>
                <a:lnTo>
                  <a:pt x="1036" y="2111"/>
                </a:lnTo>
                <a:lnTo>
                  <a:pt x="1092" y="2129"/>
                </a:lnTo>
                <a:lnTo>
                  <a:pt x="1148" y="2144"/>
                </a:lnTo>
                <a:lnTo>
                  <a:pt x="1206" y="2152"/>
                </a:lnTo>
                <a:lnTo>
                  <a:pt x="1266" y="2155"/>
                </a:lnTo>
                <a:lnTo>
                  <a:pt x="1266" y="2155"/>
                </a:lnTo>
                <a:lnTo>
                  <a:pt x="1329" y="2152"/>
                </a:lnTo>
                <a:lnTo>
                  <a:pt x="1390" y="2143"/>
                </a:lnTo>
                <a:lnTo>
                  <a:pt x="1449" y="2127"/>
                </a:lnTo>
                <a:lnTo>
                  <a:pt x="1508" y="2105"/>
                </a:lnTo>
                <a:lnTo>
                  <a:pt x="1563" y="2078"/>
                </a:lnTo>
                <a:lnTo>
                  <a:pt x="1615" y="2046"/>
                </a:lnTo>
                <a:lnTo>
                  <a:pt x="1665" y="2008"/>
                </a:lnTo>
                <a:close/>
                <a:moveTo>
                  <a:pt x="2465" y="1472"/>
                </a:moveTo>
                <a:lnTo>
                  <a:pt x="2621" y="1472"/>
                </a:lnTo>
                <a:lnTo>
                  <a:pt x="2680" y="1798"/>
                </a:lnTo>
                <a:lnTo>
                  <a:pt x="2724" y="1810"/>
                </a:lnTo>
                <a:lnTo>
                  <a:pt x="2767" y="1826"/>
                </a:lnTo>
                <a:lnTo>
                  <a:pt x="2809" y="1846"/>
                </a:lnTo>
                <a:lnTo>
                  <a:pt x="2849" y="1868"/>
                </a:lnTo>
                <a:lnTo>
                  <a:pt x="3120" y="1679"/>
                </a:lnTo>
                <a:lnTo>
                  <a:pt x="3231" y="1789"/>
                </a:lnTo>
                <a:lnTo>
                  <a:pt x="3042" y="2061"/>
                </a:lnTo>
                <a:lnTo>
                  <a:pt x="3064" y="2100"/>
                </a:lnTo>
                <a:lnTo>
                  <a:pt x="3083" y="2142"/>
                </a:lnTo>
                <a:lnTo>
                  <a:pt x="3099" y="2185"/>
                </a:lnTo>
                <a:lnTo>
                  <a:pt x="3111" y="2229"/>
                </a:lnTo>
                <a:lnTo>
                  <a:pt x="3438" y="2288"/>
                </a:lnTo>
                <a:lnTo>
                  <a:pt x="3438" y="2445"/>
                </a:lnTo>
                <a:lnTo>
                  <a:pt x="3111" y="2503"/>
                </a:lnTo>
                <a:lnTo>
                  <a:pt x="3099" y="2547"/>
                </a:lnTo>
                <a:lnTo>
                  <a:pt x="3083" y="2590"/>
                </a:lnTo>
                <a:lnTo>
                  <a:pt x="3065" y="2632"/>
                </a:lnTo>
                <a:lnTo>
                  <a:pt x="3043" y="2672"/>
                </a:lnTo>
                <a:lnTo>
                  <a:pt x="3231" y="2944"/>
                </a:lnTo>
                <a:lnTo>
                  <a:pt x="3120" y="3055"/>
                </a:lnTo>
                <a:lnTo>
                  <a:pt x="2850" y="2866"/>
                </a:lnTo>
                <a:lnTo>
                  <a:pt x="2809" y="2887"/>
                </a:lnTo>
                <a:lnTo>
                  <a:pt x="2768" y="2906"/>
                </a:lnTo>
                <a:lnTo>
                  <a:pt x="2725" y="2923"/>
                </a:lnTo>
                <a:lnTo>
                  <a:pt x="2681" y="2935"/>
                </a:lnTo>
                <a:lnTo>
                  <a:pt x="2621" y="3262"/>
                </a:lnTo>
                <a:lnTo>
                  <a:pt x="2465" y="3262"/>
                </a:lnTo>
                <a:lnTo>
                  <a:pt x="2407" y="2935"/>
                </a:lnTo>
                <a:lnTo>
                  <a:pt x="2363" y="2923"/>
                </a:lnTo>
                <a:lnTo>
                  <a:pt x="2319" y="2907"/>
                </a:lnTo>
                <a:lnTo>
                  <a:pt x="2277" y="2888"/>
                </a:lnTo>
                <a:lnTo>
                  <a:pt x="2238" y="2867"/>
                </a:lnTo>
                <a:lnTo>
                  <a:pt x="1966" y="3055"/>
                </a:lnTo>
                <a:lnTo>
                  <a:pt x="1855" y="2944"/>
                </a:lnTo>
                <a:lnTo>
                  <a:pt x="2045" y="2674"/>
                </a:lnTo>
                <a:lnTo>
                  <a:pt x="2023" y="2633"/>
                </a:lnTo>
                <a:lnTo>
                  <a:pt x="2004" y="2592"/>
                </a:lnTo>
                <a:lnTo>
                  <a:pt x="1987" y="2549"/>
                </a:lnTo>
                <a:lnTo>
                  <a:pt x="1975" y="2505"/>
                </a:lnTo>
                <a:lnTo>
                  <a:pt x="1649" y="2445"/>
                </a:lnTo>
                <a:lnTo>
                  <a:pt x="1649" y="2289"/>
                </a:lnTo>
                <a:lnTo>
                  <a:pt x="1975" y="2230"/>
                </a:lnTo>
                <a:lnTo>
                  <a:pt x="1987" y="2187"/>
                </a:lnTo>
                <a:lnTo>
                  <a:pt x="2003" y="2143"/>
                </a:lnTo>
                <a:lnTo>
                  <a:pt x="2022" y="2101"/>
                </a:lnTo>
                <a:lnTo>
                  <a:pt x="2044" y="2062"/>
                </a:lnTo>
                <a:lnTo>
                  <a:pt x="1855" y="1789"/>
                </a:lnTo>
                <a:lnTo>
                  <a:pt x="1966" y="1679"/>
                </a:lnTo>
                <a:lnTo>
                  <a:pt x="2237" y="1869"/>
                </a:lnTo>
                <a:lnTo>
                  <a:pt x="2276" y="1847"/>
                </a:lnTo>
                <a:lnTo>
                  <a:pt x="2318" y="1827"/>
                </a:lnTo>
                <a:lnTo>
                  <a:pt x="2362" y="1811"/>
                </a:lnTo>
                <a:lnTo>
                  <a:pt x="2406" y="1799"/>
                </a:lnTo>
                <a:lnTo>
                  <a:pt x="2465" y="1472"/>
                </a:lnTo>
                <a:close/>
                <a:moveTo>
                  <a:pt x="627" y="1106"/>
                </a:moveTo>
                <a:lnTo>
                  <a:pt x="1935" y="1106"/>
                </a:lnTo>
                <a:lnTo>
                  <a:pt x="1956" y="1127"/>
                </a:lnTo>
                <a:lnTo>
                  <a:pt x="1975" y="1151"/>
                </a:lnTo>
                <a:lnTo>
                  <a:pt x="1990" y="1177"/>
                </a:lnTo>
                <a:lnTo>
                  <a:pt x="2000" y="1207"/>
                </a:lnTo>
                <a:lnTo>
                  <a:pt x="2007" y="1239"/>
                </a:lnTo>
                <a:lnTo>
                  <a:pt x="2009" y="1272"/>
                </a:lnTo>
                <a:lnTo>
                  <a:pt x="2006" y="1309"/>
                </a:lnTo>
                <a:lnTo>
                  <a:pt x="1998" y="1343"/>
                </a:lnTo>
                <a:lnTo>
                  <a:pt x="1985" y="1374"/>
                </a:lnTo>
                <a:lnTo>
                  <a:pt x="1968" y="1404"/>
                </a:lnTo>
                <a:lnTo>
                  <a:pt x="1946" y="1428"/>
                </a:lnTo>
                <a:lnTo>
                  <a:pt x="1922" y="1447"/>
                </a:lnTo>
                <a:lnTo>
                  <a:pt x="1894" y="1463"/>
                </a:lnTo>
                <a:lnTo>
                  <a:pt x="1863" y="1472"/>
                </a:lnTo>
                <a:lnTo>
                  <a:pt x="1832" y="1476"/>
                </a:lnTo>
                <a:lnTo>
                  <a:pt x="1829" y="1476"/>
                </a:lnTo>
                <a:lnTo>
                  <a:pt x="1827" y="1476"/>
                </a:lnTo>
                <a:lnTo>
                  <a:pt x="1816" y="1539"/>
                </a:lnTo>
                <a:lnTo>
                  <a:pt x="1801" y="1602"/>
                </a:lnTo>
                <a:lnTo>
                  <a:pt x="1780" y="1661"/>
                </a:lnTo>
                <a:lnTo>
                  <a:pt x="1754" y="1716"/>
                </a:lnTo>
                <a:lnTo>
                  <a:pt x="1724" y="1770"/>
                </a:lnTo>
                <a:lnTo>
                  <a:pt x="1689" y="1819"/>
                </a:lnTo>
                <a:lnTo>
                  <a:pt x="1651" y="1863"/>
                </a:lnTo>
                <a:lnTo>
                  <a:pt x="1620" y="1895"/>
                </a:lnTo>
                <a:lnTo>
                  <a:pt x="1588" y="1922"/>
                </a:lnTo>
                <a:lnTo>
                  <a:pt x="1544" y="1953"/>
                </a:lnTo>
                <a:lnTo>
                  <a:pt x="1498" y="1980"/>
                </a:lnTo>
                <a:lnTo>
                  <a:pt x="1455" y="2001"/>
                </a:lnTo>
                <a:lnTo>
                  <a:pt x="1410" y="2017"/>
                </a:lnTo>
                <a:lnTo>
                  <a:pt x="1363" y="2028"/>
                </a:lnTo>
                <a:lnTo>
                  <a:pt x="1315" y="2035"/>
                </a:lnTo>
                <a:lnTo>
                  <a:pt x="1266" y="2039"/>
                </a:lnTo>
                <a:lnTo>
                  <a:pt x="1217" y="2035"/>
                </a:lnTo>
                <a:lnTo>
                  <a:pt x="1169" y="2028"/>
                </a:lnTo>
                <a:lnTo>
                  <a:pt x="1122" y="2017"/>
                </a:lnTo>
                <a:lnTo>
                  <a:pt x="1077" y="2001"/>
                </a:lnTo>
                <a:lnTo>
                  <a:pt x="1033" y="1980"/>
                </a:lnTo>
                <a:lnTo>
                  <a:pt x="987" y="1953"/>
                </a:lnTo>
                <a:lnTo>
                  <a:pt x="944" y="1922"/>
                </a:lnTo>
                <a:lnTo>
                  <a:pt x="911" y="1895"/>
                </a:lnTo>
                <a:lnTo>
                  <a:pt x="881" y="1864"/>
                </a:lnTo>
                <a:lnTo>
                  <a:pt x="843" y="1820"/>
                </a:lnTo>
                <a:lnTo>
                  <a:pt x="808" y="1770"/>
                </a:lnTo>
                <a:lnTo>
                  <a:pt x="778" y="1716"/>
                </a:lnTo>
                <a:lnTo>
                  <a:pt x="752" y="1660"/>
                </a:lnTo>
                <a:lnTo>
                  <a:pt x="731" y="1601"/>
                </a:lnTo>
                <a:lnTo>
                  <a:pt x="715" y="1538"/>
                </a:lnTo>
                <a:lnTo>
                  <a:pt x="705" y="1473"/>
                </a:lnTo>
                <a:lnTo>
                  <a:pt x="677" y="1466"/>
                </a:lnTo>
                <a:lnTo>
                  <a:pt x="651" y="1455"/>
                </a:lnTo>
                <a:lnTo>
                  <a:pt x="627" y="1438"/>
                </a:lnTo>
                <a:lnTo>
                  <a:pt x="606" y="1418"/>
                </a:lnTo>
                <a:lnTo>
                  <a:pt x="588" y="1394"/>
                </a:lnTo>
                <a:lnTo>
                  <a:pt x="572" y="1367"/>
                </a:lnTo>
                <a:lnTo>
                  <a:pt x="562" y="1338"/>
                </a:lnTo>
                <a:lnTo>
                  <a:pt x="555" y="1306"/>
                </a:lnTo>
                <a:lnTo>
                  <a:pt x="553" y="1272"/>
                </a:lnTo>
                <a:lnTo>
                  <a:pt x="555" y="1239"/>
                </a:lnTo>
                <a:lnTo>
                  <a:pt x="562" y="1207"/>
                </a:lnTo>
                <a:lnTo>
                  <a:pt x="572" y="1177"/>
                </a:lnTo>
                <a:lnTo>
                  <a:pt x="587" y="1151"/>
                </a:lnTo>
                <a:lnTo>
                  <a:pt x="606" y="1127"/>
                </a:lnTo>
                <a:lnTo>
                  <a:pt x="627" y="1106"/>
                </a:lnTo>
                <a:close/>
                <a:moveTo>
                  <a:pt x="1018" y="234"/>
                </a:moveTo>
                <a:lnTo>
                  <a:pt x="1018" y="740"/>
                </a:lnTo>
                <a:lnTo>
                  <a:pt x="1018" y="751"/>
                </a:lnTo>
                <a:lnTo>
                  <a:pt x="1020" y="761"/>
                </a:lnTo>
                <a:lnTo>
                  <a:pt x="1024" y="781"/>
                </a:lnTo>
                <a:lnTo>
                  <a:pt x="1030" y="800"/>
                </a:lnTo>
                <a:lnTo>
                  <a:pt x="1040" y="818"/>
                </a:lnTo>
                <a:lnTo>
                  <a:pt x="1054" y="836"/>
                </a:lnTo>
                <a:lnTo>
                  <a:pt x="1071" y="854"/>
                </a:lnTo>
                <a:lnTo>
                  <a:pt x="1092" y="868"/>
                </a:lnTo>
                <a:lnTo>
                  <a:pt x="1114" y="878"/>
                </a:lnTo>
                <a:lnTo>
                  <a:pt x="1139" y="884"/>
                </a:lnTo>
                <a:lnTo>
                  <a:pt x="1165" y="886"/>
                </a:lnTo>
                <a:lnTo>
                  <a:pt x="1401" y="886"/>
                </a:lnTo>
                <a:lnTo>
                  <a:pt x="1429" y="884"/>
                </a:lnTo>
                <a:lnTo>
                  <a:pt x="1455" y="876"/>
                </a:lnTo>
                <a:lnTo>
                  <a:pt x="1479" y="865"/>
                </a:lnTo>
                <a:lnTo>
                  <a:pt x="1499" y="848"/>
                </a:lnTo>
                <a:lnTo>
                  <a:pt x="1517" y="828"/>
                </a:lnTo>
                <a:lnTo>
                  <a:pt x="1531" y="806"/>
                </a:lnTo>
                <a:lnTo>
                  <a:pt x="1539" y="787"/>
                </a:lnTo>
                <a:lnTo>
                  <a:pt x="1543" y="768"/>
                </a:lnTo>
                <a:lnTo>
                  <a:pt x="1546" y="748"/>
                </a:lnTo>
                <a:lnTo>
                  <a:pt x="1546" y="236"/>
                </a:lnTo>
                <a:lnTo>
                  <a:pt x="1599" y="265"/>
                </a:lnTo>
                <a:lnTo>
                  <a:pt x="1649" y="299"/>
                </a:lnTo>
                <a:lnTo>
                  <a:pt x="1697" y="337"/>
                </a:lnTo>
                <a:lnTo>
                  <a:pt x="1740" y="379"/>
                </a:lnTo>
                <a:lnTo>
                  <a:pt x="1782" y="422"/>
                </a:lnTo>
                <a:lnTo>
                  <a:pt x="1821" y="469"/>
                </a:lnTo>
                <a:lnTo>
                  <a:pt x="1856" y="518"/>
                </a:lnTo>
                <a:lnTo>
                  <a:pt x="1886" y="569"/>
                </a:lnTo>
                <a:lnTo>
                  <a:pt x="1913" y="622"/>
                </a:lnTo>
                <a:lnTo>
                  <a:pt x="1936" y="674"/>
                </a:lnTo>
                <a:lnTo>
                  <a:pt x="1955" y="727"/>
                </a:lnTo>
                <a:lnTo>
                  <a:pt x="1968" y="769"/>
                </a:lnTo>
                <a:lnTo>
                  <a:pt x="2073" y="769"/>
                </a:lnTo>
                <a:lnTo>
                  <a:pt x="2073" y="1003"/>
                </a:lnTo>
                <a:lnTo>
                  <a:pt x="488" y="1003"/>
                </a:lnTo>
                <a:lnTo>
                  <a:pt x="488" y="769"/>
                </a:lnTo>
                <a:lnTo>
                  <a:pt x="595" y="769"/>
                </a:lnTo>
                <a:lnTo>
                  <a:pt x="609" y="727"/>
                </a:lnTo>
                <a:lnTo>
                  <a:pt x="628" y="674"/>
                </a:lnTo>
                <a:lnTo>
                  <a:pt x="650" y="622"/>
                </a:lnTo>
                <a:lnTo>
                  <a:pt x="677" y="569"/>
                </a:lnTo>
                <a:lnTo>
                  <a:pt x="708" y="518"/>
                </a:lnTo>
                <a:lnTo>
                  <a:pt x="742" y="469"/>
                </a:lnTo>
                <a:lnTo>
                  <a:pt x="781" y="421"/>
                </a:lnTo>
                <a:lnTo>
                  <a:pt x="823" y="378"/>
                </a:lnTo>
                <a:lnTo>
                  <a:pt x="868" y="336"/>
                </a:lnTo>
                <a:lnTo>
                  <a:pt x="916" y="297"/>
                </a:lnTo>
                <a:lnTo>
                  <a:pt x="966" y="264"/>
                </a:lnTo>
                <a:lnTo>
                  <a:pt x="1018" y="234"/>
                </a:lnTo>
                <a:close/>
                <a:moveTo>
                  <a:pt x="1165" y="0"/>
                </a:moveTo>
                <a:lnTo>
                  <a:pt x="1371" y="0"/>
                </a:lnTo>
                <a:lnTo>
                  <a:pt x="1395" y="3"/>
                </a:lnTo>
                <a:lnTo>
                  <a:pt x="1417" y="11"/>
                </a:lnTo>
                <a:lnTo>
                  <a:pt x="1438" y="22"/>
                </a:lnTo>
                <a:lnTo>
                  <a:pt x="1456" y="37"/>
                </a:lnTo>
                <a:lnTo>
                  <a:pt x="1470" y="55"/>
                </a:lnTo>
                <a:lnTo>
                  <a:pt x="1481" y="75"/>
                </a:lnTo>
                <a:lnTo>
                  <a:pt x="1484" y="89"/>
                </a:lnTo>
                <a:lnTo>
                  <a:pt x="1487" y="102"/>
                </a:lnTo>
                <a:lnTo>
                  <a:pt x="1488" y="117"/>
                </a:lnTo>
                <a:lnTo>
                  <a:pt x="1488" y="736"/>
                </a:lnTo>
                <a:lnTo>
                  <a:pt x="1487" y="751"/>
                </a:lnTo>
                <a:lnTo>
                  <a:pt x="1483" y="764"/>
                </a:lnTo>
                <a:lnTo>
                  <a:pt x="1477" y="778"/>
                </a:lnTo>
                <a:lnTo>
                  <a:pt x="1466" y="794"/>
                </a:lnTo>
                <a:lnTo>
                  <a:pt x="1453" y="806"/>
                </a:lnTo>
                <a:lnTo>
                  <a:pt x="1437" y="817"/>
                </a:lnTo>
                <a:lnTo>
                  <a:pt x="1419" y="823"/>
                </a:lnTo>
                <a:lnTo>
                  <a:pt x="1399" y="825"/>
                </a:lnTo>
                <a:lnTo>
                  <a:pt x="1165" y="825"/>
                </a:lnTo>
                <a:lnTo>
                  <a:pt x="1143" y="822"/>
                </a:lnTo>
                <a:lnTo>
                  <a:pt x="1123" y="814"/>
                </a:lnTo>
                <a:lnTo>
                  <a:pt x="1105" y="803"/>
                </a:lnTo>
                <a:lnTo>
                  <a:pt x="1091" y="787"/>
                </a:lnTo>
                <a:lnTo>
                  <a:pt x="1082" y="772"/>
                </a:lnTo>
                <a:lnTo>
                  <a:pt x="1077" y="755"/>
                </a:lnTo>
                <a:lnTo>
                  <a:pt x="1076" y="736"/>
                </a:lnTo>
                <a:lnTo>
                  <a:pt x="1076" y="89"/>
                </a:lnTo>
                <a:lnTo>
                  <a:pt x="1076" y="86"/>
                </a:lnTo>
                <a:lnTo>
                  <a:pt x="1077" y="81"/>
                </a:lnTo>
                <a:lnTo>
                  <a:pt x="1077" y="77"/>
                </a:lnTo>
                <a:lnTo>
                  <a:pt x="1082" y="56"/>
                </a:lnTo>
                <a:lnTo>
                  <a:pt x="1092" y="39"/>
                </a:lnTo>
                <a:lnTo>
                  <a:pt x="1105" y="23"/>
                </a:lnTo>
                <a:lnTo>
                  <a:pt x="1123" y="11"/>
                </a:lnTo>
                <a:lnTo>
                  <a:pt x="1143" y="3"/>
                </a:lnTo>
                <a:lnTo>
                  <a:pt x="116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33" name="Rectangle 26"/>
          <p:cNvSpPr/>
          <p:nvPr/>
        </p:nvSpPr>
        <p:spPr>
          <a:xfrm rot="5400000">
            <a:off x="4266089" y="-4275326"/>
            <a:ext cx="602585" cy="91532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1800" dirty="0"/>
          </a:p>
        </p:txBody>
      </p:sp>
      <p:pic>
        <p:nvPicPr>
          <p:cNvPr id="34" name="Picture 3" descr="C:\Users\ALIGOT~1\AppData\Local\Temp\Rar$DRa0.978\logo Союздорпроект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7783" r="9099" b="37783"/>
          <a:stretch/>
        </p:blipFill>
        <p:spPr bwMode="auto">
          <a:xfrm>
            <a:off x="5892800" y="31902"/>
            <a:ext cx="3158840" cy="5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48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8" grpId="0"/>
      <p:bldP spid="39" grpId="0" animBg="1"/>
      <p:bldP spid="41" grpId="0"/>
      <p:bldP spid="42" grpId="0" animBg="1"/>
      <p:bldP spid="43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60" grpId="0" animBg="1"/>
      <p:bldP spid="31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66092"/>
      </a:accent1>
      <a:accent2>
        <a:srgbClr val="5F497A"/>
      </a:accent2>
      <a:accent3>
        <a:srgbClr val="95B3D7"/>
      </a:accent3>
      <a:accent4>
        <a:srgbClr val="36609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7012</TotalTime>
  <Words>1406</Words>
  <Application>Microsoft Office PowerPoint</Application>
  <PresentationFormat>Экран (4:3)</PresentationFormat>
  <Paragraphs>204</Paragraphs>
  <Slides>29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FontAwesome</vt:lpstr>
      <vt:lpstr>HP Simplified</vt:lpstr>
      <vt:lpstr>Wingdings</vt:lpstr>
      <vt:lpstr>Default Theme</vt:lpstr>
      <vt:lpstr>Презентация PowerPoint</vt:lpstr>
      <vt:lpstr>О КОМПАНИИ</vt:lpstr>
      <vt:lpstr>Направления деятельности</vt:lpstr>
      <vt:lpstr>Ключевые проекты</vt:lpstr>
      <vt:lpstr>История САПР АД</vt:lpstr>
      <vt:lpstr>Жизненный цикл объекта</vt:lpstr>
      <vt:lpstr>Инструменты работы</vt:lpstr>
      <vt:lpstr>Ключевые моменты технологии</vt:lpstr>
      <vt:lpstr>Среда общих данных</vt:lpstr>
      <vt:lpstr>Инженерные изыскания</vt:lpstr>
      <vt:lpstr>Презентация PowerPoint</vt:lpstr>
      <vt:lpstr>Презентация PowerPoint</vt:lpstr>
      <vt:lpstr>Оценка качества проектной модели</vt:lpstr>
      <vt:lpstr>Оценка качества проектной модели</vt:lpstr>
      <vt:lpstr>Оценка качества проектной модели</vt:lpstr>
      <vt:lpstr>Выпуск проектной документации</vt:lpstr>
      <vt:lpstr>Презентация PowerPoint</vt:lpstr>
      <vt:lpstr>Презентация PowerPoint</vt:lpstr>
      <vt:lpstr>Преимущества технологии</vt:lpstr>
      <vt:lpstr>Презентация PowerPoint</vt:lpstr>
      <vt:lpstr>Обзор проекта</vt:lpstr>
      <vt:lpstr>Обзор проекта</vt:lpstr>
      <vt:lpstr>Обзор проекта</vt:lpstr>
      <vt:lpstr>Обзор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uzer</cp:lastModifiedBy>
  <cp:revision>758</cp:revision>
  <cp:lastPrinted>2016-05-25T08:31:49Z</cp:lastPrinted>
  <dcterms:created xsi:type="dcterms:W3CDTF">2015-09-08T18:46:55Z</dcterms:created>
  <dcterms:modified xsi:type="dcterms:W3CDTF">2016-05-25T21:52:34Z</dcterms:modified>
</cp:coreProperties>
</file>