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slideLayouts/slideLayout35.xml" ContentType="application/vnd.openxmlformats-officedocument.presentationml.slideLayout+xml"/>
  <Override PartName="/ppt/theme/theme14.xml" ContentType="application/vnd.openxmlformats-officedocument.theme+xml"/>
  <Override PartName="/ppt/slideLayouts/slideLayout3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62" r:id="rId3"/>
    <p:sldMasterId id="2147483703" r:id="rId4"/>
    <p:sldMasterId id="2147483709" r:id="rId5"/>
    <p:sldMasterId id="2147483711" r:id="rId6"/>
    <p:sldMasterId id="2147483717" r:id="rId7"/>
    <p:sldMasterId id="2147483881" r:id="rId8"/>
    <p:sldMasterId id="2147483887" r:id="rId9"/>
    <p:sldMasterId id="2147483893" r:id="rId10"/>
    <p:sldMasterId id="2147483922" r:id="rId11"/>
    <p:sldMasterId id="2147483924" r:id="rId12"/>
    <p:sldMasterId id="2147483926" r:id="rId13"/>
    <p:sldMasterId id="2147483942" r:id="rId14"/>
    <p:sldMasterId id="2147483944" r:id="rId15"/>
  </p:sldMasterIdLst>
  <p:notesMasterIdLst>
    <p:notesMasterId r:id="rId27"/>
  </p:notesMasterIdLst>
  <p:handoutMasterIdLst>
    <p:handoutMasterId r:id="rId28"/>
  </p:handoutMasterIdLst>
  <p:sldIdLst>
    <p:sldId id="256" r:id="rId16"/>
    <p:sldId id="257" r:id="rId17"/>
    <p:sldId id="350" r:id="rId18"/>
    <p:sldId id="387" r:id="rId19"/>
    <p:sldId id="405" r:id="rId20"/>
    <p:sldId id="393" r:id="rId21"/>
    <p:sldId id="406" r:id="rId22"/>
    <p:sldId id="404" r:id="rId23"/>
    <p:sldId id="395" r:id="rId24"/>
    <p:sldId id="401" r:id="rId25"/>
    <p:sldId id="258" r:id="rId26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308">
          <p15:clr>
            <a:srgbClr val="A4A3A4"/>
          </p15:clr>
        </p15:guide>
        <p15:guide id="4" pos="5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7" d="100"/>
          <a:sy n="87" d="100"/>
        </p:scale>
        <p:origin x="114" y="354"/>
      </p:cViewPr>
      <p:guideLst>
        <p:guide orient="horz" pos="3974"/>
        <p:guide orient="horz" pos="1026"/>
        <p:guide pos="308"/>
        <p:guide pos="5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-3144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51FE-48FE-4368-822E-40CC570A3E51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87E5-B069-4309-8F61-0C4CD0993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5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6F27-9140-43EC-A1EE-CDFA1B62BC01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8CC6A-23CB-4435-8336-07FE0D88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7175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68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63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1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39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9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84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8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92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907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7458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361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905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1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39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9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0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8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6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93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6130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502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075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5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12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5" y="450911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25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40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73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5" y="1628775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7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773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2709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5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002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5" y="450911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25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40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12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578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5" y="1628775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3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439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7867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9602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7976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2553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448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1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39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9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0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8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23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56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825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906000" cy="2708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810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1" y="5508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3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0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8" y="550864"/>
            <a:ext cx="2304828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1" y="5508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3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0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8" y="550864"/>
            <a:ext cx="2304828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1" y="5508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3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0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8" y="550864"/>
            <a:ext cx="2304828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1" y="5508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3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0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8" y="550864"/>
            <a:ext cx="2304828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2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4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2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64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1" y="5508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3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0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8" y="550864"/>
            <a:ext cx="2304828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1" y="550863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3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0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8" y="550864"/>
            <a:ext cx="2304828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41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989138"/>
            <a:ext cx="9906000" cy="719137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marL="11636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ru-RU" altLang="ru-RU" sz="1800" dirty="0">
              <a:solidFill>
                <a:srgbClr val="FFFFFF"/>
              </a:solidFill>
              <a:latin typeface="DINCyr-Regular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" y="2098434"/>
            <a:ext cx="2376264" cy="500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922" y="2996955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Инновационные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решения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 ГАЛЕН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дорожной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6081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Звукопоглощающие </a:t>
            </a:r>
            <a:r>
              <a:rPr lang="ru-RU" dirty="0"/>
              <a:t>экраны</a:t>
            </a:r>
          </a:p>
          <a:p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5645" y="6300028"/>
            <a:ext cx="2823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звукопоглощающей панели в 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разрезе 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1" y="4142012"/>
            <a:ext cx="2808312" cy="194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60512" y="1616382"/>
            <a:ext cx="4163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Звукопоглощающий экран состоит из стеклопластикового корпуса, внутри которого </a:t>
            </a:r>
            <a:r>
              <a:rPr lang="ru-RU" alt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шумопоглощающий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материал.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106758" y="3861048"/>
            <a:ext cx="439248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только блокируют шум, но и поглощают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Устойчивы к атмосферным воздействиям и дорожным реагентам - особенно актуально в зимний период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Имеют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малый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вес, легко переносятся вручную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подвержены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коррозии, не требуют ежегодного обслуживания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Устойчивы к вандализму и граффити</a:t>
            </a:r>
          </a:p>
        </p:txBody>
      </p:sp>
      <p:pic>
        <p:nvPicPr>
          <p:cNvPr id="14" name="Picture 4" descr="http://www.titan-stroi.ru/media/8fde37bc544ba04bc656575d8f214e8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2"/>
          <a:stretch/>
        </p:blipFill>
        <p:spPr bwMode="auto">
          <a:xfrm>
            <a:off x="5313040" y="1611570"/>
            <a:ext cx="3919237" cy="20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60512" y="2725309"/>
            <a:ext cx="416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Рельефная внешняя оболочка рассеивает звуковые волны. Звукопоглощающий внутренний акустический наполнитель подавляет вибрацию. </a:t>
            </a:r>
          </a:p>
        </p:txBody>
      </p:sp>
    </p:spTree>
    <p:extLst>
      <p:ext uri="{BB962C8B-B14F-4D97-AF65-F5344CB8AC3E}">
        <p14:creationId xmlns:p14="http://schemas.microsoft.com/office/powerpoint/2010/main" val="11672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04527" y="1628775"/>
            <a:ext cx="85689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Благодарим за внимание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Валерий Гуринович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Генеральный директор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+7 916 369 40 37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valery.gurinovich@galencomposite.ru</a:t>
            </a:r>
            <a:endParaRPr lang="ru-RU" alt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Егор Литвинов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Генерального директора по продажам и маркетингу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+7 909 163 21 89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e.litvinov@galencomposite.ru</a:t>
            </a: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buFontTx/>
              <a:buNone/>
            </a:pPr>
            <a:endParaRPr lang="ru-RU" altLang="ru-RU" sz="20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buFontTx/>
              <a:buNone/>
            </a:pPr>
            <a:endParaRPr lang="ru-RU" altLang="ru-RU" sz="20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ru-RU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www.galencomposite.ru</a:t>
            </a:r>
            <a:endParaRPr lang="en-US" altLang="ru-RU" sz="2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7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088906" y="1536700"/>
            <a:ext cx="511256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 основана в 2001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Пионер внедрения базальтопластиковых технологий в России и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СНГ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2008 г. компания сертифицирована по международному стандарту качества менеджмента 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</a:t>
            </a:r>
            <a:r>
              <a:rPr lang="en-US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9001:2008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 г. – в производство внедрены </a:t>
            </a:r>
            <a:r>
              <a:rPr lang="ru-RU" alt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нанотехнологии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– проектная компания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РОСНАНО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Лидер российского рынка композитных строительных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материалов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партнер  мировых лидеров композитной индустрии, трансфер новейших технологий в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Россию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Крупнейший экспортер в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отрасли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10" descr="C:\Users\a.bakshandaev\Pictures\pochaho_oao_logo_(f)_landscape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33" y="1851025"/>
            <a:ext cx="1962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\\sm\docum\shared\marketing\Презентационные и POS материалы\Знаки\В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3"/>
          <a:stretch>
            <a:fillRect/>
          </a:stretch>
        </p:blipFill>
        <p:spPr bwMode="auto">
          <a:xfrm>
            <a:off x="1815033" y="3908426"/>
            <a:ext cx="1022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192.168.1.5\docum\shared\marketing\Презентационные и POS материалы\Брендбук\Логотипы\ISO\Зна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5"/>
          <a:stretch>
            <a:fillRect/>
          </a:stretch>
        </p:blipFill>
        <p:spPr bwMode="auto">
          <a:xfrm>
            <a:off x="1335608" y="5138738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\\192.168.1.5\docum\shared\marketing\Презентационные и POS материалы\Брендбук\Логотипы\TopGlass\Top 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58" y="2678113"/>
            <a:ext cx="120491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Продукция компании </a:t>
            </a:r>
            <a:r>
              <a:rPr lang="ru-RU" dirty="0" smtClean="0"/>
              <a:t>Гален </a:t>
            </a:r>
            <a:r>
              <a:rPr lang="ru-RU" dirty="0"/>
              <a:t>для дорожной инфраструктуры</a:t>
            </a:r>
          </a:p>
          <a:p>
            <a:endParaRPr lang="ru-RU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425741" y="3628329"/>
            <a:ext cx="26642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Звукопоглощающие</a:t>
            </a:r>
            <a:endParaRPr lang="en-US" alt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экраны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84046" y="3711538"/>
            <a:ext cx="4431721" cy="215947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2808" y="3628329"/>
            <a:ext cx="2983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Композитные опоры освещения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806486" y="6226100"/>
            <a:ext cx="25876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Композитные стойки</a:t>
            </a:r>
            <a:endParaRPr lang="en-US" alt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дорожных знаков</a:t>
            </a:r>
          </a:p>
        </p:txBody>
      </p:sp>
      <p:pic>
        <p:nvPicPr>
          <p:cNvPr id="6146" name="Picture 2" descr="\\192.168.1.5\docum\shared\marketing\Продуктовая линейка\Продукты\Композитные стойки для дорожных знаков\Фотографии\Трасса Аликово-Ишаки 23-30\IMG_0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80055" y="3095997"/>
            <a:ext cx="1309255" cy="19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0248" y="4437112"/>
            <a:ext cx="1440160" cy="161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 descr="http://www.dot.state.il.us/desenv/noise/Compos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5" r="1" b="19706"/>
          <a:stretch/>
        </p:blipFill>
        <p:spPr bwMode="auto">
          <a:xfrm>
            <a:off x="6761802" y="1700808"/>
            <a:ext cx="1989100" cy="181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6" b="24479"/>
          <a:stretch/>
        </p:blipFill>
        <p:spPr>
          <a:xfrm>
            <a:off x="955989" y="1700809"/>
            <a:ext cx="2556852" cy="181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00328" y="1485960"/>
            <a:ext cx="17084" cy="222557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15767" y="3717032"/>
            <a:ext cx="4157713" cy="213914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!!!ГАЛЕН\Фото\Объекты\ОПОРЫ\уменьш\М1_АСДОР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368605"/>
            <a:ext cx="2448826" cy="18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Композитные опоры освещения</a:t>
            </a:r>
            <a:r>
              <a:rPr lang="ru-RU" dirty="0" smtClean="0"/>
              <a:t>:</a:t>
            </a:r>
          </a:p>
          <a:p>
            <a:r>
              <a:rPr lang="ru-RU" dirty="0"/>
              <a:t>П</a:t>
            </a:r>
            <a:r>
              <a:rPr lang="ru-RU" dirty="0" smtClean="0"/>
              <a:t>реимущества</a:t>
            </a:r>
            <a:endParaRPr lang="ru-RU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8504" y="5456837"/>
            <a:ext cx="36125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Опоры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Гален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трассе М1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Беларусь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5" descr="D:\!!!ГАЛЕН\Фото\Объекты\ОПОРЫ\уменьш\М1_АСДОР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6" y="1784429"/>
            <a:ext cx="2628301" cy="197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3250" y="1628800"/>
            <a:ext cx="4953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времени, рабочей силы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оборудования,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легкие конструкции, не требуется грунтоцементное основание и обработка поверхности</a:t>
            </a:r>
          </a:p>
          <a:p>
            <a:pPr>
              <a:buClr>
                <a:srgbClr val="C00000"/>
              </a:buClr>
              <a:buSzPct val="1500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Долговечность конструкции, низкие затраты на обслуживание 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коррозии, не требуют дополнительного ухода и окраски</a:t>
            </a:r>
          </a:p>
          <a:p>
            <a:pPr>
              <a:buClr>
                <a:srgbClr val="C00000"/>
              </a:buClr>
              <a:buSzPct val="1500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Защита от ультрафиолета 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покрытие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составом, содержащим устойчивые к УФ излучению компоненты</a:t>
            </a:r>
          </a:p>
          <a:p>
            <a:pPr>
              <a:buClr>
                <a:srgbClr val="C00000"/>
              </a:buClr>
              <a:buSzPct val="1500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Диэлектрик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естественный изолятор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  <a:buSzPct val="1500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Огнестойкость - композит достаточно устойчив к воздействию огня, выдерживает низовой пожар</a:t>
            </a:r>
          </a:p>
          <a:p>
            <a:pPr>
              <a:buClr>
                <a:srgbClr val="C00000"/>
              </a:buClr>
              <a:buSzPct val="1500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пассивная безопасность – в случаях наезда сильному механическому повреждению подвергается опора, а не автомобиль с водителем и пассажирами</a:t>
            </a:r>
          </a:p>
          <a:p>
            <a:pPr>
              <a:buClr>
                <a:srgbClr val="C00000"/>
              </a:buClr>
              <a:buSzPct val="150000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Устойчивость к погодным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явлениям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сильным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ветер, низкие температуры, высокая кислотность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почвы,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соленый воздух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Композитные опоры </a:t>
            </a:r>
            <a:r>
              <a:rPr lang="ru-RU" dirty="0" smtClean="0"/>
              <a:t>освещения</a:t>
            </a:r>
            <a:endParaRPr lang="ru-RU" dirty="0"/>
          </a:p>
          <a:p>
            <a:r>
              <a:rPr lang="ru-RU" dirty="0" smtClean="0"/>
              <a:t>Характеристики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57675"/>
              </p:ext>
            </p:extLst>
          </p:nvPr>
        </p:nvGraphicFramePr>
        <p:xfrm>
          <a:off x="704528" y="2331834"/>
          <a:ext cx="5317364" cy="401343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85829"/>
                <a:gridCol w="1066244"/>
                <a:gridCol w="977390"/>
                <a:gridCol w="554913"/>
                <a:gridCol w="864096"/>
                <a:gridCol w="1068892"/>
              </a:tblGrid>
              <a:tr h="87822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Высота (мм)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Диаметр 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(мм)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диаметр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(мм)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 (кг)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Толщина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стенок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(мм)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Нагрузка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вершину (кг)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278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13000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13600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/500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77136" y="2316979"/>
            <a:ext cx="35283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1 - Нагрузка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вершину композитной опоры освещения с технологическим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отверстием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Нагрузка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вершину композитной опоры освещения без технологического отверстия.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8624" y="161045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Размеры и габариты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Композитные опоры освещения:</a:t>
            </a:r>
          </a:p>
          <a:p>
            <a:r>
              <a:rPr lang="ru-RU" dirty="0"/>
              <a:t>опыт применения</a:t>
            </a:r>
          </a:p>
          <a:p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49144" y="4223582"/>
            <a:ext cx="338500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Сбитая композитная опора в Белгородской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области. Водитель и пассажиры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пострадали.</a:t>
            </a:r>
            <a:endParaRPr lang="ru-RU" altLang="ru-RU" sz="1600" baseline="30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\\sm\docum\shared\photo\2013\Фото Сбитая Композитная опора в Белгород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94" y="2001060"/>
            <a:ext cx="3302198" cy="185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sm\docum\shared\photo\2013\Композитная опора после сгорания фуры рядом с опорой на М1\DSC_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4946" b="27283"/>
          <a:stretch>
            <a:fillRect/>
          </a:stretch>
        </p:blipFill>
        <p:spPr bwMode="auto">
          <a:xfrm>
            <a:off x="520345" y="1628800"/>
            <a:ext cx="1715367" cy="255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sm\docum\shared\photo\2013\Композитная опора после сгорания фуры рядом с опорой на М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10249" r="10825"/>
          <a:stretch>
            <a:fillRect/>
          </a:stretch>
        </p:blipFill>
        <p:spPr bwMode="auto">
          <a:xfrm>
            <a:off x="2354189" y="2001060"/>
            <a:ext cx="1711605" cy="255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21" y="1628800"/>
            <a:ext cx="1731763" cy="259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619460" y="5027667"/>
            <a:ext cx="525442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Композитная опора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возгорания фуры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вблизи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нее, трасса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Механических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повреждений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Присутствуют только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следы гари. </a:t>
            </a:r>
          </a:p>
        </p:txBody>
      </p:sp>
    </p:spTree>
    <p:extLst>
      <p:ext uri="{BB962C8B-B14F-4D97-AF65-F5344CB8AC3E}">
        <p14:creationId xmlns:p14="http://schemas.microsoft.com/office/powerpoint/2010/main" val="29819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Композитные опоры освещения:</a:t>
            </a:r>
          </a:p>
          <a:p>
            <a:r>
              <a:rPr lang="ru-RU" dirty="0"/>
              <a:t>опыт применения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3463" y="1952229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1200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композитных опор Гален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установлено в России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3463" y="27380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379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опор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дорогах федерального значения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463" y="338434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216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опор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дорогах межмуниципального и местного значения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552" y="4884212"/>
            <a:ext cx="8015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Негативных </a:t>
            </a:r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отзывов об опыте применения композитных опор Гален </a:t>
            </a:r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</a:t>
            </a:r>
            <a:endParaRPr lang="ru-RU" sz="24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0112"/>
            <a:ext cx="1728192" cy="25000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6" y="1659974"/>
            <a:ext cx="1728192" cy="25000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6" y="1862579"/>
            <a:ext cx="1728192" cy="2500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3463" y="40352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605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установлено на различных инфраструктурных объектах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Нормативная </a:t>
            </a:r>
            <a:r>
              <a:rPr lang="ru-RU" dirty="0"/>
              <a:t>база</a:t>
            </a:r>
          </a:p>
          <a:p>
            <a:endParaRPr lang="ru-RU" dirty="0"/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776536" y="1725927"/>
            <a:ext cx="1587242" cy="738798"/>
            <a:chOff x="6361257" y="1332423"/>
            <a:chExt cx="2215406" cy="1166919"/>
          </a:xfrm>
        </p:grpSpPr>
        <p:pic>
          <p:nvPicPr>
            <p:cNvPr id="7" name="Picture 14" descr="http://mtsk.mos.ru/images/mtsk_logo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012" y="2174476"/>
              <a:ext cx="1179896" cy="32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Комитет по архитектуре и градостроительству г.Мос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257" y="1332423"/>
              <a:ext cx="2215406" cy="76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6" descr="http://test.tatarstan.ru/file/%D0%9B%D0%BE%D0%B3%D0%BE%D1%82%D0%B8%D0%BF%20100%D0%9B%D0%A2%D0%A0%20%D1%87%D0%B5%D1%80%D0%BD%D1%8B%D0%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71" y="1645572"/>
            <a:ext cx="655762" cy="6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rusnano.com/upload/images/infrastructure/RNP_LOGO_3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85" y="1783362"/>
            <a:ext cx="2170485" cy="4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D:\Настя\Сертификат соответствия Опоры освеще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9344" y="2168945"/>
            <a:ext cx="1272542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2385" y="1893489"/>
            <a:ext cx="1297739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3574" y="2167920"/>
            <a:ext cx="1272870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4115" y="4149280"/>
            <a:ext cx="1272329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/>
          <a:srcRect b="40733"/>
          <a:stretch>
            <a:fillRect/>
          </a:stretch>
        </p:blipFill>
        <p:spPr bwMode="auto">
          <a:xfrm>
            <a:off x="7574892" y="4149280"/>
            <a:ext cx="1746994" cy="18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290" y="2797944"/>
            <a:ext cx="55008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Альбом технических решений опор линии электропередач из композитных опор, ООО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Градпромпроект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2013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по композитным опорам освещения разработки предприятия ООО «Гален», МАДИ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 13101102-009-2011. Опоры освещения композитные. Технические условия. 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Протокол испытаний на морозостойкость и стойкость к ультрафиолетовому излучению №83-2013 от 19.12.2013, ОАО «Институт стекла»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максимальных изгибающих моментов в опорной базе композитных силовых опор освещения, ООО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Градпромпроект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2013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Сертификат соответствия №РОСС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RU.AB24.H07302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действует до 23.03.2018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инновационных технологий и технических решений, применяемых в строительстве на объектах городского заказа города Москвы, Департамент градостроительной политики города Москвы, 2015</a:t>
            </a:r>
          </a:p>
        </p:txBody>
      </p:sp>
    </p:spTree>
    <p:extLst>
      <p:ext uri="{BB962C8B-B14F-4D97-AF65-F5344CB8AC3E}">
        <p14:creationId xmlns:p14="http://schemas.microsoft.com/office/powerpoint/2010/main" val="5445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Композитные стойки дорожных знаков</a:t>
            </a:r>
            <a:endParaRPr lang="ru-RU" dirty="0"/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6869456" y="4985881"/>
            <a:ext cx="218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Менее </a:t>
            </a:r>
            <a:r>
              <a:rPr kumimoji="0" lang="ru-RU" alt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травмоопасны</a:t>
            </a:r>
            <a:r>
              <a:rPr kumimoji="0"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участников дорожного движения</a:t>
            </a:r>
          </a:p>
        </p:txBody>
      </p:sp>
      <p:pic>
        <p:nvPicPr>
          <p:cNvPr id="9" name="Picture 22" descr="\\sm\docum\shared\photo\Реализованные объекты с КО\Трасса Аликово-Ишаки 23-30\Уменьшенные\IMG_0822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410" y="1879899"/>
            <a:ext cx="3553806" cy="218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79954"/>
              </p:ext>
            </p:extLst>
          </p:nvPr>
        </p:nvGraphicFramePr>
        <p:xfrm>
          <a:off x="538961" y="1879899"/>
          <a:ext cx="4702071" cy="1158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518"/>
                <a:gridCol w="1257468"/>
                <a:gridCol w="1139437"/>
                <a:gridCol w="1129648"/>
              </a:tblGrid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Внешний</a:t>
                      </a:r>
                      <a:r>
                        <a:rPr lang="ru-RU" sz="1600" baseline="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 д</a:t>
                      </a:r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иаметр, мм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Толщина стенок, мм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Вес 1 п. м., кг 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Длина, м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60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1,5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любая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0089" y="3501008"/>
            <a:ext cx="457565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7800" indent="0" algn="just" eaLnBrk="1" hangingPunct="1">
              <a:spcBef>
                <a:spcPts val="1200"/>
              </a:spcBef>
              <a:buClr>
                <a:srgbClr val="C00000"/>
              </a:buClr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композитных стоек: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Имеют малый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вес, на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75% легче стоек, изготовленных из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стали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Устойчивы к коррозии и воздействиям агрессивной внешней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среды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требуют дополнительного ухода 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окраски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Устойчивы к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ультрафиолету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www.opel.ru/content/dam/Opel/Europe/master/hq/en/01_Vehicles/01_PassengerCars/New_Insignia_Family/Insignia_Hatchback/MY1400/768x432/Opel_Insignia_Safety_PassiveSafety_cnt_mmpar_1_768x432_1200_asgtc12_t01_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r="12763"/>
          <a:stretch/>
        </p:blipFill>
        <p:spPr bwMode="auto">
          <a:xfrm>
            <a:off x="5387586" y="5063993"/>
            <a:ext cx="1351161" cy="124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1410" y="4550410"/>
            <a:ext cx="3127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Пассивная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2641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рожные решения Гал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Дорожные решения Гален</Template>
  <TotalTime>2300</TotalTime>
  <Words>692</Words>
  <Application>Microsoft Office PowerPoint</Application>
  <PresentationFormat>Лист A4 (210x297 мм)</PresentationFormat>
  <Paragraphs>176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11</vt:i4>
      </vt:variant>
    </vt:vector>
  </HeadingPairs>
  <TitlesOfParts>
    <vt:vector size="32" baseType="lpstr">
      <vt:lpstr>Arial</vt:lpstr>
      <vt:lpstr>Calibri</vt:lpstr>
      <vt:lpstr>Calibri Light</vt:lpstr>
      <vt:lpstr>DINCyr-Regular</vt:lpstr>
      <vt:lpstr>Verdana</vt:lpstr>
      <vt:lpstr>Wingdings</vt:lpstr>
      <vt:lpstr>Дорожные решения Гален</vt:lpstr>
      <vt:lpstr>1_Шаблон</vt:lpstr>
      <vt:lpstr>Специальное оформление</vt:lpstr>
      <vt:lpstr>Шаблон v1.1</vt:lpstr>
      <vt:lpstr>2_Шаблон</vt:lpstr>
      <vt:lpstr>1_Шаблон v1.1</vt:lpstr>
      <vt:lpstr>3_Шаблон</vt:lpstr>
      <vt:lpstr>2_Шаблон v1.1</vt:lpstr>
      <vt:lpstr>3_Шаблон v1.1</vt:lpstr>
      <vt:lpstr>4_Шаблон</vt:lpstr>
      <vt:lpstr>5_Шаблон</vt:lpstr>
      <vt:lpstr>6_Шаблон</vt:lpstr>
      <vt:lpstr>7_Шаблон</vt:lpstr>
      <vt:lpstr>8_Шаблон</vt:lpstr>
      <vt:lpstr>9_Шаблон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Ножихина</dc:creator>
  <cp:lastModifiedBy>Андрей Алексеев</cp:lastModifiedBy>
  <cp:revision>70</cp:revision>
  <cp:lastPrinted>2016-05-25T06:28:01Z</cp:lastPrinted>
  <dcterms:created xsi:type="dcterms:W3CDTF">2015-06-16T06:27:12Z</dcterms:created>
  <dcterms:modified xsi:type="dcterms:W3CDTF">2016-05-25T09:14:56Z</dcterms:modified>
</cp:coreProperties>
</file>