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98" r:id="rId4"/>
    <p:sldId id="291" r:id="rId5"/>
    <p:sldId id="292" r:id="rId6"/>
    <p:sldId id="297" r:id="rId7"/>
    <p:sldId id="293" r:id="rId8"/>
    <p:sldId id="285" r:id="rId9"/>
    <p:sldId id="280" r:id="rId10"/>
    <p:sldId id="289" r:id="rId11"/>
    <p:sldId id="290" r:id="rId12"/>
    <p:sldId id="288" r:id="rId13"/>
    <p:sldId id="294" r:id="rId14"/>
    <p:sldId id="282" r:id="rId15"/>
    <p:sldId id="295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6586" autoAdjust="0"/>
  </p:normalViewPr>
  <p:slideViewPr>
    <p:cSldViewPr snapToGrid="0">
      <p:cViewPr varScale="1">
        <p:scale>
          <a:sx n="53" d="100"/>
          <a:sy n="53" d="100"/>
        </p:scale>
        <p:origin x="-86" y="-730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4CDB7-BE99-43D5-B975-C9D94BD5706B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</dgm:pt>
    <dgm:pt modelId="{D33E52B1-1A83-4A85-AEAA-25D170A6E83E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Разрозненные системы транспортной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телематики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28219-4432-4199-A9C0-A615158B8085}" type="parTrans" cxnId="{EA64E38B-B5AB-4A6D-AA3D-A6C99CC4771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33BE5-01F4-4B20-9D5A-92845E79A13D}" type="sibTrans" cxnId="{EA64E38B-B5AB-4A6D-AA3D-A6C99CC4771D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183F9-9DD0-4B2B-8154-3623037AB387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Централизованные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(«Классические») ИТС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AB31E-BF72-488E-8779-A98E10B38A35}" type="parTrans" cxnId="{B4F84DDD-A340-43D0-B208-7F306DCEEFC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8DECF-6F8F-4EE1-BAD9-DA2EF42C0815}" type="sibTrans" cxnId="{B4F84DDD-A340-43D0-B208-7F306DCEEFC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55AA1-C045-4588-88AE-17EAF422C3A4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Кооперативные (децентрализованные) ИТС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8ED33-EDB1-4381-A6BE-A163F0BBDAE7}" type="parTrans" cxnId="{32AB9B65-479F-4C98-A497-479ADD179B7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B29AD-92BC-427D-8979-1E1F802FBE06}" type="sibTrans" cxnId="{32AB9B65-479F-4C98-A497-479ADD179B7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8A5B7-832B-4B0E-8811-2AB9509B2F8E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Автономный автомобиль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EACCC-4FA9-4CE1-903D-F0FCC5CB7CBD}" type="parTrans" cxnId="{38E754EE-772F-4EA3-9B64-3EE2ECBFB98A}">
      <dgm:prSet/>
      <dgm:spPr/>
      <dgm:t>
        <a:bodyPr/>
        <a:lstStyle/>
        <a:p>
          <a:endParaRPr lang="ru-RU"/>
        </a:p>
      </dgm:t>
    </dgm:pt>
    <dgm:pt modelId="{E0FEA039-E852-4AAC-903A-CC8AAD4E9C0B}" type="sibTrans" cxnId="{38E754EE-772F-4EA3-9B64-3EE2ECBFB98A}">
      <dgm:prSet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C6C3E19-AFFF-484C-9FD9-E79C03CE79B1}" type="pres">
      <dgm:prSet presAssocID="{29C4CDB7-BE99-43D5-B975-C9D94BD5706B}" presName="outerComposite" presStyleCnt="0">
        <dgm:presLayoutVars>
          <dgm:chMax val="5"/>
          <dgm:dir/>
          <dgm:resizeHandles val="exact"/>
        </dgm:presLayoutVars>
      </dgm:prSet>
      <dgm:spPr/>
    </dgm:pt>
    <dgm:pt modelId="{6B6809FF-D593-4C6B-A57B-7D29C9A2E43B}" type="pres">
      <dgm:prSet presAssocID="{29C4CDB7-BE99-43D5-B975-C9D94BD5706B}" presName="dummyMaxCanvas" presStyleCnt="0">
        <dgm:presLayoutVars/>
      </dgm:prSet>
      <dgm:spPr/>
    </dgm:pt>
    <dgm:pt modelId="{07E21B89-F946-4524-916F-239036E2A8AE}" type="pres">
      <dgm:prSet presAssocID="{29C4CDB7-BE99-43D5-B975-C9D94BD5706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DC93D-F9D8-4220-AEB8-C9A25D8AAB1C}" type="pres">
      <dgm:prSet presAssocID="{29C4CDB7-BE99-43D5-B975-C9D94BD5706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69D1B-8504-4CFC-9F4B-23B3E136C5FE}" type="pres">
      <dgm:prSet presAssocID="{29C4CDB7-BE99-43D5-B975-C9D94BD5706B}" presName="FourNodes_3" presStyleLbl="node1" presStyleIdx="2" presStyleCnt="4" custScaleY="87337" custLinFactY="25425" custLinFactNeighborX="57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D19BD-72F7-4A0A-9F99-FED3770572D1}" type="pres">
      <dgm:prSet presAssocID="{29C4CDB7-BE99-43D5-B975-C9D94BD5706B}" presName="FourNodes_4" presStyleLbl="node1" presStyleIdx="3" presStyleCnt="4" custScaleY="103646" custLinFactY="-10249" custLinFactNeighborX="-975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6E7AC-5C75-43EE-92B6-FFEE9218D32A}" type="pres">
      <dgm:prSet presAssocID="{29C4CDB7-BE99-43D5-B975-C9D94BD5706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1DD90-E772-4993-B36A-6245799C5D41}" type="pres">
      <dgm:prSet presAssocID="{29C4CDB7-BE99-43D5-B975-C9D94BD5706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6652C-D426-4C98-B9F0-1D4C1DA41AC9}" type="pres">
      <dgm:prSet presAssocID="{29C4CDB7-BE99-43D5-B975-C9D94BD5706B}" presName="FourConn_3-4" presStyleLbl="fgAccFollowNode1" presStyleIdx="2" presStyleCnt="3" custLinFactNeighborX="-28959" custLinFactNeighborY="16548">
        <dgm:presLayoutVars>
          <dgm:bulletEnabled val="1"/>
        </dgm:presLayoutVars>
      </dgm:prSet>
      <dgm:spPr/>
    </dgm:pt>
    <dgm:pt modelId="{922CE442-4F29-413D-B547-ACEEAB641FC3}" type="pres">
      <dgm:prSet presAssocID="{29C4CDB7-BE99-43D5-B975-C9D94BD5706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D3FBB-F1D9-40B9-9034-B0279B140302}" type="pres">
      <dgm:prSet presAssocID="{29C4CDB7-BE99-43D5-B975-C9D94BD5706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D3F0D-8148-41D9-9E08-E7D6D9A7CFD3}" type="pres">
      <dgm:prSet presAssocID="{29C4CDB7-BE99-43D5-B975-C9D94BD5706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9C74A-5510-4CD6-B374-4EE5FB5FBD44}" type="pres">
      <dgm:prSet presAssocID="{29C4CDB7-BE99-43D5-B975-C9D94BD5706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86DD6-4650-404A-A709-2ED2253D26DE}" type="presOf" srcId="{83D55AA1-C045-4588-88AE-17EAF422C3A4}" destId="{13BD19BD-72F7-4A0A-9F99-FED3770572D1}" srcOrd="0" destOrd="0" presId="urn:microsoft.com/office/officeart/2005/8/layout/vProcess5"/>
    <dgm:cxn modelId="{F85D6A94-73F1-4090-BEE6-E4E7ED4236B5}" type="presOf" srcId="{B1B33BE5-01F4-4B20-9D5A-92845E79A13D}" destId="{4656E7AC-5C75-43EE-92B6-FFEE9218D32A}" srcOrd="0" destOrd="0" presId="urn:microsoft.com/office/officeart/2005/8/layout/vProcess5"/>
    <dgm:cxn modelId="{E1C4BBBD-0FCD-485F-9485-7B354BC90C60}" type="presOf" srcId="{D33E52B1-1A83-4A85-AEAA-25D170A6E83E}" destId="{07E21B89-F946-4524-916F-239036E2A8AE}" srcOrd="0" destOrd="0" presId="urn:microsoft.com/office/officeart/2005/8/layout/vProcess5"/>
    <dgm:cxn modelId="{B4F84DDD-A340-43D0-B208-7F306DCEEFC7}" srcId="{29C4CDB7-BE99-43D5-B975-C9D94BD5706B}" destId="{844183F9-9DD0-4B2B-8154-3623037AB387}" srcOrd="1" destOrd="0" parTransId="{C55AB31E-BF72-488E-8779-A98E10B38A35}" sibTransId="{D7E8DECF-6F8F-4EE1-BAD9-DA2EF42C0815}"/>
    <dgm:cxn modelId="{5A03F429-CEC0-49A2-8AEA-97795BDAB481}" type="presOf" srcId="{D7E8DECF-6F8F-4EE1-BAD9-DA2EF42C0815}" destId="{F501DD90-E772-4993-B36A-6245799C5D41}" srcOrd="0" destOrd="0" presId="urn:microsoft.com/office/officeart/2005/8/layout/vProcess5"/>
    <dgm:cxn modelId="{FC64F282-69E2-4187-B828-AC6A566E3E95}" type="presOf" srcId="{E0FEA039-E852-4AAC-903A-CC8AAD4E9C0B}" destId="{2C36652C-D426-4C98-B9F0-1D4C1DA41AC9}" srcOrd="0" destOrd="0" presId="urn:microsoft.com/office/officeart/2005/8/layout/vProcess5"/>
    <dgm:cxn modelId="{EA64E38B-B5AB-4A6D-AA3D-A6C99CC4771D}" srcId="{29C4CDB7-BE99-43D5-B975-C9D94BD5706B}" destId="{D33E52B1-1A83-4A85-AEAA-25D170A6E83E}" srcOrd="0" destOrd="0" parTransId="{95128219-4432-4199-A9C0-A615158B8085}" sibTransId="{B1B33BE5-01F4-4B20-9D5A-92845E79A13D}"/>
    <dgm:cxn modelId="{D70809B4-E66E-44F0-95B1-308056B88DB5}" type="presOf" srcId="{29C4CDB7-BE99-43D5-B975-C9D94BD5706B}" destId="{8C6C3E19-AFFF-484C-9FD9-E79C03CE79B1}" srcOrd="0" destOrd="0" presId="urn:microsoft.com/office/officeart/2005/8/layout/vProcess5"/>
    <dgm:cxn modelId="{973F2618-B307-4CAE-9778-6935FB181BB4}" type="presOf" srcId="{844183F9-9DD0-4B2B-8154-3623037AB387}" destId="{598DC93D-F9D8-4220-AEB8-C9A25D8AAB1C}" srcOrd="0" destOrd="0" presId="urn:microsoft.com/office/officeart/2005/8/layout/vProcess5"/>
    <dgm:cxn modelId="{458834E1-1CAE-448A-9B08-73C0D206295C}" type="presOf" srcId="{0B28A5B7-832B-4B0E-8811-2AB9509B2F8E}" destId="{8EA69D1B-8504-4CFC-9F4B-23B3E136C5FE}" srcOrd="0" destOrd="0" presId="urn:microsoft.com/office/officeart/2005/8/layout/vProcess5"/>
    <dgm:cxn modelId="{38E754EE-772F-4EA3-9B64-3EE2ECBFB98A}" srcId="{29C4CDB7-BE99-43D5-B975-C9D94BD5706B}" destId="{0B28A5B7-832B-4B0E-8811-2AB9509B2F8E}" srcOrd="2" destOrd="0" parTransId="{15EEACCC-4FA9-4CE1-903D-F0FCC5CB7CBD}" sibTransId="{E0FEA039-E852-4AAC-903A-CC8AAD4E9C0B}"/>
    <dgm:cxn modelId="{32AB9B65-479F-4C98-A497-479ADD179B7F}" srcId="{29C4CDB7-BE99-43D5-B975-C9D94BD5706B}" destId="{83D55AA1-C045-4588-88AE-17EAF422C3A4}" srcOrd="3" destOrd="0" parTransId="{8AF8ED33-EDB1-4381-A6BE-A163F0BBDAE7}" sibTransId="{D69B29AD-92BC-427D-8979-1E1F802FBE06}"/>
    <dgm:cxn modelId="{02A5B156-CE5E-43A2-B666-0A9F285A6E47}" type="presOf" srcId="{844183F9-9DD0-4B2B-8154-3623037AB387}" destId="{47FD3FBB-F1D9-40B9-9034-B0279B140302}" srcOrd="1" destOrd="0" presId="urn:microsoft.com/office/officeart/2005/8/layout/vProcess5"/>
    <dgm:cxn modelId="{1446A36F-9BAF-49DC-B5FF-E71790DD691F}" type="presOf" srcId="{0B28A5B7-832B-4B0E-8811-2AB9509B2F8E}" destId="{A55D3F0D-8148-41D9-9E08-E7D6D9A7CFD3}" srcOrd="1" destOrd="0" presId="urn:microsoft.com/office/officeart/2005/8/layout/vProcess5"/>
    <dgm:cxn modelId="{E2F1A70B-06CA-4777-8D47-BE2E3FEA590B}" type="presOf" srcId="{83D55AA1-C045-4588-88AE-17EAF422C3A4}" destId="{B219C74A-5510-4CD6-B374-4EE5FB5FBD44}" srcOrd="1" destOrd="0" presId="urn:microsoft.com/office/officeart/2005/8/layout/vProcess5"/>
    <dgm:cxn modelId="{F76A28A7-248B-4D05-91CA-3FC6853A56E2}" type="presOf" srcId="{D33E52B1-1A83-4A85-AEAA-25D170A6E83E}" destId="{922CE442-4F29-413D-B547-ACEEAB641FC3}" srcOrd="1" destOrd="0" presId="urn:microsoft.com/office/officeart/2005/8/layout/vProcess5"/>
    <dgm:cxn modelId="{D8A7125F-E5B9-4092-82DC-A9B54E9F4658}" type="presParOf" srcId="{8C6C3E19-AFFF-484C-9FD9-E79C03CE79B1}" destId="{6B6809FF-D593-4C6B-A57B-7D29C9A2E43B}" srcOrd="0" destOrd="0" presId="urn:microsoft.com/office/officeart/2005/8/layout/vProcess5"/>
    <dgm:cxn modelId="{7D77CB66-6921-495D-9553-3484866F27C0}" type="presParOf" srcId="{8C6C3E19-AFFF-484C-9FD9-E79C03CE79B1}" destId="{07E21B89-F946-4524-916F-239036E2A8AE}" srcOrd="1" destOrd="0" presId="urn:microsoft.com/office/officeart/2005/8/layout/vProcess5"/>
    <dgm:cxn modelId="{A9BBBBEA-BC23-447E-9E6A-2D5011E153C8}" type="presParOf" srcId="{8C6C3E19-AFFF-484C-9FD9-E79C03CE79B1}" destId="{598DC93D-F9D8-4220-AEB8-C9A25D8AAB1C}" srcOrd="2" destOrd="0" presId="urn:microsoft.com/office/officeart/2005/8/layout/vProcess5"/>
    <dgm:cxn modelId="{03812593-7E8E-4871-A788-7734F600268E}" type="presParOf" srcId="{8C6C3E19-AFFF-484C-9FD9-E79C03CE79B1}" destId="{8EA69D1B-8504-4CFC-9F4B-23B3E136C5FE}" srcOrd="3" destOrd="0" presId="urn:microsoft.com/office/officeart/2005/8/layout/vProcess5"/>
    <dgm:cxn modelId="{A13567DA-6E5C-4610-A015-C7D83D37449E}" type="presParOf" srcId="{8C6C3E19-AFFF-484C-9FD9-E79C03CE79B1}" destId="{13BD19BD-72F7-4A0A-9F99-FED3770572D1}" srcOrd="4" destOrd="0" presId="urn:microsoft.com/office/officeart/2005/8/layout/vProcess5"/>
    <dgm:cxn modelId="{23D208B9-AEEB-4640-B3CE-C2DE0F87654F}" type="presParOf" srcId="{8C6C3E19-AFFF-484C-9FD9-E79C03CE79B1}" destId="{4656E7AC-5C75-43EE-92B6-FFEE9218D32A}" srcOrd="5" destOrd="0" presId="urn:microsoft.com/office/officeart/2005/8/layout/vProcess5"/>
    <dgm:cxn modelId="{45238EC2-D069-4FB9-AF08-F49B3C7CA29E}" type="presParOf" srcId="{8C6C3E19-AFFF-484C-9FD9-E79C03CE79B1}" destId="{F501DD90-E772-4993-B36A-6245799C5D41}" srcOrd="6" destOrd="0" presId="urn:microsoft.com/office/officeart/2005/8/layout/vProcess5"/>
    <dgm:cxn modelId="{3A204FF3-85D7-4851-9B87-FADD49207339}" type="presParOf" srcId="{8C6C3E19-AFFF-484C-9FD9-E79C03CE79B1}" destId="{2C36652C-D426-4C98-B9F0-1D4C1DA41AC9}" srcOrd="7" destOrd="0" presId="urn:microsoft.com/office/officeart/2005/8/layout/vProcess5"/>
    <dgm:cxn modelId="{01F7F750-B4B6-4CCF-8B8E-FFB7CDD8CABA}" type="presParOf" srcId="{8C6C3E19-AFFF-484C-9FD9-E79C03CE79B1}" destId="{922CE442-4F29-413D-B547-ACEEAB641FC3}" srcOrd="8" destOrd="0" presId="urn:microsoft.com/office/officeart/2005/8/layout/vProcess5"/>
    <dgm:cxn modelId="{EB4A1538-44F8-402D-AADD-6C9D62D79BC6}" type="presParOf" srcId="{8C6C3E19-AFFF-484C-9FD9-E79C03CE79B1}" destId="{47FD3FBB-F1D9-40B9-9034-B0279B140302}" srcOrd="9" destOrd="0" presId="urn:microsoft.com/office/officeart/2005/8/layout/vProcess5"/>
    <dgm:cxn modelId="{D72E9518-D4C7-4A0F-8612-99C42FA7A7AB}" type="presParOf" srcId="{8C6C3E19-AFFF-484C-9FD9-E79C03CE79B1}" destId="{A55D3F0D-8148-41D9-9E08-E7D6D9A7CFD3}" srcOrd="10" destOrd="0" presId="urn:microsoft.com/office/officeart/2005/8/layout/vProcess5"/>
    <dgm:cxn modelId="{79C4C1D9-35CF-477D-AEBB-41A48DDCAFB2}" type="presParOf" srcId="{8C6C3E19-AFFF-484C-9FD9-E79C03CE79B1}" destId="{B219C74A-5510-4CD6-B374-4EE5FB5FBD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1B89-F946-4524-916F-239036E2A8AE}">
      <dsp:nvSpPr>
        <dsp:cNvPr id="0" name=""/>
        <dsp:cNvSpPr/>
      </dsp:nvSpPr>
      <dsp:spPr>
        <a:xfrm>
          <a:off x="0" y="-4843"/>
          <a:ext cx="5723467" cy="531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Разрозненные системы транспортной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телематики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62" y="10719"/>
        <a:ext cx="5105225" cy="500203"/>
      </dsp:txXfrm>
    </dsp:sp>
    <dsp:sp modelId="{598DC93D-F9D8-4220-AEB8-C9A25D8AAB1C}">
      <dsp:nvSpPr>
        <dsp:cNvPr id="0" name=""/>
        <dsp:cNvSpPr/>
      </dsp:nvSpPr>
      <dsp:spPr>
        <a:xfrm>
          <a:off x="479340" y="623089"/>
          <a:ext cx="5723467" cy="531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Централизованные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(«Классические») ИТС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902" y="638651"/>
        <a:ext cx="4867639" cy="500203"/>
      </dsp:txXfrm>
    </dsp:sp>
    <dsp:sp modelId="{8EA69D1B-8504-4CFC-9F4B-23B3E136C5FE}">
      <dsp:nvSpPr>
        <dsp:cNvPr id="0" name=""/>
        <dsp:cNvSpPr/>
      </dsp:nvSpPr>
      <dsp:spPr>
        <a:xfrm>
          <a:off x="1280625" y="1951081"/>
          <a:ext cx="5723467" cy="464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Автономный автомобиль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4216" y="1964672"/>
        <a:ext cx="4878735" cy="436863"/>
      </dsp:txXfrm>
    </dsp:sp>
    <dsp:sp modelId="{13BD19BD-72F7-4A0A-9F99-FED3770572D1}">
      <dsp:nvSpPr>
        <dsp:cNvPr id="0" name=""/>
        <dsp:cNvSpPr/>
      </dsp:nvSpPr>
      <dsp:spPr>
        <a:xfrm>
          <a:off x="872828" y="1283486"/>
          <a:ext cx="5723467" cy="550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Кооперативные (децентрализованные) ИТС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957" y="1299615"/>
        <a:ext cx="4866505" cy="518442"/>
      </dsp:txXfrm>
    </dsp:sp>
    <dsp:sp modelId="{4656E7AC-5C75-43EE-92B6-FFEE9218D32A}">
      <dsp:nvSpPr>
        <dsp:cNvPr id="0" name=""/>
        <dsp:cNvSpPr/>
      </dsp:nvSpPr>
      <dsp:spPr>
        <a:xfrm>
          <a:off x="5378104" y="402105"/>
          <a:ext cx="345363" cy="345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5811" y="402105"/>
        <a:ext cx="189949" cy="259886"/>
      </dsp:txXfrm>
    </dsp:sp>
    <dsp:sp modelId="{F501DD90-E772-4993-B36A-6245799C5D41}">
      <dsp:nvSpPr>
        <dsp:cNvPr id="0" name=""/>
        <dsp:cNvSpPr/>
      </dsp:nvSpPr>
      <dsp:spPr>
        <a:xfrm>
          <a:off x="5857444" y="1030038"/>
          <a:ext cx="345363" cy="345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5151" y="1030038"/>
        <a:ext cx="189949" cy="259886"/>
      </dsp:txXfrm>
    </dsp:sp>
    <dsp:sp modelId="{2C36652C-D426-4C98-B9F0-1D4C1DA41AC9}">
      <dsp:nvSpPr>
        <dsp:cNvPr id="0" name=""/>
        <dsp:cNvSpPr/>
      </dsp:nvSpPr>
      <dsp:spPr>
        <a:xfrm>
          <a:off x="6229616" y="1715122"/>
          <a:ext cx="345363" cy="345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307323" y="1715122"/>
        <a:ext cx="189949" cy="259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D67F-14DD-4C1C-9A62-A8081B144FA1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3F4E0-B3FE-4432-98E7-113457F93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5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99939-E5A6-45CF-BC3B-4840C67AEE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87B91-B3DF-49B9-BCFA-FD88BA984D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D19D0-AB7E-404A-B149-F9D2FBA65FF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9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840EE-FB19-4B4F-B6DA-DE3720846E8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2B9F0-8BE9-42F7-861A-280A4400AC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840EE-FB19-4B4F-B6DA-DE3720846E8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840EE-FB19-4B4F-B6DA-DE3720846E8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C0AE86-C355-45D2-A81F-F9398313B76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35CEE-F520-4A77-8F01-FC1C13EB839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0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1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6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7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5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5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2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8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6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9786-C32A-4163-BA8F-9264880067C7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F4F67-B8F5-4216-8C80-6DC483936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jpe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emf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" y="1265183"/>
            <a:ext cx="9201150" cy="344968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исследовательского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комплекса по интеллектуальным транспортным системам на основе инструментального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психо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-физиологического мониторинга водителя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597" y="5061738"/>
            <a:ext cx="9324265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к.т.н., доцент кафедры </a:t>
            </a:r>
          </a:p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«Организация и безопасность движения», </a:t>
            </a:r>
          </a:p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зам. руководителя Центра компетенций по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разработке ИТС МАДИ       Воробьев А.И.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D:\Морозов Д\Рабочая\2012\ДД\угол зрения дор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21" y="1303339"/>
            <a:ext cx="36820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2" descr="D:\Морозов Д\Рабочая\2012\ДД\угол зрения кар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581" y="1331913"/>
            <a:ext cx="340690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3" descr="D:\Морозов Д\Рабочая\2012\ДД\карты\угол в модели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418" y="4078280"/>
            <a:ext cx="373366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4" descr="D:\Морозов Д\Рабочая\2012\ДД\карты\угол в модел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9636" y="4078280"/>
            <a:ext cx="364079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Прямоугольник 5"/>
          <p:cNvSpPr>
            <a:spLocks noChangeArrowheads="1"/>
          </p:cNvSpPr>
          <p:nvPr/>
        </p:nvSpPr>
        <p:spPr bwMode="auto">
          <a:xfrm>
            <a:off x="514219" y="44451"/>
            <a:ext cx="9040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Определение угла обзора участников дорожного движения на реальном участке дороги аппаратным методом </a:t>
            </a:r>
          </a:p>
        </p:txBody>
      </p:sp>
      <p:sp>
        <p:nvSpPr>
          <p:cNvPr id="39943" name="Прямоугольник 1"/>
          <p:cNvSpPr>
            <a:spLocks noChangeArrowheads="1"/>
          </p:cNvSpPr>
          <p:nvPr/>
        </p:nvSpPr>
        <p:spPr bwMode="auto">
          <a:xfrm>
            <a:off x="531417" y="747713"/>
            <a:ext cx="444566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</a:rPr>
              <a:t>Участок реальной дороги, используемый для определения угла обзора водителей</a:t>
            </a:r>
          </a:p>
        </p:txBody>
      </p:sp>
      <p:sp>
        <p:nvSpPr>
          <p:cNvPr id="39944" name="Прямоугольник 2"/>
          <p:cNvSpPr>
            <a:spLocks noChangeArrowheads="1"/>
          </p:cNvSpPr>
          <p:nvPr/>
        </p:nvSpPr>
        <p:spPr bwMode="auto">
          <a:xfrm>
            <a:off x="6030401" y="750888"/>
            <a:ext cx="2239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Тепловая карта участка </a:t>
            </a:r>
          </a:p>
          <a:p>
            <a:pPr algn="ctr"/>
            <a:r>
              <a:rPr lang="ru-RU" sz="1600">
                <a:solidFill>
                  <a:srgbClr val="002060"/>
                </a:solidFill>
              </a:rPr>
              <a:t>реальной дороги</a:t>
            </a:r>
          </a:p>
        </p:txBody>
      </p:sp>
      <p:sp>
        <p:nvSpPr>
          <p:cNvPr id="39945" name="Прямоугольник 3"/>
          <p:cNvSpPr>
            <a:spLocks noChangeArrowheads="1"/>
          </p:cNvSpPr>
          <p:nvPr/>
        </p:nvSpPr>
        <p:spPr bwMode="auto">
          <a:xfrm>
            <a:off x="584729" y="3502019"/>
            <a:ext cx="4204891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Смоделированный участок дороги для определения угла обзора водителей</a:t>
            </a:r>
          </a:p>
        </p:txBody>
      </p:sp>
      <p:sp>
        <p:nvSpPr>
          <p:cNvPr id="39946" name="Прямоугольник 4"/>
          <p:cNvSpPr>
            <a:spLocks noChangeArrowheads="1"/>
          </p:cNvSpPr>
          <p:nvPr/>
        </p:nvSpPr>
        <p:spPr bwMode="auto">
          <a:xfrm>
            <a:off x="5198931" y="3502019"/>
            <a:ext cx="39004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Тепловая карта смоделированного участка дороги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9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endCxn id="13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514219" y="44451"/>
            <a:ext cx="8416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algn="ctr"/>
            <a:r>
              <a:rPr lang="ru-RU" sz="2000" b="1" dirty="0">
                <a:solidFill>
                  <a:srgbClr val="002060"/>
                </a:solidFill>
              </a:rPr>
              <a:t>Психофизиологические показатели состояния водителя </a:t>
            </a:r>
          </a:p>
          <a:p>
            <a:pPr marL="0" lvl="2" algn="ctr"/>
            <a:r>
              <a:rPr lang="ru-RU" sz="2000" b="1" dirty="0">
                <a:solidFill>
                  <a:srgbClr val="002060"/>
                </a:solidFill>
              </a:rPr>
              <a:t>на участке дороги</a:t>
            </a:r>
          </a:p>
        </p:txBody>
      </p:sp>
      <p:pic>
        <p:nvPicPr>
          <p:cNvPr id="41987" name="Рисунок 3" descr="D:\Морозов Д\Рабочая\2012\ДД\Психо участка ре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2" y="1198564"/>
            <a:ext cx="4318396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4" descr="D:\Морозов Д\Рабочая\2012\ДД\Психо моде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1" y="1198564"/>
            <a:ext cx="448521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3"/>
          <p:cNvSpPr>
            <a:spLocks noChangeArrowheads="1"/>
          </p:cNvSpPr>
          <p:nvPr/>
        </p:nvSpPr>
        <p:spPr bwMode="auto">
          <a:xfrm>
            <a:off x="481542" y="836614"/>
            <a:ext cx="4001956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600">
                <a:solidFill>
                  <a:srgbClr val="002060"/>
                </a:solidFill>
              </a:rPr>
              <a:t>Реальный участок дороги</a:t>
            </a:r>
          </a:p>
        </p:txBody>
      </p:sp>
      <p:sp>
        <p:nvSpPr>
          <p:cNvPr id="41990" name="Rectangle 13"/>
          <p:cNvSpPr>
            <a:spLocks noChangeArrowheads="1"/>
          </p:cNvSpPr>
          <p:nvPr/>
        </p:nvSpPr>
        <p:spPr bwMode="auto">
          <a:xfrm>
            <a:off x="5063067" y="836614"/>
            <a:ext cx="400023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600">
                <a:solidFill>
                  <a:srgbClr val="002060"/>
                </a:solidFill>
              </a:rPr>
              <a:t>Смоделированный участок дороги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9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14219" y="44451"/>
            <a:ext cx="8573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algn="ctr"/>
            <a:r>
              <a:rPr lang="ru-RU" sz="2000" b="1" dirty="0">
                <a:solidFill>
                  <a:srgbClr val="002060"/>
                </a:solidFill>
              </a:rPr>
              <a:t>Отклонение </a:t>
            </a:r>
            <a:r>
              <a:rPr lang="ru-RU" sz="2000" b="1" dirty="0" err="1" smtClean="0">
                <a:solidFill>
                  <a:srgbClr val="002060"/>
                </a:solidFill>
              </a:rPr>
              <a:t>психо</a:t>
            </a:r>
            <a:r>
              <a:rPr lang="ru-RU" sz="2000" b="1" dirty="0" smtClean="0">
                <a:solidFill>
                  <a:srgbClr val="002060"/>
                </a:solidFill>
              </a:rPr>
              <a:t>-физиологических параметров водителя в модели от </a:t>
            </a:r>
            <a:r>
              <a:rPr lang="ru-RU" sz="2000" b="1" dirty="0">
                <a:solidFill>
                  <a:srgbClr val="002060"/>
                </a:solidFill>
              </a:rPr>
              <a:t>реальных </a:t>
            </a:r>
            <a:r>
              <a:rPr lang="ru-RU" sz="2000" b="1" dirty="0" smtClean="0">
                <a:solidFill>
                  <a:srgbClr val="002060"/>
                </a:solidFill>
              </a:rPr>
              <a:t>условий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63" name="Рисунок 3" descr="C:\Documents and Settings\Dмка\Рабочий стол\Рисунки графиков\Графики_глав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5" y="1310640"/>
            <a:ext cx="9235605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11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endCxn id="6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514219" y="44451"/>
            <a:ext cx="841666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амечаемость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динамических информационных табло, установленного на П-образной опоре</a:t>
            </a:r>
          </a:p>
        </p:txBody>
      </p:sp>
      <p:pic>
        <p:nvPicPr>
          <p:cNvPr id="44035" name="Рисунок 3" descr="D:\Морозов Д\Рабочая\2012\ДД\тепловая картаП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67" y="1485900"/>
            <a:ext cx="272243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4" descr="D:\Морозов Д\Рабочая\2012\ДД\тепловая картаПвык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445" y="1485900"/>
            <a:ext cx="288581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6"/>
          <p:cNvPicPr>
            <a:picLocks noChangeAspect="1" noChangeArrowheads="1"/>
          </p:cNvPicPr>
          <p:nvPr/>
        </p:nvPicPr>
        <p:blipFill>
          <a:blip r:embed="rId5" cstate="print"/>
          <a:srcRect r="63541"/>
          <a:stretch>
            <a:fillRect/>
          </a:stretch>
        </p:blipFill>
        <p:spPr bwMode="auto">
          <a:xfrm>
            <a:off x="7207539" y="1470026"/>
            <a:ext cx="1663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7" descr="D:\Морозов Д\Рабочая\2012\ДД\тепловая картаПвк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6012" y="4243388"/>
            <a:ext cx="35290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Рисунок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1014" y="4243388"/>
            <a:ext cx="4524771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896012" y="1052513"/>
            <a:ext cx="8268759" cy="374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Взаимодействие водителей с динамическим информационным </a:t>
            </a:r>
            <a:r>
              <a:rPr lang="ru-RU" sz="1400" dirty="0">
                <a:solidFill>
                  <a:srgbClr val="002060"/>
                </a:solidFill>
              </a:rPr>
              <a:t>табло</a:t>
            </a: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514219" y="3551164"/>
            <a:ext cx="8650552" cy="669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Взаимодействие водителей с ДИТ при применении</a:t>
            </a:r>
            <a:endParaRPr lang="ru-RU" sz="1400" dirty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1400" dirty="0">
                <a:solidFill>
                  <a:srgbClr val="002060"/>
                </a:solidFill>
              </a:rPr>
              <a:t>дополнительных средств привлечения внимания водителей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626853" y="6448252"/>
            <a:ext cx="2574286" cy="36512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─ 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─</a:t>
            </a:r>
          </a:p>
        </p:txBody>
      </p:sp>
    </p:spTree>
    <p:extLst>
      <p:ext uri="{BB962C8B-B14F-4D97-AF65-F5344CB8AC3E}">
        <p14:creationId xmlns:p14="http://schemas.microsoft.com/office/powerpoint/2010/main" val="28375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67657"/>
              </p:ext>
            </p:extLst>
          </p:nvPr>
        </p:nvGraphicFramePr>
        <p:xfrm>
          <a:off x="81208" y="4013489"/>
          <a:ext cx="6334907" cy="2893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Visio" r:id="rId4" imgW="7119192" imgH="3525336" progId="Visio.Drawing.11">
                  <p:embed/>
                </p:oleObj>
              </mc:Choice>
              <mc:Fallback>
                <p:oleObj name="Visio" r:id="rId4" imgW="7119192" imgH="35253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8" y="4013489"/>
                        <a:ext cx="6334907" cy="2893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16115" y="4087685"/>
            <a:ext cx="3445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Приемлемый уровень БДД из расчета радиуса действия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DSRC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300 м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обеспечивается: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психотипа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№5 – 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2-х сценариев;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психотипа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№4 – 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1-ого сценария.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6" descr="поверхность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1" y="1039024"/>
            <a:ext cx="5959733" cy="27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48257" y="1681482"/>
            <a:ext cx="3613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Зависимость полного времени восприятия при воспроизведении информации на лобовое стекло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психотипа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№5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13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endCxn id="24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-39555" y="148570"/>
            <a:ext cx="994555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Пример результата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экспериментальных исследований на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ПФМ-МАДИ-1</a:t>
            </a:r>
          </a:p>
        </p:txBody>
      </p:sp>
    </p:spTree>
    <p:extLst>
      <p:ext uri="{BB962C8B-B14F-4D97-AF65-F5344CB8AC3E}">
        <p14:creationId xmlns:p14="http://schemas.microsoft.com/office/powerpoint/2010/main" val="17566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541" y="5517233"/>
            <a:ext cx="8580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4400" dirty="0"/>
              <a:t>СПАСИБО ЗА ВНИМАНИЕ 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9" b="5951"/>
          <a:stretch/>
        </p:blipFill>
        <p:spPr bwMode="auto">
          <a:xfrm>
            <a:off x="886043" y="476672"/>
            <a:ext cx="8279426" cy="430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715640" y="856131"/>
            <a:ext cx="647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эволюции ИТС: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/>
          <a:stretch/>
        </p:blipFill>
        <p:spPr>
          <a:xfrm>
            <a:off x="2488812" y="3952804"/>
            <a:ext cx="6302229" cy="22890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endCxn id="14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-39555" y="148570"/>
            <a:ext cx="994555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Интеллектуальный транспортные системы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6341051"/>
              </p:ext>
            </p:extLst>
          </p:nvPr>
        </p:nvGraphicFramePr>
        <p:xfrm>
          <a:off x="795866" y="1389948"/>
          <a:ext cx="7154334" cy="241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57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47717"/>
            <a:ext cx="90106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39555" y="148570"/>
            <a:ext cx="994555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Интеллектуальный транспортные системы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2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9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3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090374"/>
              </p:ext>
            </p:extLst>
          </p:nvPr>
        </p:nvGraphicFramePr>
        <p:xfrm>
          <a:off x="412750" y="1682752"/>
          <a:ext cx="9078781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4" imgW="16217917" imgH="6743520" progId="Visio.Drawing.11">
                  <p:embed/>
                </p:oleObj>
              </mc:Choice>
              <mc:Fallback>
                <p:oleObj name="Visio" r:id="rId4" imgW="16217917" imgH="6743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682752"/>
                        <a:ext cx="9078781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3039807" y="77788"/>
            <a:ext cx="4065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жизненного цикла ИТС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93" y="5216516"/>
            <a:ext cx="4148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94" y="4838691"/>
            <a:ext cx="58301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04" y="908050"/>
            <a:ext cx="414813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42" y="1268414"/>
            <a:ext cx="58129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3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endCxn id="11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83082"/>
              </p:ext>
            </p:extLst>
          </p:nvPr>
        </p:nvGraphicFramePr>
        <p:xfrm>
          <a:off x="350489" y="1412776"/>
          <a:ext cx="9285259" cy="478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Visio" r:id="rId4" imgW="9273934" imgH="5327640" progId="Visio.Drawing.11">
                  <p:embed/>
                </p:oleObj>
              </mc:Choice>
              <mc:Fallback>
                <p:oleObj name="Visio" r:id="rId4" imgW="9273934" imgH="53276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89" y="1412776"/>
                        <a:ext cx="9285259" cy="47851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58405" y="119414"/>
            <a:ext cx="2965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изненный цикл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ИТС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4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9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0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90973" y="115889"/>
            <a:ext cx="890852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5725" lvl="2" algn="ctr"/>
            <a:r>
              <a:rPr lang="ru-RU" b="1" dirty="0">
                <a:solidFill>
                  <a:srgbClr val="002060"/>
                </a:solidFill>
              </a:rPr>
              <a:t>Принципы определения факторов взаимодействия участников дорожного движения и Интеллектуальной транспортной системы</a:t>
            </a:r>
          </a:p>
        </p:txBody>
      </p:sp>
      <p:pic>
        <p:nvPicPr>
          <p:cNvPr id="28675" name="Рисунок 3" descr="C:\Documents and Settings\TTR\Рабочий стол\Рисунки для описани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22" y="1196976"/>
            <a:ext cx="292192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C:\Documents and Settings\TTR\Рабочий стол\Рисунки для описания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216" y="2205039"/>
            <a:ext cx="319193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C:\Documents and Settings\TTR\Рабочий стол\Рисунки для описания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064"/>
            <a:ext cx="401743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6292" y="1293814"/>
            <a:ext cx="5597922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6201569" y="836614"/>
            <a:ext cx="1418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Типы водителей</a:t>
            </a:r>
          </a:p>
        </p:txBody>
      </p:sp>
      <p:sp>
        <p:nvSpPr>
          <p:cNvPr id="28680" name="Прямоугольник 7"/>
          <p:cNvSpPr>
            <a:spLocks noChangeArrowheads="1"/>
          </p:cNvSpPr>
          <p:nvPr/>
        </p:nvSpPr>
        <p:spPr bwMode="auto">
          <a:xfrm>
            <a:off x="280327" y="847725"/>
            <a:ext cx="26608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2060"/>
                </a:solidFill>
              </a:rPr>
              <a:t>Процессы взаимодействия ИТС и УДД</a:t>
            </a:r>
          </a:p>
        </p:txBody>
      </p:sp>
      <p:sp>
        <p:nvSpPr>
          <p:cNvPr id="28681" name="Прямоугольник 8"/>
          <p:cNvSpPr>
            <a:spLocks noChangeArrowheads="1"/>
          </p:cNvSpPr>
          <p:nvPr/>
        </p:nvSpPr>
        <p:spPr bwMode="auto">
          <a:xfrm>
            <a:off x="257969" y="1927226"/>
            <a:ext cx="27912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2060"/>
                </a:solidFill>
              </a:rPr>
              <a:t>Уровни взаимодействия системы и УДД</a:t>
            </a:r>
          </a:p>
        </p:txBody>
      </p:sp>
      <p:sp>
        <p:nvSpPr>
          <p:cNvPr id="28682" name="Прямоугольник 9"/>
          <p:cNvSpPr>
            <a:spLocks noChangeArrowheads="1"/>
          </p:cNvSpPr>
          <p:nvPr/>
        </p:nvSpPr>
        <p:spPr bwMode="auto">
          <a:xfrm>
            <a:off x="0" y="4167189"/>
            <a:ext cx="495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2060"/>
                </a:solidFill>
              </a:rPr>
              <a:t>Энергетические уровни различных типов водителей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5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>
            <a:endCxn id="15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99342" y="6629290"/>
            <a:ext cx="507316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9082" y="44624"/>
            <a:ext cx="989691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atin typeface="Arial" panose="020B0604020202020204" pitchFamily="34" charset="0"/>
                <a:ea typeface="+mj-ea"/>
                <a:cs typeface="Arial" pitchFamily="34" charset="0"/>
              </a:rPr>
              <a:t>Исследовательский комплекс </a:t>
            </a:r>
            <a:r>
              <a:rPr lang="ru-RU" b="1" dirty="0" smtClean="0">
                <a:latin typeface="Arial" panose="020B0604020202020204" pitchFamily="34" charset="0"/>
                <a:ea typeface="+mj-ea"/>
                <a:cs typeface="Arial" pitchFamily="34" charset="0"/>
              </a:rPr>
              <a:t>по ИТС – ПФМ-МАДИ-1</a:t>
            </a:r>
            <a:endParaRPr lang="ru-RU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1764" y="764705"/>
            <a:ext cx="9633896" cy="5665083"/>
          </a:xfrm>
          <a:prstGeom prst="rect">
            <a:avLst/>
          </a:prstGeom>
          <a:solidFill>
            <a:srgbClr val="002060">
              <a:alpha val="15000"/>
            </a:srgbClr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  <a:p>
            <a:pPr algn="r"/>
            <a:endParaRPr lang="ru-RU" sz="1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301159" y="4671590"/>
            <a:ext cx="538162" cy="49540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85428" y="836713"/>
            <a:ext cx="1859260" cy="1421895"/>
          </a:xfrm>
          <a:prstGeom prst="downArrowCallout">
            <a:avLst>
              <a:gd name="adj1" fmla="val 22361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Видеосъемка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rtl="1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УДС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272480" y="2276873"/>
            <a:ext cx="2574286" cy="2304056"/>
          </a:xfrm>
          <a:prstGeom prst="rightArrowCallout">
            <a:avLst>
              <a:gd name="adj1" fmla="val 13619"/>
              <a:gd name="adj2" fmla="val 18910"/>
              <a:gd name="adj3" fmla="val 18478"/>
              <a:gd name="adj4" fmla="val 72609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остроение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цифрой модели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УДС с помощью графопостроителя (классы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проектирования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УДС), моделирование  движения на УДС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Выноска со стрелкой вправо 32"/>
          <p:cNvSpPr/>
          <p:nvPr/>
        </p:nvSpPr>
        <p:spPr>
          <a:xfrm>
            <a:off x="5967113" y="5166998"/>
            <a:ext cx="3744416" cy="1142322"/>
          </a:xfrm>
          <a:prstGeom prst="rightArrowCallout">
            <a:avLst>
              <a:gd name="adj1" fmla="val 25000"/>
              <a:gd name="adj2" fmla="val 34425"/>
              <a:gd name="adj3" fmla="val 0"/>
              <a:gd name="adj4" fmla="val 10000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/>
            <a:r>
              <a:rPr lang="ru-RU" sz="11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Обработка данных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rtl="1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обработка цифровых данных на сервере;</a:t>
            </a:r>
          </a:p>
          <a:p>
            <a:pPr rtl="1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отработка технических решений </a:t>
            </a:r>
            <a:r>
              <a:rPr lang="ru-RU" sz="11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на полигоне</a:t>
            </a:r>
            <a:endParaRPr lang="ru-RU" sz="1100" b="1" i="1" u="sng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7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2" y="840919"/>
            <a:ext cx="1924134" cy="107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Documents and Settings\Admin\Рабочий стол\Эксперименты с рекламой\Тренажер 417л\DSC_0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09" y="2780928"/>
            <a:ext cx="346666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Documents and Settings\Admin\Рабочий стол\Эксперименты с рекламой\Тренажер 417л\DSC_03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228" r="11619"/>
          <a:stretch/>
        </p:blipFill>
        <p:spPr bwMode="auto">
          <a:xfrm>
            <a:off x="2966529" y="5166998"/>
            <a:ext cx="1830454" cy="11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Documents and Settings\Admin\Рабочий стол\Эксперименты с рекламой\3D инструктор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3053" b="18814"/>
          <a:stretch/>
        </p:blipFill>
        <p:spPr bwMode="auto">
          <a:xfrm>
            <a:off x="6630412" y="2014337"/>
            <a:ext cx="3115090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14" y="840918"/>
            <a:ext cx="3036699" cy="136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272480" y="4613688"/>
            <a:ext cx="1872208" cy="1695633"/>
          </a:xfrm>
          <a:prstGeom prst="upArrowCallout">
            <a:avLst>
              <a:gd name="adj1" fmla="val 19145"/>
              <a:gd name="adj2" fmla="val 23877"/>
              <a:gd name="adj3" fmla="val 22033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Микро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и макро-моделирование объекта проектирования ИТС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6896" y="4653137"/>
            <a:ext cx="1638182" cy="40644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Межбортовое взаимодействие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80467" y="2276872"/>
            <a:ext cx="2710715" cy="43455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Психо-физиологический анализ поведения водителей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3314818" y="2209279"/>
            <a:ext cx="390043" cy="571650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Двойная стрелка вверх/вниз 53"/>
          <p:cNvSpPr/>
          <p:nvPr/>
        </p:nvSpPr>
        <p:spPr>
          <a:xfrm>
            <a:off x="3314818" y="4580929"/>
            <a:ext cx="390043" cy="576264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2" descr="C:\Documents and Settings\Admin\Рабочий стол\Эксперименты с рекламой\Тренажер 417л\DSC_032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9" r="12359" b="3942"/>
          <a:stretch/>
        </p:blipFill>
        <p:spPr bwMode="auto">
          <a:xfrm>
            <a:off x="8083501" y="826840"/>
            <a:ext cx="1665924" cy="109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Выноска со стрелкой влево 24"/>
          <p:cNvSpPr/>
          <p:nvPr/>
        </p:nvSpPr>
        <p:spPr>
          <a:xfrm>
            <a:off x="6435165" y="3597446"/>
            <a:ext cx="1794199" cy="983683"/>
          </a:xfrm>
          <a:prstGeom prst="leftArrowCallout">
            <a:avLst>
              <a:gd name="adj1" fmla="val 21768"/>
              <a:gd name="adj2" fmla="val 28882"/>
              <a:gd name="adj3" fmla="val 30137"/>
              <a:gd name="adj4" fmla="val 7509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Оперативное управление цифровым графом УДС</a:t>
            </a: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626853" y="6448252"/>
            <a:ext cx="2574286" cy="36512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─ 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─</a:t>
            </a:r>
          </a:p>
        </p:txBody>
      </p:sp>
    </p:spTree>
    <p:extLst>
      <p:ext uri="{BB962C8B-B14F-4D97-AF65-F5344CB8AC3E}">
        <p14:creationId xmlns:p14="http://schemas.microsoft.com/office/powerpoint/2010/main" val="2685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Рисунок 3" descr="came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123" y="1484314"/>
            <a:ext cx="187113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4" descr="http://www.bel.ru/pics/news/2010/10/18/50019_91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039" y="1412875"/>
            <a:ext cx="109206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71727" y="3305173"/>
            <a:ext cx="4603883" cy="989012"/>
            <a:chOff x="-24147" y="4692116"/>
            <a:chExt cx="5951173" cy="942976"/>
          </a:xfrm>
        </p:grpSpPr>
        <p:pic>
          <p:nvPicPr>
            <p:cNvPr id="47123" name="Рисунок 2657" descr="Описание: left90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4147" y="4692116"/>
              <a:ext cx="124777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Рисунок 2658" descr="Описание: left45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4692117"/>
              <a:ext cx="1238250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Рисунок 2659" descr="Описание: center00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74650" y="4692117"/>
              <a:ext cx="124777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6" name="Рисунок 2660" descr="Описание: right45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4692117"/>
              <a:ext cx="122872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7" name="Рисунок 2661" descr="Описание: right90_s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98301" y="4692117"/>
              <a:ext cx="122872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4838225" y="1322487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</a:t>
            </a:r>
            <a:endParaRPr lang="ru-RU"/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4838225" y="2265462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</a:t>
            </a:r>
            <a:endParaRPr lang="ru-RU"/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4838225" y="3208437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</a:t>
            </a:r>
            <a:endParaRPr lang="ru-RU"/>
          </a:p>
        </p:txBody>
      </p:sp>
      <p:pic>
        <p:nvPicPr>
          <p:cNvPr id="47113" name="Рисунок 16"/>
          <p:cNvPicPr>
            <a:picLocks noChangeAspect="1" noChangeArrowheads="1"/>
          </p:cNvPicPr>
          <p:nvPr/>
        </p:nvPicPr>
        <p:blipFill>
          <a:blip r:embed="rId10" cstate="print"/>
          <a:srcRect l="7114" t="18391" r="36070" b="43678"/>
          <a:stretch>
            <a:fillRect/>
          </a:stretch>
        </p:blipFill>
        <p:spPr bwMode="auto">
          <a:xfrm>
            <a:off x="6191250" y="4063995"/>
            <a:ext cx="351009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Рисунок 17" descr="C:\Documents and Settings\Рустам_2\Рабочий стол\стр 4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64283" y="981076"/>
            <a:ext cx="429088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Рисунок 19" descr="Untitled-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727" y="4649783"/>
            <a:ext cx="26914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Рисунок 20" descr="Untitled-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68361" y="4640258"/>
            <a:ext cx="300963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Прямоугольник 11"/>
          <p:cNvSpPr>
            <a:spLocks noChangeArrowheads="1"/>
          </p:cNvSpPr>
          <p:nvPr/>
        </p:nvSpPr>
        <p:spPr bwMode="auto">
          <a:xfrm>
            <a:off x="5109502" y="673101"/>
            <a:ext cx="46417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Встроенный ДИТ в виртуальную инфраструктуру</a:t>
            </a:r>
          </a:p>
        </p:txBody>
      </p:sp>
      <p:sp>
        <p:nvSpPr>
          <p:cNvPr id="47118" name="Прямоугольник 12"/>
          <p:cNvSpPr>
            <a:spLocks noChangeArrowheads="1"/>
          </p:cNvSpPr>
          <p:nvPr/>
        </p:nvSpPr>
        <p:spPr bwMode="auto">
          <a:xfrm>
            <a:off x="6373548" y="3756021"/>
            <a:ext cx="2631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Интерфейс «Конструктора ДИТ»</a:t>
            </a:r>
          </a:p>
        </p:txBody>
      </p:sp>
      <p:sp>
        <p:nvSpPr>
          <p:cNvPr id="47119" name="Прямоугольник 13"/>
          <p:cNvSpPr>
            <a:spLocks noChangeArrowheads="1"/>
          </p:cNvSpPr>
          <p:nvPr/>
        </p:nvSpPr>
        <p:spPr bwMode="auto">
          <a:xfrm>
            <a:off x="1153981" y="862014"/>
            <a:ext cx="3198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2060"/>
                </a:solidFill>
              </a:rPr>
              <a:t>Оборудование используемое при </a:t>
            </a:r>
          </a:p>
          <a:p>
            <a:pPr algn="ctr"/>
            <a:r>
              <a:rPr lang="ru-RU" sz="1400">
                <a:solidFill>
                  <a:srgbClr val="002060"/>
                </a:solidFill>
              </a:rPr>
              <a:t>панорамной видеосъемке</a:t>
            </a:r>
          </a:p>
        </p:txBody>
      </p:sp>
      <p:sp>
        <p:nvSpPr>
          <p:cNvPr id="47120" name="Прямоугольник 14"/>
          <p:cNvSpPr>
            <a:spLocks noChangeArrowheads="1"/>
          </p:cNvSpPr>
          <p:nvPr/>
        </p:nvSpPr>
        <p:spPr bwMode="auto">
          <a:xfrm>
            <a:off x="271727" y="2805110"/>
            <a:ext cx="46038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Пример изображений полученных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при панорамной видео съемке.</a:t>
            </a:r>
          </a:p>
        </p:txBody>
      </p:sp>
      <p:sp>
        <p:nvSpPr>
          <p:cNvPr id="47121" name="Прямоугольник 28"/>
          <p:cNvSpPr>
            <a:spLocks noChangeArrowheads="1"/>
          </p:cNvSpPr>
          <p:nvPr/>
        </p:nvSpPr>
        <p:spPr bwMode="auto">
          <a:xfrm>
            <a:off x="909770" y="4360859"/>
            <a:ext cx="3724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Модуль 3-х мерного редактирования локации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082" y="44624"/>
            <a:ext cx="989691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atin typeface="Arial" panose="020B0604020202020204" pitchFamily="34" charset="0"/>
                <a:ea typeface="+mj-ea"/>
                <a:cs typeface="Arial" pitchFamily="34" charset="0"/>
              </a:rPr>
              <a:t>Комплекса имитации движения участников дорожного движения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537" y="6436427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7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endCxn id="26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48449"/>
              </p:ext>
            </p:extLst>
          </p:nvPr>
        </p:nvGraphicFramePr>
        <p:xfrm>
          <a:off x="3919837" y="1621521"/>
          <a:ext cx="5850650" cy="371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Visio" r:id="rId3" imgW="5574679" imgH="3826656" progId="Visio.Drawing.11">
                  <p:embed/>
                </p:oleObj>
              </mc:Choice>
              <mc:Fallback>
                <p:oleObj name="Visio" r:id="rId3" imgW="5574679" imgH="3826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837" y="1621521"/>
                        <a:ext cx="5850650" cy="3713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2" name="Picture 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4" y="2914672"/>
            <a:ext cx="3521935" cy="165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84" y="4601290"/>
            <a:ext cx="3521935" cy="17636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6463" y="692704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70000"/>
                </a:schemeClr>
              </a:gs>
              <a:gs pos="10000">
                <a:schemeClr val="tx2">
                  <a:lumMod val="30000"/>
                  <a:lumOff val="7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537" y="6407851"/>
            <a:ext cx="9360000" cy="7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70000">
                <a:schemeClr val="tx2">
                  <a:lumMod val="30000"/>
                  <a:lumOff val="70000"/>
                </a:schemeClr>
              </a:gs>
              <a:gs pos="100000">
                <a:schemeClr val="tx2">
                  <a:lumMod val="7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9525" y="6451065"/>
            <a:ext cx="52695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8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>
            <a:endCxn id="17" idx="1"/>
          </p:cNvCxnSpPr>
          <p:nvPr/>
        </p:nvCxnSpPr>
        <p:spPr>
          <a:xfrm>
            <a:off x="4553141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16475" y="6651120"/>
            <a:ext cx="13638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-39555" y="148570"/>
            <a:ext cx="994555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омплекс 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психо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-физиологического мониторинга водителя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 b="6413"/>
          <a:stretch/>
        </p:blipFill>
        <p:spPr>
          <a:xfrm>
            <a:off x="137517" y="804329"/>
            <a:ext cx="1870534" cy="1069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6335"/>
          <a:stretch/>
        </p:blipFill>
        <p:spPr>
          <a:xfrm>
            <a:off x="136963" y="1873638"/>
            <a:ext cx="1871087" cy="9906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50" y="805153"/>
            <a:ext cx="1665737" cy="10663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2346" r="4328" b="40485"/>
          <a:stretch/>
        </p:blipFill>
        <p:spPr>
          <a:xfrm>
            <a:off x="2008327" y="1872205"/>
            <a:ext cx="1665736" cy="9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365</Words>
  <Application>Microsoft Office PowerPoint</Application>
  <PresentationFormat>Лист A4 (210x297 мм)</PresentationFormat>
  <Paragraphs>94</Paragraphs>
  <Slides>15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Microsoft Visio Drawing</vt:lpstr>
      <vt:lpstr>Visio</vt:lpstr>
      <vt:lpstr>Разработка исследовательского комплекса по интеллектуальным транспортным системам на основе инструментального психо-физиологического мониторинга водителя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межботрового взаимодействия и кооперативные системы</dc:title>
  <dc:creator>Мади</dc:creator>
  <cp:lastModifiedBy>Vorobyev Andrey</cp:lastModifiedBy>
  <cp:revision>70</cp:revision>
  <dcterms:created xsi:type="dcterms:W3CDTF">2015-09-15T08:48:49Z</dcterms:created>
  <dcterms:modified xsi:type="dcterms:W3CDTF">2016-05-26T15:18:39Z</dcterms:modified>
</cp:coreProperties>
</file>