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7" r:id="rId3"/>
    <p:sldId id="288" r:id="rId4"/>
    <p:sldId id="283" r:id="rId5"/>
    <p:sldId id="322" r:id="rId6"/>
    <p:sldId id="312" r:id="rId7"/>
    <p:sldId id="314" r:id="rId8"/>
    <p:sldId id="315" r:id="rId9"/>
    <p:sldId id="318" r:id="rId10"/>
    <p:sldId id="317" r:id="rId11"/>
    <p:sldId id="319" r:id="rId12"/>
    <p:sldId id="323" r:id="rId13"/>
    <p:sldId id="321" r:id="rId14"/>
    <p:sldId id="320" r:id="rId15"/>
    <p:sldId id="273" r:id="rId16"/>
    <p:sldId id="286" r:id="rId17"/>
    <p:sldId id="259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237" autoAdjust="0"/>
  </p:normalViewPr>
  <p:slideViewPr>
    <p:cSldViewPr>
      <p:cViewPr varScale="1">
        <p:scale>
          <a:sx n="65" d="100"/>
          <a:sy n="65" d="100"/>
        </p:scale>
        <p:origin x="132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1FE2-4A56-4DF2-89EF-E0FF08F9BE84}" type="datetimeFigureOut">
              <a:rPr lang="ru-RU" smtClean="0"/>
              <a:t>27.05.2016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6055C-0F8C-4BC7-A7CE-E67E879CCE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21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6055C-0F8C-4BC7-A7CE-E67E879CCE8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990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6055C-0F8C-4BC7-A7CE-E67E879CCE8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26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3366A-9534-4D8F-A13B-8131714CDD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4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1639-A4F7-486E-B5A6-75240F2CB6CB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34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4E9F-813D-4A1D-8D0C-22EDC0F0715C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1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018A-EE4C-4B89-9CDF-3047EA82FB17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45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4FFC-115E-4F3A-B94B-EF043F6D775E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5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927D-E71F-4462-B74E-E4BFF630F8B5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8E57-8036-48E4-B008-6429F225E0E9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27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FD2-CFCB-4B53-9415-0C5B85654D56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73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B294-F802-4D5E-A53C-0ABAF6CED0FB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45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32C3-B82A-4B11-947E-13079BEC0EF2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29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56ED-8D80-4E34-9F72-0603F17C247E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06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5EAE-3B65-406B-B2F3-91C2D6434F15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8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04CA-FAB1-4066-B36C-ECB52A203DC6}" type="datetime1">
              <a:rPr lang="ru-RU" smtClean="0"/>
              <a:t>27.05.2016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Пенностекло 2014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7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glass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pennostekl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3.e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7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emf"/><Relationship Id="rId5" Type="http://schemas.openxmlformats.org/officeDocument/2006/relationships/image" Target="../media/image19.jpg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6.emf"/><Relationship Id="rId4" Type="http://schemas.openxmlformats.org/officeDocument/2006/relationships/image" Target="../media/image18.jpg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829"/>
            <a:ext cx="6017186" cy="415248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488809" y="4077072"/>
            <a:ext cx="4058864" cy="100381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ПЕНОСТЕКЛО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76056" y="5085184"/>
            <a:ext cx="3416424" cy="1198984"/>
          </a:xfrm>
        </p:spPr>
        <p:txBody>
          <a:bodyPr/>
          <a:lstStyle/>
          <a:p>
            <a:pPr algn="r"/>
            <a:r>
              <a:rPr lang="ru-RU" b="1" dirty="0" smtClean="0"/>
              <a:t>УНИВЕРСАЛЬНАЯ</a:t>
            </a:r>
          </a:p>
          <a:p>
            <a:pPr algn="r"/>
            <a:r>
              <a:rPr lang="ru-RU" b="1" dirty="0" smtClean="0"/>
              <a:t>ТЕПЛОИЗОЛЯЦИЯ</a:t>
            </a:r>
            <a:endParaRPr lang="ru-RU" b="1" dirty="0"/>
          </a:p>
        </p:txBody>
      </p:sp>
      <p:pic>
        <p:nvPicPr>
          <p:cNvPr id="1028" name="Picture 4" descr="http://www.morton.ru/images/header-logo-20let-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163"/>
            <a:ext cx="14859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in\YandexDisk\Скриншоты\2014-07-16 15-58-40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5" y="403671"/>
            <a:ext cx="3736484" cy="117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44" y="795269"/>
            <a:ext cx="2547811" cy="5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5" y="0"/>
            <a:ext cx="8712969" cy="13111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применения пеностекла в дорожной одежде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206" y="1124744"/>
            <a:ext cx="763284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pPr algn="just"/>
            <a:r>
              <a:rPr lang="ru-RU" sz="1800" dirty="0" smtClean="0"/>
              <a:t>По сравнению с традиционным применением песка – пеностекла требуется </a:t>
            </a:r>
            <a:r>
              <a:rPr lang="ru-RU" sz="1800" b="1" dirty="0" smtClean="0"/>
              <a:t>в два раза меньше</a:t>
            </a:r>
            <a:r>
              <a:rPr lang="ru-RU" sz="1800" dirty="0" smtClean="0"/>
              <a:t>, выполняет функцию дренажа, теплоизоляции и несущую функцию.</a:t>
            </a:r>
          </a:p>
          <a:p>
            <a:pPr algn="just"/>
            <a:r>
              <a:rPr lang="ru-RU" sz="1800" dirty="0" smtClean="0"/>
              <a:t>Возможность устройства временных подъездных путей, площадок с последующим демонтажем основания и повторным применением.</a:t>
            </a:r>
            <a:endParaRPr lang="ru-RU" sz="1800" dirty="0"/>
          </a:p>
          <a:p>
            <a:pPr algn="just"/>
            <a:r>
              <a:rPr lang="ru-RU" sz="1800" dirty="0" smtClean="0"/>
              <a:t>Сокращение сроков строительства, уменьшение объема земляных работ.</a:t>
            </a:r>
            <a:endParaRPr lang="ru-RU" sz="1800" dirty="0"/>
          </a:p>
          <a:p>
            <a:pPr algn="just"/>
            <a:r>
              <a:rPr lang="ru-RU" sz="1800" dirty="0"/>
              <a:t>О</a:t>
            </a:r>
            <a:r>
              <a:rPr lang="ru-RU" sz="1800" dirty="0" smtClean="0"/>
              <a:t>птимизация </a:t>
            </a:r>
            <a:r>
              <a:rPr lang="ru-RU" sz="1800" dirty="0"/>
              <a:t>стоимости </a:t>
            </a:r>
            <a:r>
              <a:rPr lang="ru-RU" sz="1800" dirty="0" smtClean="0"/>
              <a:t>строительства.</a:t>
            </a:r>
            <a:endParaRPr lang="ru-RU" sz="1800" dirty="0"/>
          </a:p>
          <a:p>
            <a:pPr algn="just"/>
            <a:r>
              <a:rPr lang="ru-RU" sz="1800" dirty="0" smtClean="0"/>
              <a:t>Возможность круглогодичного производства работ.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4"/>
            <a:ext cx="2424975" cy="5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89" y="317848"/>
            <a:ext cx="8435280" cy="648072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68" y="641884"/>
            <a:ext cx="828092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В </a:t>
            </a:r>
            <a:r>
              <a:rPr lang="ru-RU" sz="1800" dirty="0"/>
              <a:t>соответствии с Отчетом ФГУП «РОСДОРНИИ», применение пеностекольного щебня производства ООО «</a:t>
            </a:r>
            <a:r>
              <a:rPr lang="ru-RU" sz="1800" dirty="0" err="1"/>
              <a:t>АйСиЭм</a:t>
            </a:r>
            <a:r>
              <a:rPr lang="ru-RU" sz="1800" dirty="0"/>
              <a:t> </a:t>
            </a:r>
            <a:r>
              <a:rPr lang="ru-RU" sz="1800" dirty="0" err="1"/>
              <a:t>Гласс</a:t>
            </a:r>
            <a:r>
              <a:rPr lang="ru-RU" sz="1800" dirty="0"/>
              <a:t> Калуга» возможно при строительстве, реконструкции или капитальном ремонте </a:t>
            </a:r>
            <a:r>
              <a:rPr lang="ru-RU" sz="1800" dirty="0" smtClean="0"/>
              <a:t>автомобильных дорог, </a:t>
            </a:r>
            <a:r>
              <a:rPr lang="ru-RU" sz="1800" dirty="0"/>
              <a:t>т.е. при выполнении работ, при которых затрагиваются конструктивные характеристики автомобильной дороги.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Потенциальная </a:t>
            </a:r>
            <a:r>
              <a:rPr lang="ru-RU" sz="1800" dirty="0"/>
              <a:t>возможность применения пеностекольного щебня ООО «</a:t>
            </a:r>
            <a:r>
              <a:rPr lang="ru-RU" sz="1800" dirty="0" err="1"/>
              <a:t>АйСиЭм</a:t>
            </a:r>
            <a:r>
              <a:rPr lang="ru-RU" sz="1800" dirty="0"/>
              <a:t> </a:t>
            </a:r>
            <a:r>
              <a:rPr lang="ru-RU" sz="1800" dirty="0" err="1"/>
              <a:t>Гласс</a:t>
            </a:r>
            <a:r>
              <a:rPr lang="ru-RU" sz="1800" dirty="0"/>
              <a:t> Калуга» имеется на 48,4 % протяженности (42,5 % по площади) существующих автомобильных дорог общего пользования федерального значения.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4"/>
            <a:ext cx="2424975" cy="531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49" y="3068960"/>
            <a:ext cx="4908559" cy="29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2396" y="1232756"/>
            <a:ext cx="859359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      В дорожной конструкции:</a:t>
            </a:r>
          </a:p>
          <a:p>
            <a:r>
              <a:rPr lang="ru-RU" sz="2000" dirty="0" smtClean="0"/>
              <a:t> в подстилающем слое на участке с </a:t>
            </a:r>
            <a:r>
              <a:rPr lang="ru-RU" sz="2000" dirty="0" err="1" smtClean="0"/>
              <a:t>пучинистым</a:t>
            </a:r>
            <a:r>
              <a:rPr lang="ru-RU" sz="2000" dirty="0" smtClean="0"/>
              <a:t> грунтом;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для стабилизации основания дороги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5649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4865" y="476672"/>
            <a:ext cx="843528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дорога М-5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234888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2396" y="1232756"/>
            <a:ext cx="859359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      В дорожной конструкции:</a:t>
            </a:r>
          </a:p>
          <a:p>
            <a:r>
              <a:rPr lang="ru-RU" sz="2000" dirty="0" smtClean="0"/>
              <a:t> в подстилающем слое на участках с </a:t>
            </a:r>
            <a:r>
              <a:rPr lang="ru-RU" sz="2000" dirty="0" err="1" smtClean="0"/>
              <a:t>пучинистым</a:t>
            </a:r>
            <a:r>
              <a:rPr lang="ru-RU" sz="2000" dirty="0" smtClean="0"/>
              <a:t> грунтом;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для стабилизации основания дороги.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5649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4865" y="476672"/>
            <a:ext cx="843528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дорога ТП «МФТИ»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967989" cy="2975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3" y="2564494"/>
            <a:ext cx="3931304" cy="29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14" y="-7257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Автозаправочные комплексы: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9"/>
          <a:stretch/>
        </p:blipFill>
        <p:spPr>
          <a:xfrm>
            <a:off x="5009343" y="880153"/>
            <a:ext cx="3957617" cy="2377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70" y="6165304"/>
            <a:ext cx="2424975" cy="531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173" y="760145"/>
            <a:ext cx="429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Широкие возможности применения фракционированного пеностекла на объектах АЗК: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382" y="1810100"/>
            <a:ext cx="47549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Служебные помещения  – касса </a:t>
            </a:r>
            <a:r>
              <a:rPr lang="ru-RU" dirty="0" smtClean="0"/>
              <a:t>оператора;</a:t>
            </a:r>
            <a:endParaRPr lang="ru-RU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Комплекс дополнительных зданий</a:t>
            </a:r>
          </a:p>
          <a:p>
            <a:r>
              <a:rPr lang="ru-RU" dirty="0" smtClean="0"/>
              <a:t>и помещений (мойка, кафе, магазин,</a:t>
            </a:r>
          </a:p>
          <a:p>
            <a:r>
              <a:rPr lang="ru-RU" dirty="0" smtClean="0"/>
              <a:t>санузел, и др.);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8607" r="5674"/>
          <a:stretch/>
        </p:blipFill>
        <p:spPr>
          <a:xfrm>
            <a:off x="277677" y="3429000"/>
            <a:ext cx="4320480" cy="2478135"/>
          </a:xfrm>
        </p:spPr>
      </p:pic>
      <p:sp>
        <p:nvSpPr>
          <p:cNvPr id="11" name="TextBox 10"/>
          <p:cNvSpPr txBox="1"/>
          <p:nvPr/>
        </p:nvSpPr>
        <p:spPr>
          <a:xfrm>
            <a:off x="4794922" y="3355212"/>
            <a:ext cx="43864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Строительные конструкции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объектов АЗК. Эффективное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использование пеностекла 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Фундаменты зданий,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Кровли зданий,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подъездные дороги (развязки </a:t>
            </a:r>
            <a:r>
              <a:rPr lang="ru-RU" dirty="0"/>
              <a:t>и съезды</a:t>
            </a:r>
          </a:p>
          <a:p>
            <a:r>
              <a:rPr lang="ru-RU" dirty="0"/>
              <a:t>с основного </a:t>
            </a:r>
            <a:r>
              <a:rPr lang="ru-RU" dirty="0" smtClean="0"/>
              <a:t>шоссе).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5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9835" y="1268761"/>
            <a:ext cx="4392488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Материал упаковывается и транспортируется в </a:t>
            </a:r>
            <a:r>
              <a:rPr lang="ru-RU" sz="1800" dirty="0" err="1" smtClean="0"/>
              <a:t>биг</a:t>
            </a:r>
            <a:r>
              <a:rPr lang="ru-RU" sz="1800" dirty="0" smtClean="0"/>
              <a:t>-бегах либо навалом.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12" y="6212733"/>
            <a:ext cx="2424975" cy="531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260" y="4526148"/>
            <a:ext cx="3584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 не требует особых условий для хранения и может складироваться даже навалом под открытым </a:t>
            </a:r>
            <a:r>
              <a:rPr lang="ru-RU" dirty="0" smtClean="0"/>
              <a:t>небом.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22" y="2951480"/>
            <a:ext cx="3983250" cy="277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9" y="1340769"/>
            <a:ext cx="4125005" cy="275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510340"/>
            <a:ext cx="367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Логистика: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250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706090"/>
          </a:xfrm>
        </p:spPr>
        <p:txBody>
          <a:bodyPr/>
          <a:lstStyle/>
          <a:p>
            <a:r>
              <a:rPr 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Разрешительная документация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65304"/>
            <a:ext cx="24209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25144"/>
            <a:ext cx="823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Пеностекло  </a:t>
            </a:r>
            <a:r>
              <a:rPr lang="ru-RU" dirty="0"/>
              <a:t>имеет </a:t>
            </a:r>
            <a:r>
              <a:rPr lang="ru-RU" dirty="0" smtClean="0"/>
              <a:t>все необходимые протоколы испытаний, технические условия, сертификат </a:t>
            </a:r>
            <a:r>
              <a:rPr lang="ru-RU" dirty="0"/>
              <a:t>соответствия </a:t>
            </a:r>
            <a:r>
              <a:rPr lang="ru-RU" dirty="0" smtClean="0"/>
              <a:t>ГОСТ-Р, декларацию </a:t>
            </a:r>
            <a:r>
              <a:rPr lang="ru-RU" dirty="0"/>
              <a:t>о соответствии техническому регламенту о требованиях пожарной безопасности, санитарно-эпидемиологическое </a:t>
            </a:r>
            <a:r>
              <a:rPr lang="ru-RU" dirty="0" smtClean="0"/>
              <a:t>заключение, техническое свидетельство и техническая оценка.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21745" r="35447" b="14763"/>
          <a:stretch/>
        </p:blipFill>
        <p:spPr bwMode="auto">
          <a:xfrm rot="21029225">
            <a:off x="473589" y="1092604"/>
            <a:ext cx="2544497" cy="344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7" t="17619" r="35179" b="18412"/>
          <a:stretch/>
        </p:blipFill>
        <p:spPr bwMode="auto">
          <a:xfrm rot="21249230">
            <a:off x="1558155" y="778483"/>
            <a:ext cx="2546033" cy="361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17619" r="35714" b="20329"/>
          <a:stretch/>
        </p:blipFill>
        <p:spPr bwMode="auto">
          <a:xfrm rot="21433020">
            <a:off x="2627784" y="572984"/>
            <a:ext cx="2667489" cy="374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9" t="4467" r="25272" b="6235"/>
          <a:stretch/>
        </p:blipFill>
        <p:spPr bwMode="auto">
          <a:xfrm>
            <a:off x="3707904" y="611924"/>
            <a:ext cx="2592288" cy="369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7" t="6031" r="24910" b="4603"/>
          <a:stretch/>
        </p:blipFill>
        <p:spPr bwMode="auto">
          <a:xfrm rot="255126">
            <a:off x="4906133" y="783635"/>
            <a:ext cx="2588521" cy="365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1" t="7301" r="24931" b="5079"/>
          <a:stretch/>
        </p:blipFill>
        <p:spPr bwMode="auto">
          <a:xfrm rot="388948">
            <a:off x="6181310" y="834621"/>
            <a:ext cx="2722926" cy="368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10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70" y="476672"/>
            <a:ext cx="7416824" cy="72008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координаты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11442"/>
            <a:ext cx="3600400" cy="789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5661248"/>
            <a:ext cx="387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ЗАСЫПАЛ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ЗАБЫЛ!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63006"/>
            <a:ext cx="2889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www.icmglass.ru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info@icmglass.ru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(800) 333 27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09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727068" y="1251394"/>
            <a:ext cx="4978896" cy="26141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ООО «</a:t>
            </a:r>
            <a:r>
              <a:rPr lang="ru-RU" sz="3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АйСиЭм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Гласс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Калуга»</a:t>
            </a:r>
          </a:p>
          <a:p>
            <a:pPr marL="0" indent="0">
              <a:buNone/>
            </a:pPr>
            <a:r>
              <a:rPr lang="ru-RU" sz="31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Офис</a:t>
            </a: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129343 Москва</a:t>
            </a: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</a:t>
            </a: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-д Серебрякова, 14, стр. 10</a:t>
            </a:r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31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Производство</a:t>
            </a: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Калужская обл., Технопарк «</a:t>
            </a:r>
            <a:r>
              <a:rPr lang="ru-RU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Ворсино</a:t>
            </a: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(95 км М3 </a:t>
            </a:r>
            <a:r>
              <a:rPr lang="ru-RU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Киевское шоссе) </a:t>
            </a:r>
            <a:endParaRPr lang="ru-RU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66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713728"/>
            <a:ext cx="4702918" cy="2845892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Компания </a:t>
            </a:r>
            <a:r>
              <a:rPr lang="ru-RU" sz="1800" dirty="0">
                <a:solidFill>
                  <a:schemeClr val="tx1"/>
                </a:solidFill>
              </a:rPr>
              <a:t>«</a:t>
            </a:r>
            <a:r>
              <a:rPr lang="ru-RU" sz="1800" dirty="0" err="1">
                <a:solidFill>
                  <a:schemeClr val="tx1"/>
                </a:solidFill>
              </a:rPr>
              <a:t>АйСиЭм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Гласс</a:t>
            </a:r>
            <a:r>
              <a:rPr lang="ru-RU" sz="1800" dirty="0">
                <a:solidFill>
                  <a:schemeClr val="tx1"/>
                </a:solidFill>
              </a:rPr>
              <a:t> Калуга» ‑ крупнейший российский производитель современной </a:t>
            </a:r>
            <a:r>
              <a:rPr lang="ru-RU" sz="1800" dirty="0" smtClean="0">
                <a:solidFill>
                  <a:schemeClr val="tx1"/>
                </a:solidFill>
              </a:rPr>
              <a:t>теплоизоляции ‑ </a:t>
            </a:r>
            <a:r>
              <a:rPr lang="ru-RU" sz="1800" dirty="0">
                <a:solidFill>
                  <a:schemeClr val="tx1"/>
                </a:solidFill>
              </a:rPr>
              <a:t>пеностекла.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Совместно </a:t>
            </a:r>
            <a:r>
              <a:rPr lang="ru-RU" sz="1800" dirty="0">
                <a:solidFill>
                  <a:schemeClr val="tx1"/>
                </a:solidFill>
              </a:rPr>
              <a:t>с </a:t>
            </a:r>
            <a:r>
              <a:rPr lang="ru-RU" sz="1800" dirty="0" smtClean="0">
                <a:solidFill>
                  <a:schemeClr val="tx1"/>
                </a:solidFill>
              </a:rPr>
              <a:t>ГК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«РОСНАНО» 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технопарке «</a:t>
            </a:r>
            <a:r>
              <a:rPr lang="ru-RU" sz="1800" dirty="0" err="1">
                <a:solidFill>
                  <a:schemeClr val="tx1"/>
                </a:solidFill>
              </a:rPr>
              <a:t>Ворсино</a:t>
            </a:r>
            <a:r>
              <a:rPr lang="ru-RU" sz="1800" dirty="0">
                <a:solidFill>
                  <a:schemeClr val="tx1"/>
                </a:solidFill>
              </a:rPr>
              <a:t>» компанией был построен самый большой завод в </a:t>
            </a:r>
            <a:r>
              <a:rPr lang="ru-RU" sz="1800" dirty="0" smtClean="0">
                <a:solidFill>
                  <a:schemeClr val="tx1"/>
                </a:solidFill>
              </a:rPr>
              <a:t>Европе. Открытие состоялось </a:t>
            </a:r>
            <a:r>
              <a:rPr lang="ru-RU" sz="1800" dirty="0">
                <a:solidFill>
                  <a:schemeClr val="tx1"/>
                </a:solidFill>
              </a:rPr>
              <a:t>в декабре 2013 г.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Объем инвестиций: более</a:t>
            </a:r>
            <a:r>
              <a:rPr lang="en-US" sz="1800" dirty="0" smtClean="0">
                <a:solidFill>
                  <a:schemeClr val="tx1"/>
                </a:solidFill>
              </a:rPr>
              <a:t> 2 </a:t>
            </a:r>
            <a:r>
              <a:rPr lang="ru-RU" sz="1800" dirty="0" smtClean="0">
                <a:solidFill>
                  <a:schemeClr val="tx1"/>
                </a:solidFill>
              </a:rPr>
              <a:t>млрд рублей.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 компании «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АйСиЭм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Гласс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Калуга»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8879"/>
            <a:ext cx="2424975" cy="531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4657"/>
            <a:ext cx="3898776" cy="2599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3320" y="3610554"/>
            <a:ext cx="4474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Производственная мощность </a:t>
            </a:r>
            <a:r>
              <a:rPr lang="ru-RU" dirty="0"/>
              <a:t>завода 300 000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в год</a:t>
            </a:r>
            <a:r>
              <a:rPr lang="ru-RU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dirty="0"/>
              <a:t>Компания </a:t>
            </a:r>
            <a:r>
              <a:rPr lang="ru-RU" dirty="0" smtClean="0"/>
              <a:t>видит своей целью вывести </a:t>
            </a:r>
            <a:r>
              <a:rPr lang="ru-RU" dirty="0"/>
              <a:t>отечественные материалы на самый высокий уровень и создать конкуренцию импортным дорогостоящим аналогам.</a:t>
            </a:r>
          </a:p>
        </p:txBody>
      </p:sp>
      <p:pic>
        <p:nvPicPr>
          <p:cNvPr id="102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898776" cy="259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76271" r="8801" b="9586"/>
          <a:stretch/>
        </p:blipFill>
        <p:spPr>
          <a:xfrm>
            <a:off x="435436" y="5753950"/>
            <a:ext cx="8672634" cy="1075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10161" r="4100" b="66861"/>
          <a:stretch/>
        </p:blipFill>
        <p:spPr>
          <a:xfrm>
            <a:off x="369248" y="4191774"/>
            <a:ext cx="8712969" cy="1562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713" y="1030022"/>
            <a:ext cx="4690864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Пеностекло компании «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АйСиЭм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Гласс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Калуга» - приоритетный материал!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51" y="152689"/>
            <a:ext cx="2424975" cy="531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4865" y="1900436"/>
            <a:ext cx="48145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Департаментом науки, промышленной политики и предпринимательства города Москвы фракционированное пеностекло, производства «</a:t>
            </a:r>
            <a:r>
              <a:rPr lang="ru-RU" dirty="0" err="1" smtClean="0"/>
              <a:t>АйСиЭм</a:t>
            </a:r>
            <a:r>
              <a:rPr lang="ru-RU" dirty="0" smtClean="0"/>
              <a:t> </a:t>
            </a:r>
            <a:r>
              <a:rPr lang="ru-RU" dirty="0" err="1" smtClean="0"/>
              <a:t>Гласс</a:t>
            </a:r>
            <a:r>
              <a:rPr lang="ru-RU" dirty="0" smtClean="0"/>
              <a:t>» включено в </a:t>
            </a:r>
            <a:r>
              <a:rPr lang="ru-RU" b="1" dirty="0" smtClean="0"/>
              <a:t>перечень приоритетных продуктов и технологий</a:t>
            </a:r>
            <a:r>
              <a:rPr lang="ru-RU" dirty="0" smtClean="0"/>
              <a:t>, используемых в отраслях городского хозяйства.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304" r="4155" b="3664"/>
          <a:stretch/>
        </p:blipFill>
        <p:spPr>
          <a:xfrm>
            <a:off x="462568" y="116632"/>
            <a:ext cx="3339707" cy="485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8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5347764" cy="369051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180528" y="855649"/>
            <a:ext cx="4013198" cy="1003812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3D7A00"/>
                </a:solidFill>
              </a:rPr>
              <a:t>Пеностекло</a:t>
            </a:r>
            <a:r>
              <a:rPr lang="ru-RU" sz="3200" b="1" dirty="0" smtClean="0">
                <a:solidFill>
                  <a:srgbClr val="3D7A00"/>
                </a:solidFill>
              </a:rPr>
              <a:t> </a:t>
            </a:r>
            <a:r>
              <a:rPr lang="ru-RU" sz="2400" b="1" dirty="0" smtClean="0">
                <a:solidFill>
                  <a:srgbClr val="3D7A00"/>
                </a:solidFill>
              </a:rPr>
              <a:t>фракционированное</a:t>
            </a:r>
            <a:endParaRPr lang="ru-RU" sz="2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20072" y="4445248"/>
            <a:ext cx="3416424" cy="1198984"/>
          </a:xfrm>
        </p:spPr>
        <p:txBody>
          <a:bodyPr/>
          <a:lstStyle/>
          <a:p>
            <a:pPr algn="r"/>
            <a:r>
              <a:rPr lang="ru-RU" b="1" dirty="0" smtClean="0"/>
              <a:t>УНИВЕРСАЛЬНАЯ</a:t>
            </a:r>
          </a:p>
          <a:p>
            <a:pPr algn="r"/>
            <a:r>
              <a:rPr lang="ru-RU" b="1" dirty="0" smtClean="0"/>
              <a:t>ТЕПЛОИЗОЛЯЦИЯ</a:t>
            </a:r>
            <a:endParaRPr lang="ru-RU" b="1" dirty="0"/>
          </a:p>
        </p:txBody>
      </p:sp>
      <p:pic>
        <p:nvPicPr>
          <p:cNvPr id="1028" name="Picture 4" descr="http://www.morton.ru/images/header-logo-20let-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163"/>
            <a:ext cx="14859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82" y="6212160"/>
            <a:ext cx="2547811" cy="558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937994"/>
            <a:ext cx="4564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– </a:t>
            </a:r>
            <a:r>
              <a:rPr lang="ru-RU" dirty="0"/>
              <a:t>искусственный пористый материал, </a:t>
            </a:r>
            <a:r>
              <a:rPr lang="ru-RU" dirty="0" smtClean="0"/>
              <a:t>изготавливаемый </a:t>
            </a:r>
            <a:r>
              <a:rPr lang="ru-RU" dirty="0"/>
              <a:t>путём спекания в специальном оборудовании тонкоизмельченного стекла и </a:t>
            </a:r>
            <a:r>
              <a:rPr lang="ru-RU" dirty="0" err="1" smtClean="0"/>
              <a:t>экологичного</a:t>
            </a:r>
            <a:r>
              <a:rPr lang="ru-RU" dirty="0" smtClean="0"/>
              <a:t> </a:t>
            </a:r>
            <a:r>
              <a:rPr lang="ru-RU" dirty="0" err="1" smtClean="0"/>
              <a:t>газообразователя</a:t>
            </a:r>
            <a:r>
              <a:rPr lang="ru-RU" dirty="0" smtClean="0"/>
              <a:t> (глицерина) </a:t>
            </a:r>
            <a:r>
              <a:rPr lang="ru-RU" dirty="0"/>
              <a:t>и предназначенный для тепло-звукоизоляции строительных конструкций различного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9124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503635" y="2646000"/>
            <a:ext cx="5100638" cy="3354750"/>
          </a:xfrm>
          <a:prstGeom prst="rect">
            <a:avLst/>
          </a:prstGeom>
          <a:blipFill dpi="0" rotWithShape="1">
            <a:blip r:embed="rId4" cstate="print">
              <a:alphaModFix amt="2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02" y="989361"/>
            <a:ext cx="2295000" cy="503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763" y="1021777"/>
            <a:ext cx="592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6622"/>
                </a:solidFill>
              </a:rPr>
              <a:t>Пеностекло это: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385763" y="1937903"/>
          <a:ext cx="810000" cy="80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orelDRAW" r:id="rId6" imgW="289975" imgH="289505" progId="CorelDraw.Graphic.17">
                  <p:embed/>
                </p:oleObj>
              </mc:Choice>
              <mc:Fallback>
                <p:oleObj name="CorelDRAW" r:id="rId6" imgW="289975" imgH="2895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763" y="1937903"/>
                        <a:ext cx="810000" cy="805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4850272" y="3492887"/>
          <a:ext cx="810000" cy="80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8" imgW="296192" imgH="295711" progId="CorelDraw.Graphic.17">
                  <p:embed/>
                </p:oleObj>
              </mc:Choice>
              <mc:Fallback>
                <p:oleObj name="CorelDRAW" r:id="rId8" imgW="296192" imgH="29571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0272" y="3492887"/>
                        <a:ext cx="810000" cy="805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385763" y="2718199"/>
          <a:ext cx="810000" cy="82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orelDRAW" r:id="rId10" imgW="278430" imgH="277978" progId="CorelDraw.Graphic.17">
                  <p:embed/>
                </p:oleObj>
              </mc:Choice>
              <mc:Fallback>
                <p:oleObj name="CorelDRAW" r:id="rId10" imgW="278430" imgH="2779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5763" y="2718199"/>
                        <a:ext cx="810000" cy="82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381857" y="4290184"/>
          <a:ext cx="810000" cy="80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orelDRAW" r:id="rId12" imgW="289975" imgH="289505" progId="CorelDraw.Graphic.17">
                  <p:embed/>
                </p:oleObj>
              </mc:Choice>
              <mc:Fallback>
                <p:oleObj name="CorelDRAW" r:id="rId12" imgW="289975" imgH="2895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1857" y="4290184"/>
                        <a:ext cx="810000" cy="80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385763" y="3510289"/>
          <a:ext cx="810000" cy="80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orelDRAW" r:id="rId14" imgW="289975" imgH="289505" progId="CorelDraw.Graphic.17">
                  <p:embed/>
                </p:oleObj>
              </mc:Choice>
              <mc:Fallback>
                <p:oleObj name="CorelDRAW" r:id="rId14" imgW="289975" imgH="2895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5763" y="3510289"/>
                        <a:ext cx="810000" cy="805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4850272" y="4272814"/>
          <a:ext cx="810000" cy="80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16" imgW="289975" imgH="289505" progId="CorelDraw.Graphic.17">
                  <p:embed/>
                </p:oleObj>
              </mc:Choice>
              <mc:Fallback>
                <p:oleObj name="CorelDRAW" r:id="rId16" imgW="289975" imgH="2895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50272" y="4272814"/>
                        <a:ext cx="810000" cy="80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4851259" y="1937904"/>
          <a:ext cx="810000" cy="80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orelDRAW" r:id="rId18" imgW="289975" imgH="289505" progId="CorelDraw.Graphic.17">
                  <p:embed/>
                </p:oleObj>
              </mc:Choice>
              <mc:Fallback>
                <p:oleObj name="CorelDRAW" r:id="rId18" imgW="289975" imgH="2895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51259" y="1937904"/>
                        <a:ext cx="810000" cy="80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/>
          </p:nvPr>
        </p:nvGraphicFramePr>
        <p:xfrm>
          <a:off x="4851259" y="2713024"/>
          <a:ext cx="810000" cy="80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orelDRAW" r:id="rId20" imgW="289975" imgH="289505" progId="CorelDraw.Graphic.17">
                  <p:embed/>
                </p:oleObj>
              </mc:Choice>
              <mc:Fallback>
                <p:oleObj name="CorelDRAW" r:id="rId20" imgW="289975" imgH="28950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51259" y="2713024"/>
                        <a:ext cx="810000" cy="805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95762" y="2144482"/>
            <a:ext cx="3269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Низкая теплопроводность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5762" y="2930674"/>
            <a:ext cx="3269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Негорючесть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5762" y="3717446"/>
            <a:ext cx="3269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err="1"/>
              <a:t>Негигроскопичность</a:t>
            </a:r>
            <a:endParaRPr lang="ru-RU" sz="2100" dirty="0"/>
          </a:p>
        </p:txBody>
      </p:sp>
      <p:sp>
        <p:nvSpPr>
          <p:cNvPr id="24" name="TextBox 23"/>
          <p:cNvSpPr txBox="1"/>
          <p:nvPr/>
        </p:nvSpPr>
        <p:spPr>
          <a:xfrm>
            <a:off x="1195762" y="4332278"/>
            <a:ext cx="3001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Высокая прочность при малом весе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0272" y="2170151"/>
            <a:ext cx="3001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Долговечность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0987" y="2894632"/>
            <a:ext cx="3001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Легкость монтажа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0987" y="3699512"/>
            <a:ext cx="3001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Морозоустойчивость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0987" y="4479392"/>
            <a:ext cx="3001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err="1"/>
              <a:t>Экологичность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4171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31" y="303363"/>
            <a:ext cx="5929664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свойства пеностекла: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22260"/>
            <a:ext cx="8064896" cy="214968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Низкая плотность –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260 кг/м3 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Высокая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прочность на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сжатие  - 2038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кПа </a:t>
            </a:r>
          </a:p>
          <a:p>
            <a:pPr marL="0" indent="0">
              <a:buNone/>
            </a:pPr>
            <a:r>
              <a:rPr lang="ru-RU" sz="2000" dirty="0" smtClean="0"/>
              <a:t>Пеностекло – самый прочный теплоизоляционный материал.</a:t>
            </a:r>
            <a:endParaRPr lang="ru-RU" sz="20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24" y="332656"/>
            <a:ext cx="2424975" cy="53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231" y="3193791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Не </a:t>
            </a:r>
            <a:r>
              <a:rPr lang="ru-RU" sz="2800" dirty="0"/>
              <a:t>дает усадку в конструкции,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не </a:t>
            </a:r>
            <a:r>
              <a:rPr lang="ru-RU" sz="2800" dirty="0"/>
              <a:t>изменяет геометрических </a:t>
            </a:r>
            <a:r>
              <a:rPr lang="ru-RU" sz="2800" dirty="0" smtClean="0"/>
              <a:t>размеров в процессе эксплуатации</a:t>
            </a:r>
            <a:r>
              <a:rPr lang="ru-RU" sz="2800" b="1" dirty="0" smtClean="0"/>
              <a:t>;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185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Нагрузочная способность пеностекл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8385" y="2780928"/>
            <a:ext cx="4955019" cy="33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476672"/>
            <a:ext cx="8568952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Физико-механические характеристики пеностекла  (для применения в дорогах)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8879"/>
            <a:ext cx="2424975" cy="53193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1800" y="1110463"/>
            <a:ext cx="3030034" cy="50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2396" y="1232756"/>
            <a:ext cx="8593590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      В дорожной одежде:</a:t>
            </a:r>
          </a:p>
          <a:p>
            <a:r>
              <a:rPr lang="ru-RU" sz="1800" dirty="0" smtClean="0"/>
              <a:t> в подстилающем слое на участках с </a:t>
            </a:r>
            <a:r>
              <a:rPr lang="ru-RU" sz="1800" dirty="0" err="1" smtClean="0"/>
              <a:t>пучинистым</a:t>
            </a:r>
            <a:r>
              <a:rPr lang="ru-RU" sz="1800" dirty="0" smtClean="0"/>
              <a:t> грунтом;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для стабилизации оснований дорожной одежды;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564904"/>
            <a:ext cx="4572000" cy="2474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При обустройстве площадок </a:t>
            </a:r>
            <a:r>
              <a:rPr lang="ru-RU" dirty="0">
                <a:solidFill>
                  <a:prstClr val="black"/>
                </a:solidFill>
              </a:rPr>
              <a:t>для складского хранения и базирования различного вида техники,</a:t>
            </a:r>
          </a:p>
          <a:p>
            <a:pPr marL="177800" lvl="0" indent="-1778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при </a:t>
            </a:r>
            <a:r>
              <a:rPr lang="ru-RU" dirty="0">
                <a:solidFill>
                  <a:prstClr val="black"/>
                </a:solidFill>
              </a:rPr>
              <a:t>строительстве вахтового жилья и административно-производственных </a:t>
            </a:r>
            <a:r>
              <a:rPr lang="ru-RU" dirty="0" smtClean="0">
                <a:solidFill>
                  <a:prstClr val="black"/>
                </a:solidFill>
              </a:rPr>
              <a:t>сооружений;</a:t>
            </a: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* возможно </a:t>
            </a:r>
            <a:r>
              <a:rPr lang="ru-RU" dirty="0" smtClean="0">
                <a:solidFill>
                  <a:prstClr val="black"/>
                </a:solidFill>
              </a:rPr>
              <a:t>повторное использование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после </a:t>
            </a:r>
            <a:r>
              <a:rPr lang="ru-RU" dirty="0" smtClean="0">
                <a:solidFill>
                  <a:prstClr val="black"/>
                </a:solidFill>
              </a:rPr>
              <a:t>демонтажа объекта.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4865" y="476672"/>
            <a:ext cx="843528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объектах Автодорожной отрасли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" y="2652955"/>
            <a:ext cx="4169257" cy="25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35280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Срез дороги с пеностеклом и песком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4"/>
            <a:ext cx="2424975" cy="53193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052736"/>
            <a:ext cx="8003232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51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</TotalTime>
  <Words>649</Words>
  <Application>Microsoft Office PowerPoint</Application>
  <PresentationFormat>Экран (4:3)</PresentationFormat>
  <Paragraphs>92</Paragraphs>
  <Slides>17</Slides>
  <Notes>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CorelDRAW</vt:lpstr>
      <vt:lpstr>ПЕНОСТЕКЛО</vt:lpstr>
      <vt:lpstr>Презентация PowerPoint</vt:lpstr>
      <vt:lpstr>Пеностекло компании «АйСиЭм Гласс Калуга» - приоритетный материал!</vt:lpstr>
      <vt:lpstr>Пеностекло фракционированное</vt:lpstr>
      <vt:lpstr>Презентация PowerPoint</vt:lpstr>
      <vt:lpstr>Основные свойства пеностекла:</vt:lpstr>
      <vt:lpstr>Физико-механические характеристики пеностекла  (для применения в дорогах) </vt:lpstr>
      <vt:lpstr>Презентация PowerPoint</vt:lpstr>
      <vt:lpstr>Срез дороги с пеностеклом и песком</vt:lpstr>
      <vt:lpstr>Преимущества применения пеностекла в дорожной одежде</vt:lpstr>
      <vt:lpstr> </vt:lpstr>
      <vt:lpstr>Презентация PowerPoint</vt:lpstr>
      <vt:lpstr>Презентация PowerPoint</vt:lpstr>
      <vt:lpstr>Автозаправочные комплексы:</vt:lpstr>
      <vt:lpstr>Презентация PowerPoint</vt:lpstr>
      <vt:lpstr>Разрешительная документация </vt:lpstr>
      <vt:lpstr>Наши координаты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ПЕНОСТЕКОЛЬНЫЙ ЩЕБЕНЬ -</dc:title>
  <dc:creator>it</dc:creator>
  <cp:lastModifiedBy>Andrey Mitin</cp:lastModifiedBy>
  <cp:revision>132</cp:revision>
  <cp:lastPrinted>2015-01-28T06:07:27Z</cp:lastPrinted>
  <dcterms:created xsi:type="dcterms:W3CDTF">2013-11-19T06:49:21Z</dcterms:created>
  <dcterms:modified xsi:type="dcterms:W3CDTF">2016-05-27T07:51:48Z</dcterms:modified>
</cp:coreProperties>
</file>