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74" r:id="rId3"/>
    <p:sldMasterId id="2147483680" r:id="rId4"/>
    <p:sldMasterId id="2147483686" r:id="rId5"/>
  </p:sldMasterIdLst>
  <p:notesMasterIdLst>
    <p:notesMasterId r:id="rId21"/>
  </p:notesMasterIdLst>
  <p:handoutMasterIdLst>
    <p:handoutMasterId r:id="rId22"/>
  </p:handoutMasterIdLst>
  <p:sldIdLst>
    <p:sldId id="259" r:id="rId6"/>
    <p:sldId id="522" r:id="rId7"/>
    <p:sldId id="523" r:id="rId8"/>
    <p:sldId id="470" r:id="rId9"/>
    <p:sldId id="476" r:id="rId10"/>
    <p:sldId id="524" r:id="rId11"/>
    <p:sldId id="521" r:id="rId12"/>
    <p:sldId id="525" r:id="rId13"/>
    <p:sldId id="527" r:id="rId14"/>
    <p:sldId id="528" r:id="rId15"/>
    <p:sldId id="529" r:id="rId16"/>
    <p:sldId id="530" r:id="rId17"/>
    <p:sldId id="531" r:id="rId18"/>
    <p:sldId id="532" r:id="rId19"/>
    <p:sldId id="533" r:id="rId20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Lyakhov" initials="K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D7E"/>
    <a:srgbClr val="009DDC"/>
    <a:srgbClr val="EC008C"/>
    <a:srgbClr val="E4F3F4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01" autoAdjust="0"/>
  </p:normalViewPr>
  <p:slideViewPr>
    <p:cSldViewPr>
      <p:cViewPr varScale="1">
        <p:scale>
          <a:sx n="104" d="100"/>
          <a:sy n="104" d="100"/>
        </p:scale>
        <p:origin x="-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81D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781D7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53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EC00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EC008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</c:v>
                </c:pt>
                <c:pt idx="1">
                  <c:v>57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7808"/>
        <c:axId val="36809344"/>
      </c:barChart>
      <c:catAx>
        <c:axId val="368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6809344"/>
        <c:crosses val="autoZero"/>
        <c:auto val="1"/>
        <c:lblAlgn val="ctr"/>
        <c:lblOffset val="100"/>
        <c:noMultiLvlLbl val="0"/>
      </c:catAx>
      <c:valAx>
        <c:axId val="36809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68078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81D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781D7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50</c:v>
                </c:pt>
                <c:pt idx="5">
                  <c:v>100</c:v>
                </c:pt>
                <c:pt idx="6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rgbClr val="EC008C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-5.5121527777778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EC008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0.09</c:v>
                </c:pt>
                <c:pt idx="1">
                  <c:v>1</c:v>
                </c:pt>
                <c:pt idx="2">
                  <c:v>11</c:v>
                </c:pt>
                <c:pt idx="3">
                  <c:v>24</c:v>
                </c:pt>
                <c:pt idx="4">
                  <c:v>93</c:v>
                </c:pt>
                <c:pt idx="5">
                  <c:v>227</c:v>
                </c:pt>
                <c:pt idx="6">
                  <c:v>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55168"/>
        <c:axId val="37842944"/>
      </c:barChart>
      <c:catAx>
        <c:axId val="1008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7842944"/>
        <c:crosses val="autoZero"/>
        <c:auto val="1"/>
        <c:lblAlgn val="ctr"/>
        <c:lblOffset val="100"/>
        <c:noMultiLvlLbl val="0"/>
      </c:catAx>
      <c:valAx>
        <c:axId val="37842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0855168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Genev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1BE87F59-7A48-4756-9007-FBFA9E6BF54E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Genev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57BC41BE-9913-4DB8-8296-AA0C81F03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1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78A5C-5DA5-4C5A-96E7-95BCAB5863CF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0156-5079-404D-9DC4-64273A39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7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0156-5079-404D-9DC4-64273A39A5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8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0156-5079-404D-9DC4-64273A39A5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3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0156-5079-404D-9DC4-64273A39A5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7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9.jpeg"/><Relationship Id="rId5" Type="http://schemas.openxmlformats.org/officeDocument/2006/relationships/tags" Target="../tags/tag4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9.jpeg"/><Relationship Id="rId5" Type="http://schemas.openxmlformats.org/officeDocument/2006/relationships/tags" Target="../tags/tag10.xml"/><Relationship Id="rId10" Type="http://schemas.openxmlformats.org/officeDocument/2006/relationships/oleObject" Target="../embeddings/oleObject4.bin"/><Relationship Id="rId4" Type="http://schemas.openxmlformats.org/officeDocument/2006/relationships/tags" Target="../tags/tag9.xml"/><Relationship Id="rId9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0539FE52-3081-4D5A-8D4B-7FB315FB1953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85289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7CDD4541-4072-4DCA-96F6-9FAA3BDBD2BE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15480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499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0070B448-0909-414B-AE3F-9E157193AD83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60671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2588" cy="43204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3" name="Picture 12" descr="PP 0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35700"/>
            <a:ext cx="1225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6732588" y="6310313"/>
            <a:ext cx="14589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Geneva" charset="0"/>
              </a:rPr>
              <a:t>www.rusnano.com</a:t>
            </a:r>
            <a:endParaRPr lang="ru-RU" sz="1400" dirty="0"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8770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90" y="38100"/>
            <a:ext cx="6911975" cy="587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82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0190" y="38100"/>
            <a:ext cx="6911975" cy="587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469E-0CB2-49E8-922C-E8424346D6E6}" type="slidenum">
              <a:rPr lang="sv-SE" sz="1000" i="1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sv-SE" sz="1000" i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52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ranan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>
            <p:custDataLst>
              <p:tags r:id="rId3"/>
            </p:custDataLst>
          </p:nvPr>
        </p:nvSpPr>
        <p:spPr bwMode="auto">
          <a:xfrm>
            <a:off x="8626028" y="627134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19BF36AF-2EBF-468D-92AD-BA527B647705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graphicFrame>
        <p:nvGraphicFramePr>
          <p:cNvPr id="5" name="Rectangle 3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8" descr="Рисунок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 b="86142"/>
          <a:stretch>
            <a:fillRect/>
          </a:stretch>
        </p:blipFill>
        <p:spPr bwMode="auto">
          <a:xfrm>
            <a:off x="0" y="52388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19804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 bwMode="auto">
          <a:xfrm>
            <a:off x="8626028" y="627134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0D0856E8-745F-4F4F-BECB-062E8041E6C2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29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68404" y="53577"/>
            <a:ext cx="8680777" cy="83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9" tIns="45674" rIns="91349" bIns="45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269699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90" y="38100"/>
            <a:ext cx="6911975" cy="587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E314A5AA-8D07-4971-999B-7F1E7C009E46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417267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0190" y="38100"/>
            <a:ext cx="6911975" cy="5873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3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469E-0CB2-49E8-922C-E8424346D6E6}" type="slidenum">
              <a:rPr lang="sv-SE" sz="1000" i="1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sv-SE" sz="1000" i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09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ranan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>
            <p:custDataLst>
              <p:tags r:id="rId3"/>
            </p:custDataLst>
          </p:nvPr>
        </p:nvSpPr>
        <p:spPr bwMode="auto">
          <a:xfrm>
            <a:off x="8626028" y="627134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19BF36AF-2EBF-468D-92AD-BA527B647705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graphicFrame>
        <p:nvGraphicFramePr>
          <p:cNvPr id="5" name="Rectangle 3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8" descr="Рисунок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 b="86142"/>
          <a:stretch>
            <a:fillRect/>
          </a:stretch>
        </p:blipFill>
        <p:spPr bwMode="auto">
          <a:xfrm>
            <a:off x="0" y="52388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19804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 bwMode="auto">
          <a:xfrm>
            <a:off x="8626028" y="627134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0D0856E8-745F-4F4F-BECB-062E8041E6C2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2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68404" y="53577"/>
            <a:ext cx="8680777" cy="83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9" tIns="45674" rIns="91349" bIns="45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34642476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350B0071-158C-453B-BAB8-5AA360FFACB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31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1961896A-9D42-4759-917B-0F6C167EAED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36CD58F6-687C-42E0-A82E-AAA43E77E43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8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1"/>
            <a:ext cx="39258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07D62B47-11A3-4F82-8536-CDFB46BDA1D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9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87198554-7A2F-4D51-8124-DBCFC1713BC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08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50B51703-C9EF-4BB0-9AD6-84B34608470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2260315D-14AC-4B89-9FD1-E2957F6B79D4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15086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4891469F-BFD0-47AD-B910-83314B3D566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54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C7712B04-B442-420A-95AC-0E0033B2A23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41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B9EC15EB-DD06-415F-A4FB-027E62280C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02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62284B87-C8C9-4831-AB6F-A90D2C66E1F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38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274639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8499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1C4D30EE-ECB1-4A55-9B07-CC6AA711F6D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2C729583-584D-4A78-8234-E094E9C46EE8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8850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62255211-2916-4623-A97B-6E5FA535EDA0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419218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6D833DDA-59CE-42BF-B821-EC65DB85C18A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24469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E46C004D-C159-4BC0-BCA1-2FD39C2772E1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58665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C9B9B981-3E6D-4F4B-BDA0-544DB2730995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6057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80B23D91-179B-4CD3-BA8A-EB439223EFC0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40054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PP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91805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141538"/>
            <a:ext cx="6480175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Headline </a:t>
            </a:r>
            <a:r>
              <a:rPr lang="sv-SE" smtClean="0"/>
              <a:t>Headline Headline</a:t>
            </a:r>
            <a:endParaRPr lang="ru-RU" dirty="0" smtClean="0"/>
          </a:p>
        </p:txBody>
      </p:sp>
      <p:pic>
        <p:nvPicPr>
          <p:cNvPr id="1028" name="Изображение 2" descr="logo_rus_horiz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663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sv-SE" sz="3600">
          <a:solidFill>
            <a:schemeClr val="tx2"/>
          </a:solidFill>
          <a:latin typeface="+mj-lt"/>
          <a:ea typeface="Arial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02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 på bakgrundstexten</a:t>
            </a:r>
          </a:p>
          <a:p>
            <a:pPr lvl="1"/>
            <a:r>
              <a:rPr lang="sv-SE" altLang="ru-RU" smtClean="0"/>
              <a:t>Nivå två</a:t>
            </a:r>
          </a:p>
          <a:p>
            <a:pPr lvl="2"/>
            <a:r>
              <a:rPr lang="sv-SE" altLang="ru-RU" smtClean="0"/>
              <a:t>Nivå tre</a:t>
            </a:r>
          </a:p>
          <a:p>
            <a:pPr lvl="3"/>
            <a:r>
              <a:rPr lang="sv-SE" altLang="ru-RU" smtClean="0"/>
              <a:t>Nivå fyra</a:t>
            </a:r>
          </a:p>
          <a:p>
            <a:pPr lvl="4"/>
            <a:r>
              <a:rPr lang="sv-SE" altLang="ru-RU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Geneva" pitchFamily="2" charset="0"/>
              </a:defRPr>
            </a:lvl1pPr>
          </a:lstStyle>
          <a:p>
            <a:r>
              <a:rPr lang="sv-SE" altLang="ru-RU"/>
              <a:t>Страница </a:t>
            </a:r>
            <a:fld id="{62D4A5BD-5224-4CF5-ACAA-4E0C4817A5A9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  <p:pic>
        <p:nvPicPr>
          <p:cNvPr id="2053" name="Picture 14" descr="Рисунок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0"/>
            <a:ext cx="65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732588" y="6297613"/>
            <a:ext cx="1458912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</a:rPr>
              <a:t>www.rusnano.com</a:t>
            </a:r>
            <a:endParaRPr lang="ru-RU" sz="1400">
              <a:latin typeface="Arial" charset="0"/>
            </a:endParaRPr>
          </a:p>
        </p:txBody>
      </p:sp>
      <p:pic>
        <p:nvPicPr>
          <p:cNvPr id="2055" name="Изображение 2" descr="logo_rus_horizon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033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Arial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Arial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470025"/>
            <a:ext cx="3379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 flipV="1">
            <a:off x="1422401" y="654054"/>
            <a:ext cx="6989763" cy="9525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2" name="Picture 4" descr="PP 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0"/>
            <a:ext cx="649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155575" y="663575"/>
            <a:ext cx="12668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1308100" y="663575"/>
            <a:ext cx="0" cy="2682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6" name="Picture 11" descr="PP 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16" y="163513"/>
            <a:ext cx="1158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8692691" y="6527800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30000"/>
              </a:spcBef>
              <a:buFont typeface="Wingdings" pitchFamily="2" charset="2"/>
              <a:buNone/>
            </a:pPr>
            <a:fld id="{BD873F51-D90C-46F0-8350-9B1278AF7CC7}" type="slidenum">
              <a:rPr lang="sv-SE" sz="1400">
                <a:solidFill>
                  <a:prstClr val="white"/>
                </a:solidFill>
                <a:latin typeface="Calibri" panose="020F0502020204030204" pitchFamily="34" charset="0"/>
              </a:rPr>
              <a:pPr algn="r">
                <a:spcBef>
                  <a:spcPct val="30000"/>
                </a:spcBef>
                <a:buFont typeface="Wingdings" pitchFamily="2" charset="2"/>
                <a:buNone/>
              </a:pPr>
              <a:t>‹#›</a:t>
            </a:fld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2" descr="PP 0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235700"/>
            <a:ext cx="1225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3716" y="38100"/>
            <a:ext cx="6911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780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9pPr>
    </p:titleStyle>
    <p:bodyStyle>
      <a:lvl1pPr marL="360363" indent="-179388" algn="l" rtl="0" eaLnBrk="0" fontAlgn="base" hangingPunct="0">
        <a:spcBef>
          <a:spcPct val="30000"/>
        </a:spcBef>
        <a:spcAft>
          <a:spcPct val="0"/>
        </a:spcAft>
        <a:buFont typeface="Wingdings" pitchFamily="2" charset="2"/>
        <a:buChar char="§"/>
        <a:defRPr sz="1400">
          <a:solidFill>
            <a:srgbClr val="183050"/>
          </a:solidFill>
          <a:latin typeface="Calibri" panose="020F0502020204030204" pitchFamily="34" charset="0"/>
          <a:ea typeface="+mn-ea"/>
          <a:cs typeface="+mn-cs"/>
        </a:defRPr>
      </a:lvl1pPr>
      <a:lvl2pPr marL="720725" indent="-180975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rgbClr val="183050"/>
          </a:solidFill>
          <a:latin typeface="Calibri" panose="020F0502020204030204" pitchFamily="34" charset="0"/>
        </a:defRPr>
      </a:lvl2pPr>
      <a:lvl3pPr marL="1017588" indent="-117475" algn="l" rtl="0" eaLnBrk="0" fontAlgn="base" hangingPunct="0">
        <a:spcBef>
          <a:spcPct val="30000"/>
        </a:spcBef>
        <a:spcAft>
          <a:spcPct val="0"/>
        </a:spcAft>
        <a:buChar char="•"/>
        <a:defRPr sz="1400">
          <a:solidFill>
            <a:srgbClr val="183050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rgbClr val="1830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470025"/>
            <a:ext cx="3379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 flipV="1">
            <a:off x="1422401" y="654054"/>
            <a:ext cx="6989763" cy="9525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2" name="Picture 4" descr="PP 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0"/>
            <a:ext cx="649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155575" y="663575"/>
            <a:ext cx="12668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1308100" y="663575"/>
            <a:ext cx="0" cy="2682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6" name="Picture 11" descr="PP 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16" y="163513"/>
            <a:ext cx="1158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8692691" y="6527800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30000"/>
              </a:spcBef>
              <a:buFont typeface="Wingdings" pitchFamily="2" charset="2"/>
              <a:buNone/>
            </a:pPr>
            <a:fld id="{BD873F51-D90C-46F0-8350-9B1278AF7CC7}" type="slidenum">
              <a:rPr lang="sv-SE" sz="1400">
                <a:solidFill>
                  <a:prstClr val="white"/>
                </a:solidFill>
                <a:latin typeface="Calibri" panose="020F0502020204030204" pitchFamily="34" charset="0"/>
              </a:rPr>
              <a:pPr algn="r">
                <a:spcBef>
                  <a:spcPct val="30000"/>
                </a:spcBef>
                <a:buFont typeface="Wingdings" pitchFamily="2" charset="2"/>
                <a:buNone/>
              </a:pPr>
              <a:t>‹#›</a:t>
            </a:fld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2" descr="PP 0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235700"/>
            <a:ext cx="1225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3716" y="38100"/>
            <a:ext cx="6911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104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9pPr>
    </p:titleStyle>
    <p:bodyStyle>
      <a:lvl1pPr marL="360363" indent="-179388" algn="l" rtl="0" eaLnBrk="0" fontAlgn="base" hangingPunct="0">
        <a:spcBef>
          <a:spcPct val="30000"/>
        </a:spcBef>
        <a:spcAft>
          <a:spcPct val="0"/>
        </a:spcAft>
        <a:buFont typeface="Wingdings" pitchFamily="2" charset="2"/>
        <a:buChar char="§"/>
        <a:defRPr sz="1400">
          <a:solidFill>
            <a:srgbClr val="183050"/>
          </a:solidFill>
          <a:latin typeface="Calibri" panose="020F0502020204030204" pitchFamily="34" charset="0"/>
          <a:ea typeface="+mn-ea"/>
          <a:cs typeface="+mn-cs"/>
        </a:defRPr>
      </a:lvl1pPr>
      <a:lvl2pPr marL="720725" indent="-180975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rgbClr val="183050"/>
          </a:solidFill>
          <a:latin typeface="Calibri" panose="020F0502020204030204" pitchFamily="34" charset="0"/>
        </a:defRPr>
      </a:lvl2pPr>
      <a:lvl3pPr marL="1017588" indent="-117475" algn="l" rtl="0" eaLnBrk="0" fontAlgn="base" hangingPunct="0">
        <a:spcBef>
          <a:spcPct val="30000"/>
        </a:spcBef>
        <a:spcAft>
          <a:spcPct val="0"/>
        </a:spcAft>
        <a:buChar char="•"/>
        <a:defRPr sz="1400">
          <a:solidFill>
            <a:srgbClr val="183050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rgbClr val="1830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02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51E5105E-92A5-43CD-BE7E-BF029A83ED2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2053" name="Picture 12" descr="PP 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5700"/>
            <a:ext cx="1225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Рисунок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0"/>
            <a:ext cx="65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732588" y="6297613"/>
            <a:ext cx="14636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www.rusnano.com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1"/>
          <p:cNvSpPr>
            <a:spLocks noChangeArrowheads="1"/>
          </p:cNvSpPr>
          <p:nvPr/>
        </p:nvSpPr>
        <p:spPr bwMode="auto">
          <a:xfrm>
            <a:off x="5508104" y="628650"/>
            <a:ext cx="323743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algn="r">
              <a:defRPr/>
            </a:pPr>
            <a:endParaRPr lang="ru-RU" sz="1200" dirty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700808"/>
            <a:ext cx="9144000" cy="1584176"/>
          </a:xfrm>
        </p:spPr>
        <p:txBody>
          <a:bodyPr/>
          <a:lstStyle/>
          <a:p>
            <a:pPr algn="ctr" eaLnBrk="1" hangingPunct="1"/>
            <a:r>
              <a:rPr lang="ru-RU" sz="2400" b="1" kern="1200" dirty="0" err="1">
                <a:solidFill>
                  <a:srgbClr val="000000"/>
                </a:solidFill>
                <a:cs typeface="Arial" charset="0"/>
              </a:rPr>
              <a:t>Нанотехнологическая</a:t>
            </a:r>
            <a:r>
              <a:rPr lang="ru-RU" sz="2400" b="1" kern="1200" dirty="0">
                <a:solidFill>
                  <a:srgbClr val="000000"/>
                </a:solidFill>
                <a:cs typeface="Arial" charset="0"/>
              </a:rPr>
              <a:t> индустрия, как </a:t>
            </a:r>
            <a:r>
              <a:rPr lang="ru-RU" sz="2400" b="1" kern="1200" dirty="0" smtClean="0">
                <a:solidFill>
                  <a:srgbClr val="000000"/>
                </a:solidFill>
                <a:cs typeface="Arial" charset="0"/>
              </a:rPr>
              <a:t>авангард формирования </a:t>
            </a:r>
            <a:r>
              <a:rPr lang="ru-RU" sz="2400" b="1" kern="1200" dirty="0">
                <a:solidFill>
                  <a:srgbClr val="000000"/>
                </a:solidFill>
                <a:cs typeface="Arial" charset="0"/>
              </a:rPr>
              <a:t>передовых технологических решений </a:t>
            </a:r>
            <a:r>
              <a:rPr lang="ru-RU" sz="2400" b="1" kern="12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400" b="1" kern="12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2400" b="1" kern="1200" dirty="0" smtClean="0">
                <a:solidFill>
                  <a:srgbClr val="000000"/>
                </a:solidFill>
                <a:cs typeface="Arial" charset="0"/>
              </a:rPr>
              <a:t>в </a:t>
            </a:r>
            <a:r>
              <a:rPr lang="ru-RU" sz="2400" b="1" kern="1200" dirty="0">
                <a:solidFill>
                  <a:srgbClr val="000000"/>
                </a:solidFill>
                <a:cs typeface="Arial" charset="0"/>
              </a:rPr>
              <a:t>автодорожной отрасли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altLang="ru-RU" sz="1200" dirty="0">
              <a:ea typeface="Arial" pitchFamily="34" charset="0"/>
              <a:cs typeface="Genev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4382665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32" y="44624"/>
            <a:ext cx="6976631" cy="5852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kern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Решения портфельных компаний РОСНАНО для автодорожной отрасли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5113261"/>
            <a:ext cx="308850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5" y="5113261"/>
            <a:ext cx="94101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4" y="5567086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95778"/>
            <a:ext cx="4176464" cy="161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176464" cy="213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5041607"/>
            <a:ext cx="416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Волоконно-оптические системы мониторинга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/>
            </a:r>
            <a:b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</a:b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ЗАО 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«Лазер </a:t>
            </a:r>
            <a:r>
              <a:rPr lang="ru-RU" altLang="ru-RU" sz="1200" b="1" dirty="0" err="1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Солюшенс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» 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8" y="1556792"/>
            <a:ext cx="3766163" cy="33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434" y="5041608"/>
            <a:ext cx="322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Оптическое волокно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ЗАО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«</a:t>
            </a:r>
            <a:r>
              <a:rPr lang="ru-RU" sz="1200" b="1" dirty="0" err="1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Оптиковолоконные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 Системы»</a:t>
            </a:r>
          </a:p>
        </p:txBody>
      </p:sp>
    </p:spTree>
    <p:extLst>
      <p:ext uri="{BB962C8B-B14F-4D97-AF65-F5344CB8AC3E}">
        <p14:creationId xmlns:p14="http://schemas.microsoft.com/office/powerpoint/2010/main" val="425172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4382665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32" y="44624"/>
            <a:ext cx="6976631" cy="5852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kern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Решения портфельных компаний РОСНАНО для автодорожной отрасли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5113261"/>
            <a:ext cx="308850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5" y="5113261"/>
            <a:ext cx="94101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4" y="5567086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1182" y="5056156"/>
            <a:ext cx="3667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Светодиодные светильники </a:t>
            </a:r>
            <a:b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ООО «ЛЭД-</a:t>
            </a:r>
            <a:r>
              <a:rPr lang="ru-RU" sz="1200" b="1" dirty="0" err="1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Энергосервис</a:t>
            </a: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434" y="5041608"/>
            <a:ext cx="322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Тонкопленочные солнечные модули </a:t>
            </a:r>
            <a:b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ООО «</a:t>
            </a:r>
            <a:r>
              <a:rPr lang="ru-RU" sz="1200" b="1" dirty="0" err="1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Хевел</a:t>
            </a: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1336"/>
            <a:ext cx="3955453" cy="336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C:\Users\dmitry.lepeshov\Desktop\Alko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06" y="115283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1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4382665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32" y="44624"/>
            <a:ext cx="6976631" cy="5852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kern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Решения портфельных компаний РОСНАНО для автодорожной отрасли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5113261"/>
            <a:ext cx="308850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5" y="5113261"/>
            <a:ext cx="94101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4" y="5567086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2953" y="5290087"/>
            <a:ext cx="5444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Композитные </a:t>
            </a: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материалы  </a:t>
            </a:r>
            <a:r>
              <a:rPr lang="ru-RU" alt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ЗАО «ХК «Композит» и ООО «Гален» </a:t>
            </a:r>
            <a:endParaRPr lang="ru-RU" sz="1200" b="1" dirty="0">
              <a:solidFill>
                <a:prstClr val="black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C:\Users\tanya\Desktop\DSC_0206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0" y="852961"/>
            <a:ext cx="2424700" cy="41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\\hcc.x\dfs\profiles\users\HCC.X\sagala\Desktop\паспорта на перила\Фото перил\Мост Пенделка\Стеклопластиковые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39" y="3564715"/>
            <a:ext cx="26289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0" descr="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35" y="2363443"/>
            <a:ext cx="1872208" cy="114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0" descr="Балка_бетон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103" y="764704"/>
            <a:ext cx="2362887" cy="1584176"/>
          </a:xfrm>
          <a:prstGeom prst="rect">
            <a:avLst/>
          </a:prstGeom>
          <a:noFill/>
          <a:ln w="9525">
            <a:solidFill>
              <a:srgbClr val="4F81BD">
                <a:lumMod val="75000"/>
              </a:srgbClr>
            </a:solidFill>
            <a:miter lim="800000"/>
            <a:headEnd/>
            <a:tailEnd/>
          </a:ln>
        </p:spPr>
      </p:pic>
      <p:pic>
        <p:nvPicPr>
          <p:cNvPr id="15" name="Picture 37" descr="\\hcc.x\dfs\profiles\users\HCC.X\sagala\Desktop\АРМАТУРА\Фото\IMG_09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84452"/>
            <a:ext cx="1800200" cy="9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20" y="1253505"/>
            <a:ext cx="1800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3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4382665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32" y="44624"/>
            <a:ext cx="6976631" cy="5852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kern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Решения портфельных компаний РОСНАНО для автодорожной отрасли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5113261"/>
            <a:ext cx="308850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5" y="5113261"/>
            <a:ext cx="94101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4" y="5567086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2953" y="5807237"/>
            <a:ext cx="5444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Антикоррозионные защитные покрытия ЗАО «</a:t>
            </a:r>
            <a:r>
              <a:rPr lang="ru-RU" sz="1200" b="1" dirty="0" err="1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Плакарт</a:t>
            </a: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prstClr val="black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4" y="860623"/>
            <a:ext cx="2991319" cy="2064321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1" y="3861048"/>
            <a:ext cx="3365775" cy="181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54" y="1196752"/>
            <a:ext cx="207462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13650" y="3033245"/>
            <a:ext cx="2457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Пеностекольный щебень </a:t>
            </a:r>
            <a:b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altLang="ru-RU" sz="10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ООО </a:t>
            </a:r>
            <a:r>
              <a:rPr lang="ru-RU" altLang="ru-RU" sz="10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«</a:t>
            </a:r>
            <a:r>
              <a:rPr lang="ru-RU" altLang="ru-RU" sz="1000" b="1" dirty="0" err="1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АйСиЭм</a:t>
            </a:r>
            <a:r>
              <a:rPr lang="ru-RU" altLang="ru-RU" sz="10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 err="1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Гласс</a:t>
            </a:r>
            <a:r>
              <a:rPr lang="ru-RU" altLang="ru-RU" sz="10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 Калуга»</a:t>
            </a:r>
            <a:endParaRPr lang="ru-RU" sz="1200" b="1" dirty="0">
              <a:solidFill>
                <a:prstClr val="black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10839" y="2925524"/>
            <a:ext cx="4007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Модификатор асфальтобетона на основе резиновой крошки</a:t>
            </a:r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ООО «НТС»</a:t>
            </a:r>
            <a:endParaRPr lang="ru-RU" sz="1200" b="1" dirty="0">
              <a:solidFill>
                <a:prstClr val="black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632"/>
            <a:ext cx="6830791" cy="5132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kern="12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Инновационное развитие автодорожной </a:t>
            </a:r>
            <a:r>
              <a:rPr lang="ru-RU" altLang="ru-RU" sz="1600" b="1" kern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отрасли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5113261"/>
            <a:ext cx="308850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5" y="5113261"/>
            <a:ext cx="94101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4" y="5567086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82064"/>
            <a:ext cx="2698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Есть </a:t>
            </a:r>
            <a:r>
              <a:rPr lang="ru-RU" b="1" i="1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</a:rPr>
              <a:t>потребность</a:t>
            </a:r>
            <a: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b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в инновационных решениях!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9275"/>
            <a:ext cx="26749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 rot="3434447">
            <a:off x="2337400" y="3781936"/>
            <a:ext cx="746068" cy="57626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7641640">
            <a:off x="4583179" y="3819461"/>
            <a:ext cx="741814" cy="57626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5" name="Picture 3" descr="C:\Users\dmitry.lepeshov\Desktop\handsh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34" y="980728"/>
            <a:ext cx="2806562" cy="187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0202" y="4437112"/>
            <a:ext cx="65481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1.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Инжиниринговый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центр передовых технологий</a:t>
            </a:r>
          </a:p>
          <a:p>
            <a:pPr lvl="0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2. Инвестиционный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фонд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осуществляющий финансирование инновационных проектов</a:t>
            </a:r>
          </a:p>
          <a:p>
            <a:pPr lvl="0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3. Реализация организационных, нормативно-технических и технологических мероприятий по продвижению инновационных решений в автодорожную отрасль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79" y="3082064"/>
            <a:ext cx="3188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Есть </a:t>
            </a:r>
            <a:r>
              <a:rPr lang="ru-RU" b="1" i="1" dirty="0" smtClean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</a:rPr>
              <a:t>возможность</a:t>
            </a:r>
            <a:r>
              <a:rPr lang="ru-RU" b="1" i="1" dirty="0" smtClean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 развития инновационных решений!</a:t>
            </a:r>
            <a:endParaRPr lang="ru-RU" b="1" i="1" dirty="0">
              <a:solidFill>
                <a:srgbClr val="009DDC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87" y="1428801"/>
            <a:ext cx="2900483" cy="854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468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Нижний колонтитул 3"/>
          <p:cNvSpPr txBox="1">
            <a:spLocks noGrp="1"/>
          </p:cNvSpPr>
          <p:nvPr/>
        </p:nvSpPr>
        <p:spPr bwMode="auto">
          <a:xfrm>
            <a:off x="8532813" y="6443663"/>
            <a:ext cx="6111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76804" name="Прямоугольник 1"/>
          <p:cNvSpPr>
            <a:spLocks noChangeArrowheads="1"/>
          </p:cNvSpPr>
          <p:nvPr/>
        </p:nvSpPr>
        <p:spPr bwMode="auto">
          <a:xfrm>
            <a:off x="1908175" y="3398838"/>
            <a:ext cx="4679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smtClean="0">
                <a:solidFill>
                  <a:srgbClr val="7030A0"/>
                </a:solidFill>
              </a:rPr>
              <a:t>Спасибо за внимание!!!</a:t>
            </a:r>
            <a:endParaRPr lang="ru-RU" altLang="ru-RU" sz="150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0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3" cstate="screen"/>
          <a:srcRect t="-87354" b="-87354"/>
          <a:stretch>
            <a:fillRect/>
          </a:stretch>
        </p:blipFill>
        <p:spPr bwMode="auto">
          <a:xfrm flipV="1">
            <a:off x="216433" y="1196752"/>
            <a:ext cx="8136000" cy="85398"/>
          </a:xfrm>
          <a:prstGeom prst="rect">
            <a:avLst/>
          </a:prstGeom>
          <a:noFill/>
        </p:spPr>
      </p:pic>
      <p:sp>
        <p:nvSpPr>
          <p:cNvPr id="21" name="Rectangle 24"/>
          <p:cNvSpPr txBox="1">
            <a:spLocks noChangeArrowheads="1"/>
          </p:cNvSpPr>
          <p:nvPr/>
        </p:nvSpPr>
        <p:spPr bwMode="auto">
          <a:xfrm>
            <a:off x="338400" y="92467"/>
            <a:ext cx="8856984" cy="7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800" dirty="0" smtClean="0">
                <a:solidFill>
                  <a:srgbClr val="781D7E"/>
                </a:solidFill>
                <a:cs typeface="Arial" panose="020B0604020202020204" pitchFamily="34" charset="0"/>
              </a:rPr>
              <a:t>	 </a:t>
            </a:r>
            <a:r>
              <a:rPr lang="ru-RU" sz="1750" dirty="0" smtClean="0">
                <a:solidFill>
                  <a:srgbClr val="781D7E"/>
                </a:solidFill>
                <a:cs typeface="Arial" panose="020B0604020202020204" pitchFamily="34" charset="0"/>
              </a:rPr>
              <a:t>С</a:t>
            </a:r>
            <a:r>
              <a:rPr lang="ru-RU" sz="1750" dirty="0" smtClean="0">
                <a:solidFill>
                  <a:srgbClr val="781D7E"/>
                </a:solidFill>
              </a:rPr>
              <a:t>оздание</a:t>
            </a:r>
            <a:r>
              <a:rPr lang="ru-RU" sz="1750" dirty="0">
                <a:solidFill>
                  <a:srgbClr val="781D7E"/>
                </a:solidFill>
              </a:rPr>
              <a:t>, преобразование, </a:t>
            </a:r>
            <a:r>
              <a:rPr lang="ru-RU" sz="1750" dirty="0" smtClean="0">
                <a:solidFill>
                  <a:srgbClr val="781D7E"/>
                </a:solidFill>
              </a:rPr>
              <a:t>цели </a:t>
            </a:r>
            <a:r>
              <a:rPr lang="ru-RU" sz="1750" dirty="0" err="1" smtClean="0">
                <a:solidFill>
                  <a:srgbClr val="781D7E"/>
                </a:solidFill>
              </a:rPr>
              <a:t>нанотехнологической</a:t>
            </a:r>
            <a:r>
              <a:rPr lang="ru-RU" sz="1750" dirty="0" smtClean="0">
                <a:solidFill>
                  <a:srgbClr val="781D7E"/>
                </a:solidFill>
              </a:rPr>
              <a:t> индустрии</a:t>
            </a:r>
            <a:endParaRPr lang="ru-RU" sz="1750" dirty="0" smtClean="0">
              <a:solidFill>
                <a:srgbClr val="781D7E"/>
              </a:solidFill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6158184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6454333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7046631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6750482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6039053" y="1440000"/>
            <a:ext cx="1125235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87" name="AutoShape 12"/>
          <p:cNvSpPr>
            <a:spLocks noChangeArrowheads="1"/>
          </p:cNvSpPr>
          <p:nvPr/>
        </p:nvSpPr>
        <p:spPr bwMode="auto">
          <a:xfrm>
            <a:off x="6084168" y="2460924"/>
            <a:ext cx="1133116" cy="3456384"/>
          </a:xfrm>
          <a:prstGeom prst="roundRect">
            <a:avLst>
              <a:gd name="adj" fmla="val 16667"/>
            </a:avLst>
          </a:prstGeom>
          <a:solidFill>
            <a:srgbClr val="EC008C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 </a:t>
            </a:r>
            <a:r>
              <a:rPr lang="ru-RU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наноиндустрии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млрд. руб., 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проектам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РОСНАНО»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млрд.руб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235204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531353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827502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1123651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1419800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715949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2012098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308247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216001" y="1440000"/>
            <a:ext cx="2129347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336893" y="2431326"/>
            <a:ext cx="802217" cy="25843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1406909" y="2431326"/>
            <a:ext cx="893462" cy="25843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.09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738001" y="2704044"/>
            <a:ext cx="0" cy="28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1853640" y="2704044"/>
            <a:ext cx="0" cy="28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AutoShape 12"/>
          <p:cNvSpPr>
            <a:spLocks noChangeArrowheads="1"/>
          </p:cNvSpPr>
          <p:nvPr/>
        </p:nvSpPr>
        <p:spPr bwMode="auto">
          <a:xfrm>
            <a:off x="216001" y="2964980"/>
            <a:ext cx="1044000" cy="2408236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Президентская Инициатива «Стратегия развития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наноиндустрии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1331640" y="2964980"/>
            <a:ext cx="1044000" cy="2408236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Роснанотех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70" name="AutoShape 12"/>
          <p:cNvSpPr>
            <a:spLocks noChangeArrowheads="1"/>
          </p:cNvSpPr>
          <p:nvPr/>
        </p:nvSpPr>
        <p:spPr bwMode="auto">
          <a:xfrm>
            <a:off x="2429147" y="2460924"/>
            <a:ext cx="1053935" cy="3456384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sv-S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 </a:t>
            </a:r>
            <a:r>
              <a:rPr lang="ru-RU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реоргани-зации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ГК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Роснанотех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(июль 2010)</a:t>
            </a: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2604396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2900545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3196694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3492843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>
            <a:off x="2429401" y="1440000"/>
            <a:ext cx="2367593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3662081" y="2460924"/>
            <a:ext cx="1053935" cy="1620000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«РОСНАНО»</a:t>
            </a: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3662081" y="4297308"/>
            <a:ext cx="1053935" cy="1620000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>
              <a:lnSpc>
                <a:spcPct val="9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инфра-структурных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образова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-тельных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программ (ФИОП)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 rot="5400000">
            <a:off x="3079137" y="3210447"/>
            <a:ext cx="1008112" cy="105405"/>
          </a:xfrm>
          <a:prstGeom prst="triangle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079137" y="5054605"/>
            <a:ext cx="1008112" cy="105405"/>
          </a:xfrm>
          <a:prstGeom prst="triangle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3788992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4085141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4381290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4677439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4303273" y="4136413"/>
            <a:ext cx="1008112" cy="105405"/>
          </a:xfrm>
          <a:prstGeom prst="triangle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7227198" y="1440000"/>
            <a:ext cx="1125235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7342780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7638929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8231230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ашивка 54"/>
          <p:cNvSpPr/>
          <p:nvPr/>
        </p:nvSpPr>
        <p:spPr>
          <a:xfrm>
            <a:off x="7935078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4860032" y="1440000"/>
            <a:ext cx="1125235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7248007" y="2460924"/>
            <a:ext cx="1133116" cy="3456384"/>
          </a:xfrm>
          <a:prstGeom prst="roundRect">
            <a:avLst>
              <a:gd name="adj" fmla="val 16667"/>
            </a:avLst>
          </a:prstGeom>
          <a:solidFill>
            <a:srgbClr val="EC008C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endParaRPr lang="ru-RU" sz="1050" dirty="0" smtClean="0"/>
          </a:p>
          <a:p>
            <a:pPr algn="ctr"/>
            <a:r>
              <a:rPr lang="ru-RU" sz="1050" dirty="0" smtClean="0"/>
              <a:t>Цели</a:t>
            </a:r>
            <a:r>
              <a:rPr lang="ru-RU" sz="1050" dirty="0"/>
              <a:t>: </a:t>
            </a:r>
            <a:endParaRPr lang="ru-RU" sz="1050" dirty="0" smtClean="0"/>
          </a:p>
          <a:p>
            <a:pPr algn="ctr"/>
            <a:r>
              <a:rPr lang="ru-RU" sz="1050" dirty="0" smtClean="0"/>
              <a:t>объем </a:t>
            </a:r>
            <a:r>
              <a:rPr lang="ru-RU" sz="1050" dirty="0"/>
              <a:t>продаж </a:t>
            </a:r>
            <a:r>
              <a:rPr lang="ru-RU" sz="1050" dirty="0" err="1"/>
              <a:t>наноиндустрии</a:t>
            </a:r>
            <a:r>
              <a:rPr lang="ru-RU" sz="1050" dirty="0"/>
              <a:t> </a:t>
            </a:r>
            <a:endParaRPr lang="ru-RU" sz="1050" dirty="0" smtClean="0"/>
          </a:p>
          <a:p>
            <a:pPr algn="ctr"/>
            <a:endParaRPr lang="ru-RU" sz="1050" b="1" dirty="0" smtClean="0"/>
          </a:p>
          <a:p>
            <a:pPr algn="ctr"/>
            <a:r>
              <a:rPr lang="ru-RU" sz="1100" b="1" dirty="0" smtClean="0"/>
              <a:t>1</a:t>
            </a:r>
            <a:r>
              <a:rPr lang="ru-RU" sz="1100" b="1" dirty="0"/>
              <a:t> 300 млрд. руб., </a:t>
            </a:r>
            <a:endParaRPr lang="ru-RU" sz="1100" b="1" dirty="0" smtClean="0"/>
          </a:p>
          <a:p>
            <a:pPr algn="ctr"/>
            <a:r>
              <a:rPr lang="ru-RU" sz="1050" dirty="0" smtClean="0"/>
              <a:t>привлечение </a:t>
            </a:r>
            <a:r>
              <a:rPr lang="ru-RU" sz="1050" dirty="0"/>
              <a:t>инвестиций в фонды прямых инвестиций </a:t>
            </a:r>
            <a:endParaRPr lang="ru-RU" sz="1050" dirty="0" smtClean="0"/>
          </a:p>
          <a:p>
            <a:pPr algn="ctr"/>
            <a:r>
              <a:rPr lang="ru-RU" sz="1100" b="1" dirty="0" smtClean="0"/>
              <a:t>150 </a:t>
            </a:r>
          </a:p>
          <a:p>
            <a:pPr algn="ctr"/>
            <a:r>
              <a:rPr lang="ru-RU" sz="1100" b="1" dirty="0" smtClean="0"/>
              <a:t>млрд</a:t>
            </a:r>
            <a:r>
              <a:rPr lang="ru-RU" sz="1100" b="1" dirty="0"/>
              <a:t>. руб</a:t>
            </a:r>
            <a:r>
              <a:rPr lang="ru-RU" sz="1100" b="1" dirty="0" smtClean="0"/>
              <a:t>.</a:t>
            </a:r>
          </a:p>
          <a:p>
            <a:pPr algn="ctr"/>
            <a:endParaRPr lang="ru-RU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>
            <a:off x="4879337" y="2460923"/>
            <a:ext cx="1133116" cy="3456384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100" dirty="0"/>
              <a:t>Обновленная </a:t>
            </a:r>
            <a:endParaRPr lang="en-US" sz="1100" dirty="0" smtClean="0"/>
          </a:p>
          <a:p>
            <a:pPr algn="ctr"/>
            <a:r>
              <a:rPr lang="ru-RU" sz="1100" dirty="0" smtClean="0"/>
              <a:t>Стратегия </a:t>
            </a:r>
            <a:r>
              <a:rPr lang="ru-RU" sz="1100" dirty="0"/>
              <a:t>2014-2020.  </a:t>
            </a:r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ru-RU" sz="1100" dirty="0" smtClean="0"/>
              <a:t>Создание </a:t>
            </a:r>
            <a:r>
              <a:rPr lang="ru-RU" sz="1100" dirty="0"/>
              <a:t>Управляющей компании «</a:t>
            </a:r>
            <a:r>
              <a:rPr lang="ru-RU" sz="1100" dirty="0" smtClean="0"/>
              <a:t>РОСНАНО»</a:t>
            </a:r>
            <a:endParaRPr lang="ru-RU" sz="1100" dirty="0"/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Нашивка 58"/>
          <p:cNvSpPr/>
          <p:nvPr/>
        </p:nvSpPr>
        <p:spPr>
          <a:xfrm>
            <a:off x="4973588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Нашивка 61"/>
          <p:cNvSpPr/>
          <p:nvPr/>
        </p:nvSpPr>
        <p:spPr>
          <a:xfrm>
            <a:off x="5269737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5862035" y="1884860"/>
            <a:ext cx="144932" cy="432048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5565886" y="1884860"/>
            <a:ext cx="144932" cy="432048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endParaRPr lang="sv-SE" altLang="ru-RU" dirty="0"/>
          </a:p>
          <a:p>
            <a:pPr eaLnBrk="1" hangingPunct="1"/>
            <a:endParaRPr lang="sv-SE" altLang="ru-RU" dirty="0"/>
          </a:p>
        </p:txBody>
      </p:sp>
    </p:spTree>
    <p:extLst>
      <p:ext uri="{BB962C8B-B14F-4D97-AF65-F5344CB8AC3E}">
        <p14:creationId xmlns:p14="http://schemas.microsoft.com/office/powerpoint/2010/main" val="415514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4" cstate="screen"/>
          <a:srcRect t="-87354" b="-87354"/>
          <a:stretch>
            <a:fillRect/>
          </a:stretch>
        </p:blipFill>
        <p:spPr bwMode="auto">
          <a:xfrm flipV="1">
            <a:off x="216433" y="1196752"/>
            <a:ext cx="8136000" cy="8539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09620"/>
              </p:ext>
            </p:extLst>
          </p:nvPr>
        </p:nvGraphicFramePr>
        <p:xfrm>
          <a:off x="216001" y="2631034"/>
          <a:ext cx="3959568" cy="180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94"/>
                <a:gridCol w="1793874"/>
              </a:tblGrid>
              <a:tr h="95820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 государства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787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Гарантии государства по кредитам и займам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4"/>
          <p:cNvSpPr txBox="1">
            <a:spLocks noChangeArrowheads="1"/>
          </p:cNvSpPr>
          <p:nvPr/>
        </p:nvSpPr>
        <p:spPr bwMode="auto">
          <a:xfrm>
            <a:off x="338400" y="92467"/>
            <a:ext cx="8683200" cy="110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800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	 Группа </a:t>
            </a:r>
            <a:r>
              <a:rPr lang="ru-RU" sz="2800" dirty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«РОСНАНО»: </a:t>
            </a:r>
          </a:p>
          <a:p>
            <a:pPr eaLnBrk="0" hangingPunct="0"/>
            <a:r>
              <a:rPr lang="ru-RU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АО «РОСНАНО» + </a:t>
            </a:r>
            <a:r>
              <a:rPr lang="ru-RU" dirty="0">
                <a:solidFill>
                  <a:srgbClr val="781D7E"/>
                </a:solidFill>
                <a:cs typeface="Arial" panose="020B0604020202020204" pitchFamily="34" charset="0"/>
              </a:rPr>
              <a:t>Фонд </a:t>
            </a:r>
            <a:r>
              <a:rPr lang="ru-RU" dirty="0" smtClean="0">
                <a:solidFill>
                  <a:srgbClr val="781D7E"/>
                </a:solidFill>
                <a:cs typeface="Arial" panose="020B0604020202020204" pitchFamily="34" charset="0"/>
              </a:rPr>
              <a:t>инфраструктурных </a:t>
            </a:r>
            <a:r>
              <a:rPr lang="ru-RU" dirty="0">
                <a:solidFill>
                  <a:srgbClr val="781D7E"/>
                </a:solidFill>
                <a:cs typeface="Arial" panose="020B0604020202020204" pitchFamily="34" charset="0"/>
              </a:rPr>
              <a:t>и </a:t>
            </a:r>
            <a:r>
              <a:rPr lang="ru-RU" dirty="0" smtClean="0">
                <a:solidFill>
                  <a:srgbClr val="781D7E"/>
                </a:solidFill>
                <a:cs typeface="Arial" panose="020B0604020202020204" pitchFamily="34" charset="0"/>
              </a:rPr>
              <a:t>образовательных программ</a:t>
            </a:r>
            <a:r>
              <a:rPr lang="en-US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781D7E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01" y="2154202"/>
            <a:ext cx="3960000" cy="369332"/>
          </a:xfrm>
          <a:prstGeom prst="rect">
            <a:avLst/>
          </a:prstGeom>
          <a:solidFill>
            <a:srgbClr val="781D7E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«РОСНАНО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865" y="2154202"/>
            <a:ext cx="3960000" cy="369332"/>
          </a:xfrm>
          <a:prstGeom prst="rect">
            <a:avLst/>
          </a:prstGeom>
          <a:solidFill>
            <a:srgbClr val="EC008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ФИОП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32652"/>
              </p:ext>
            </p:extLst>
          </p:nvPr>
        </p:nvGraphicFramePr>
        <p:xfrm>
          <a:off x="4392865" y="2631034"/>
          <a:ext cx="3959568" cy="95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94"/>
                <a:gridCol w="1793874"/>
              </a:tblGrid>
              <a:tr h="95820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 государства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напрямую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через РОСНАНО)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001" y="4869160"/>
            <a:ext cx="8136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Итого по Группе «РОСНАНО»: </a:t>
            </a:r>
          </a:p>
          <a:p>
            <a:pPr algn="ctr"/>
            <a:r>
              <a:rPr lang="ru-RU" sz="2400" dirty="0" smtClean="0"/>
              <a:t>бюджетное финансирование </a:t>
            </a:r>
            <a:r>
              <a:rPr lang="en-US" sz="2400" dirty="0" smtClean="0"/>
              <a:t>130 </a:t>
            </a:r>
            <a:r>
              <a:rPr lang="ru-RU" sz="2400" dirty="0" err="1" smtClean="0"/>
              <a:t>млрд.руб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r>
              <a:rPr lang="ru-RU" sz="2400" dirty="0" smtClean="0"/>
              <a:t>+ </a:t>
            </a:r>
            <a:r>
              <a:rPr lang="ru-RU" sz="2400" dirty="0"/>
              <a:t>госгарантии 182 </a:t>
            </a:r>
            <a:r>
              <a:rPr lang="ru-RU" sz="2400" dirty="0" err="1" smtClean="0"/>
              <a:t>млрд.руб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001" y="1441741"/>
            <a:ext cx="813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>
                <a:ea typeface="Times New Roman" pitchFamily="18" charset="0"/>
                <a:cs typeface="Arial" panose="020B0604020202020204" pitchFamily="34" charset="0"/>
              </a:rPr>
              <a:t>Бюджетное финансирование </a:t>
            </a:r>
            <a:r>
              <a:rPr lang="ru-RU" sz="1600" dirty="0" smtClean="0">
                <a:ea typeface="Times New Roman" pitchFamily="18" charset="0"/>
                <a:cs typeface="Arial" panose="020B0604020202020204" pitchFamily="34" charset="0"/>
              </a:rPr>
              <a:t>и госгарантии, 2008-2015 </a:t>
            </a:r>
            <a:r>
              <a:rPr lang="ru-RU" sz="1600" dirty="0">
                <a:ea typeface="Times New Roman" pitchFamily="18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ea typeface="Times New Roman" pitchFamily="18" charset="0"/>
                <a:cs typeface="Arial" panose="020B0604020202020204" pitchFamily="34" charset="0"/>
              </a:rPr>
              <a:t>.,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ru-RU" sz="1600" dirty="0" err="1">
                <a:cs typeface="Arial" panose="020B0604020202020204" pitchFamily="34" charset="0"/>
              </a:rPr>
              <a:t>млрд.руб</a:t>
            </a:r>
            <a:r>
              <a:rPr lang="ru-RU" sz="1600" dirty="0" smtClean="0">
                <a:cs typeface="Arial" panose="020B0604020202020204" pitchFamily="34" charset="0"/>
              </a:rPr>
              <a:t>.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9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2"/>
            <a:ext cx="8136000" cy="85398"/>
          </a:xfrm>
          <a:prstGeom prst="rect">
            <a:avLst/>
          </a:prstGeom>
          <a:noFill/>
        </p:spPr>
      </p:pic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38400" y="92467"/>
            <a:ext cx="8683200" cy="9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200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	 Что получилось? </a:t>
            </a:r>
            <a:endParaRPr lang="ru-RU" sz="3200" dirty="0">
              <a:solidFill>
                <a:srgbClr val="781D7E"/>
              </a:solidFill>
              <a:ea typeface="Times New Roman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ru-RU" dirty="0" smtClean="0">
                <a:solidFill>
                  <a:srgbClr val="781D7E"/>
                </a:solidFill>
              </a:rPr>
              <a:t>Пуски новых производств</a:t>
            </a:r>
            <a:r>
              <a:rPr lang="en-US" dirty="0" smtClean="0">
                <a:solidFill>
                  <a:srgbClr val="781D7E"/>
                </a:solidFill>
              </a:rPr>
              <a:t> </a:t>
            </a:r>
            <a:r>
              <a:rPr lang="ru-RU" dirty="0" smtClean="0">
                <a:solidFill>
                  <a:srgbClr val="781D7E"/>
                </a:solidFill>
              </a:rPr>
              <a:t>и </a:t>
            </a:r>
            <a:r>
              <a:rPr lang="en-US" dirty="0" smtClean="0">
                <a:solidFill>
                  <a:srgbClr val="781D7E"/>
                </a:solidFill>
              </a:rPr>
              <a:t>R&amp;D </a:t>
            </a:r>
            <a:r>
              <a:rPr lang="ru-RU" dirty="0" smtClean="0">
                <a:solidFill>
                  <a:srgbClr val="781D7E"/>
                </a:solidFill>
              </a:rPr>
              <a:t>центров</a:t>
            </a:r>
            <a:endParaRPr lang="ru-RU" dirty="0">
              <a:solidFill>
                <a:srgbClr val="781D7E"/>
              </a:solidFill>
              <a:cs typeface="Arial" panose="020B0604020202020204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908021"/>
              </p:ext>
            </p:extLst>
          </p:nvPr>
        </p:nvGraphicFramePr>
        <p:xfrm>
          <a:off x="216000" y="1440000"/>
          <a:ext cx="8136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000" y="1641600"/>
            <a:ext cx="3081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шт. </a:t>
            </a:r>
            <a:r>
              <a:rPr lang="ru-RU" dirty="0"/>
              <a:t>(накопленным итогом)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1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4" cstate="screen"/>
          <a:srcRect t="-87354" b="-87354"/>
          <a:stretch>
            <a:fillRect/>
          </a:stretch>
        </p:blipFill>
        <p:spPr bwMode="auto">
          <a:xfrm flipV="1">
            <a:off x="216433" y="1196752"/>
            <a:ext cx="8136000" cy="85398"/>
          </a:xfrm>
          <a:prstGeom prst="rect">
            <a:avLst/>
          </a:prstGeom>
          <a:noFill/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338400" y="92467"/>
            <a:ext cx="8683200" cy="9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800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	 Что </a:t>
            </a:r>
            <a:r>
              <a:rPr lang="ru-RU" sz="2800" dirty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получилось? </a:t>
            </a:r>
          </a:p>
          <a:p>
            <a:r>
              <a:rPr lang="ru-RU" sz="2000" dirty="0" smtClean="0">
                <a:solidFill>
                  <a:srgbClr val="781D7E"/>
                </a:solidFill>
                <a:cs typeface="Arial" panose="020B0604020202020204" pitchFamily="34" charset="0"/>
              </a:rPr>
              <a:t>Рост </a:t>
            </a:r>
            <a:r>
              <a:rPr lang="ru-RU" sz="2000" dirty="0">
                <a:solidFill>
                  <a:srgbClr val="781D7E"/>
                </a:solidFill>
                <a:cs typeface="Arial" panose="020B0604020202020204" pitchFamily="34" charset="0"/>
              </a:rPr>
              <a:t>продаж </a:t>
            </a:r>
            <a:r>
              <a:rPr lang="ru-RU" sz="2000" dirty="0" err="1">
                <a:solidFill>
                  <a:srgbClr val="781D7E"/>
                </a:solidFill>
                <a:cs typeface="Arial" panose="020B0604020202020204" pitchFamily="34" charset="0"/>
              </a:rPr>
              <a:t>нанопродукции</a:t>
            </a:r>
            <a:r>
              <a:rPr lang="ru-RU" sz="2000" dirty="0">
                <a:solidFill>
                  <a:srgbClr val="781D7E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781D7E"/>
                </a:solidFill>
                <a:cs typeface="Arial" panose="020B0604020202020204" pitchFamily="34" charset="0"/>
              </a:rPr>
              <a:t>проектных компаний </a:t>
            </a:r>
            <a:r>
              <a:rPr lang="ru-RU" sz="2000" dirty="0">
                <a:solidFill>
                  <a:srgbClr val="781D7E"/>
                </a:solidFill>
                <a:cs typeface="Arial" panose="020B0604020202020204" pitchFamily="34" charset="0"/>
              </a:rPr>
              <a:t>«РОСНАНО</a:t>
            </a:r>
            <a:r>
              <a:rPr lang="ru-RU" sz="2000" dirty="0" smtClean="0">
                <a:solidFill>
                  <a:srgbClr val="781D7E"/>
                </a:solidFill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781D7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47058"/>
              </p:ext>
            </p:extLst>
          </p:nvPr>
        </p:nvGraphicFramePr>
        <p:xfrm>
          <a:off x="216000" y="1728000"/>
          <a:ext cx="8136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639800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млрд.руб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433" y="5426060"/>
            <a:ext cx="813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Общий </a:t>
            </a:r>
            <a:r>
              <a:rPr lang="ru-RU" sz="1400" dirty="0"/>
              <a:t>объем </a:t>
            </a:r>
            <a:r>
              <a:rPr lang="ru-RU" sz="1400" dirty="0" err="1" smtClean="0"/>
              <a:t>нанопродукции</a:t>
            </a:r>
            <a:r>
              <a:rPr lang="ru-RU" sz="1400" dirty="0" smtClean="0"/>
              <a:t>, произведенной </a:t>
            </a:r>
            <a:r>
              <a:rPr lang="ru-RU" sz="1400" dirty="0"/>
              <a:t>в стране </a:t>
            </a:r>
            <a:r>
              <a:rPr lang="ru-RU" sz="1400" dirty="0" smtClean="0"/>
              <a:t>в 2015 году – 1</a:t>
            </a:r>
            <a:r>
              <a:rPr lang="ru-RU" sz="1400" dirty="0"/>
              <a:t> 269 млрд. руб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1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7544" y="150812"/>
            <a:ext cx="7920880" cy="432000"/>
          </a:xfr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ru-RU" sz="1580" b="1" dirty="0" smtClean="0">
                <a:solidFill>
                  <a:schemeClr val="tx1"/>
                </a:solidFill>
                <a:latin typeface="+mn-lt"/>
              </a:rPr>
              <a:t>68 </a:t>
            </a:r>
            <a:r>
              <a:rPr lang="ru-RU" sz="1580" b="1" dirty="0">
                <a:solidFill>
                  <a:schemeClr val="tx1"/>
                </a:solidFill>
                <a:latin typeface="+mn-lt"/>
              </a:rPr>
              <a:t>площадок в 28 субъектах Российской Федерации</a:t>
            </a:r>
          </a:p>
        </p:txBody>
      </p:sp>
      <p:sp>
        <p:nvSpPr>
          <p:cNvPr id="11" name="Oval 12"/>
          <p:cNvSpPr/>
          <p:nvPr/>
        </p:nvSpPr>
        <p:spPr>
          <a:xfrm>
            <a:off x="1" y="0"/>
            <a:ext cx="368299" cy="332656"/>
          </a:xfrm>
          <a:custGeom>
            <a:avLst/>
            <a:gdLst/>
            <a:ahLst/>
            <a:cxnLst/>
            <a:rect l="l" t="t" r="r" b="b"/>
            <a:pathLst>
              <a:path w="532413" h="432876">
                <a:moveTo>
                  <a:pt x="0" y="0"/>
                </a:moveTo>
                <a:lnTo>
                  <a:pt x="532413" y="0"/>
                </a:lnTo>
                <a:cubicBezTo>
                  <a:pt x="528077" y="239873"/>
                  <a:pt x="308368" y="432876"/>
                  <a:pt x="38100" y="432876"/>
                </a:cubicBezTo>
                <a:lnTo>
                  <a:pt x="0" y="4294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ru-RU" sz="1500" b="1" dirty="0" smtClean="0">
                <a:solidFill>
                  <a:srgbClr val="FFFFFF"/>
                </a:solidFill>
              </a:rPr>
              <a:t>1</a:t>
            </a:r>
            <a:r>
              <a:rPr lang="ru-RU" sz="1500" b="1" dirty="0">
                <a:solidFill>
                  <a:srgbClr val="FFFFFF"/>
                </a:solidFill>
              </a:rPr>
              <a:t>с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23" name="Rectangle 1"/>
          <p:cNvSpPr/>
          <p:nvPr/>
        </p:nvSpPr>
        <p:spPr>
          <a:xfrm>
            <a:off x="533407" y="908720"/>
            <a:ext cx="7537387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200"/>
              </a:spcBef>
              <a:tabLst>
                <a:tab pos="2667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Накопленным итогом по состоянию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31.12.2015 в 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субъектах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Российской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Федерации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рамках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54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проектов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АО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«РОСНАНО»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состоялось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68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пусков новых производств 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R&amp;D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центров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14" y="1628800"/>
            <a:ext cx="7831174" cy="43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57531"/>
              </p:ext>
            </p:extLst>
          </p:nvPr>
        </p:nvGraphicFramePr>
        <p:xfrm>
          <a:off x="159202" y="1268761"/>
          <a:ext cx="8250461" cy="492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913757"/>
              </a:tblGrid>
              <a:tr h="277268"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81D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bg1"/>
                          </a:solidFill>
                        </a:rPr>
                        <a:t>Накопленный итог</a:t>
                      </a:r>
                      <a:endParaRPr lang="ru-RU" sz="1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81D7E"/>
                    </a:solidFill>
                  </a:tcPr>
                </a:tc>
              </a:tr>
              <a:tr h="276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Наноцентры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9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Стартапы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406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63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Программы переподготовки кадров в области нанотехнологий и управления инновациями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Профессиональные стандарты на инженерную деятельность в сфере нанотехнологий 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2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Сотрудники предприятий наноиндустрии, обученные в рамках апробации образовательных программ ФИОП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Кроме того, с использованием материалов образовательных программ ФИОП обучено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4 303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C008C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24 425 чел.</a:t>
                      </a:r>
                      <a:endParaRPr kumimoji="0" lang="ru-RU" alt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C008C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3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Национальные стандарты, разработанные и представленные на утверждение в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Росстандарт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305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008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3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Выданные документы о соответствии качества и безопасности продукции наноиндустрии (сертификаты, экспертные заключения) 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320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008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3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Типовые проекты в сфере сельского хозяйства и капитального ремонта зданий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3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Реализация региональных программ стимулирования спроса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3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Реализация отраслевых программ стимулирования спроса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C008C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1196752"/>
            <a:ext cx="8136000" cy="85398"/>
          </a:xfrm>
          <a:prstGeom prst="rect">
            <a:avLst/>
          </a:prstGeom>
          <a:noFill/>
        </p:spPr>
      </p:pic>
      <p:sp>
        <p:nvSpPr>
          <p:cNvPr id="10" name="Rectangle 24"/>
          <p:cNvSpPr txBox="1">
            <a:spLocks noChangeArrowheads="1"/>
          </p:cNvSpPr>
          <p:nvPr/>
        </p:nvSpPr>
        <p:spPr bwMode="auto">
          <a:xfrm>
            <a:off x="338400" y="92467"/>
            <a:ext cx="8683200" cy="9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200" dirty="0" smtClean="0">
                <a:solidFill>
                  <a:srgbClr val="781D7E"/>
                </a:solidFill>
                <a:cs typeface="Arial" panose="020B0604020202020204" pitchFamily="34" charset="0"/>
              </a:rPr>
              <a:t>	 Ключевые результаты (ФИОП)</a:t>
            </a:r>
            <a:r>
              <a:rPr lang="ru-RU" sz="3200" dirty="0" smtClean="0">
                <a:solidFill>
                  <a:srgbClr val="78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/>
            <a:r>
              <a:rPr lang="ru-RU" sz="2000" dirty="0" smtClean="0">
                <a:solidFill>
                  <a:srgbClr val="781D7E"/>
                </a:solidFill>
              </a:rPr>
              <a:t>Инфраструктура, образование, стандартизация, сертификация</a:t>
            </a:r>
            <a:endParaRPr lang="ru-RU" sz="2000" dirty="0">
              <a:solidFill>
                <a:srgbClr val="781D7E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0"/>
            <a:ext cx="1440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1 фаза: 2008-2015, </a:t>
            </a:r>
            <a:r>
              <a:rPr lang="ru-RU" sz="800" dirty="0"/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4000572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632304" y="4286554"/>
            <a:ext cx="3594051" cy="1318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4070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0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83050"/>
                </a:solidFill>
                <a:latin typeface="Arial" charset="0"/>
              </a:rPr>
              <a:t>Средства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негосударственных </a:t>
            </a:r>
            <a:r>
              <a:rPr lang="ru-RU" sz="1400" dirty="0">
                <a:solidFill>
                  <a:srgbClr val="183050"/>
                </a:solidFill>
                <a:latin typeface="Arial" charset="0"/>
              </a:rPr>
              <a:t>пенсионных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фондов;</a:t>
            </a:r>
            <a:endParaRPr lang="ru-RU" sz="1400" dirty="0">
              <a:solidFill>
                <a:srgbClr val="18305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83050"/>
                </a:solidFill>
                <a:latin typeface="Arial" charset="0"/>
              </a:rPr>
              <a:t>Резервы страховых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компаний;</a:t>
            </a:r>
            <a:endParaRPr lang="ru-RU" sz="1400" dirty="0">
              <a:solidFill>
                <a:srgbClr val="18305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83050"/>
                </a:solidFill>
                <a:latin typeface="Arial" charset="0"/>
              </a:rPr>
              <a:t>Средства иных институциональных и профессиональных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инвесторов.</a:t>
            </a:r>
            <a:endParaRPr lang="ru-RU" sz="1400" dirty="0">
              <a:solidFill>
                <a:srgbClr val="183050"/>
              </a:solidFill>
              <a:latin typeface="Arial" charset="0"/>
            </a:endParaRPr>
          </a:p>
          <a:p>
            <a:pPr algn="ctr"/>
            <a:endParaRPr lang="ru-RU" sz="105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50" i="1" dirty="0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790" y="19958"/>
            <a:ext cx="7181736" cy="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hangingPunct="0">
              <a:defRPr sz="2400"/>
            </a:lvl2pPr>
            <a:lvl3pPr eaLnBrk="0" hangingPunct="0">
              <a:defRPr sz="2400"/>
            </a:lvl3pPr>
            <a:lvl4pPr eaLnBrk="0" hangingPunct="0">
              <a:defRPr sz="2400"/>
            </a:lvl4pPr>
            <a:lvl5pPr eaLnBrk="0" hangingPunct="0">
              <a:defRPr sz="24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>
              <a:lnSpc>
                <a:spcPts val="1720"/>
              </a:lnSpc>
            </a:pPr>
            <a:r>
              <a:rPr lang="ru-RU" sz="1600" b="1" dirty="0" smtClean="0">
                <a:solidFill>
                  <a:srgbClr val="1F497D"/>
                </a:solidFill>
              </a:rPr>
              <a:t>ЦЕЛИ И ИСТОЧНИКИ СОЗДАНИЯ ФОНДОВ ПРЯМЫХ ИНВЕСТИЦИЙ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310" y="624710"/>
            <a:ext cx="775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183050"/>
                </a:solidFill>
                <a:latin typeface="Arial" charset="0"/>
              </a:rPr>
              <a:t>Важнейшим инструментом инвестирования в  высокотехнологичные проекты и </a:t>
            </a:r>
            <a:r>
              <a:rPr lang="ru-RU" sz="1600" dirty="0">
                <a:solidFill>
                  <a:srgbClr val="183050"/>
                </a:solidFill>
                <a:latin typeface="Arial" charset="0"/>
              </a:rPr>
              <a:t>инновационные </a:t>
            </a:r>
            <a:r>
              <a:rPr lang="ru-RU" sz="1600" dirty="0" smtClean="0">
                <a:solidFill>
                  <a:srgbClr val="183050"/>
                </a:solidFill>
                <a:latin typeface="Arial" charset="0"/>
              </a:rPr>
              <a:t>предприятия в мире являются </a:t>
            </a:r>
            <a:r>
              <a:rPr lang="ru-RU" sz="1600" b="1" dirty="0" smtClean="0">
                <a:solidFill>
                  <a:srgbClr val="183050"/>
                </a:solidFill>
                <a:latin typeface="Arial" charset="0"/>
              </a:rPr>
              <a:t>ФОНДЫ прямых инвестиций (корпоративные и отраслевые)</a:t>
            </a:r>
            <a:endParaRPr lang="ru-RU" sz="1600" b="1" dirty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884" y="1480778"/>
            <a:ext cx="7666236" cy="390737"/>
          </a:xfrm>
          <a:prstGeom prst="rect">
            <a:avLst/>
          </a:prstGeom>
          <a:solidFill>
            <a:srgbClr val="2A65AD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  <p:txBody>
          <a:bodyPr lIns="0" rIns="0" rtlCol="0" anchor="ctr"/>
          <a:lstStyle/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small" smtClean="0">
                <a:solidFill>
                  <a:prstClr val="white"/>
                </a:solidFill>
                <a:latin typeface="Arial"/>
              </a:rPr>
              <a:t>ФОНДЫ позволяют </a:t>
            </a:r>
            <a:r>
              <a:rPr lang="ru-RU" sz="1200" b="1" cap="small" dirty="0">
                <a:solidFill>
                  <a:prstClr val="white"/>
                </a:solidFill>
                <a:latin typeface="Arial"/>
              </a:rPr>
              <a:t>решить следующие 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810" y="1848776"/>
            <a:ext cx="77193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консолидировать финансовые ресурсы участников экосистемы инновационного развития;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снизить </a:t>
            </a:r>
            <a:r>
              <a:rPr lang="ru-RU" sz="1400" dirty="0">
                <a:solidFill>
                  <a:srgbClr val="183050"/>
                </a:solidFill>
                <a:latin typeface="Arial" charset="0"/>
              </a:rPr>
              <a:t>совокупные затраты на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разработку </a:t>
            </a:r>
            <a:r>
              <a:rPr lang="ru-RU" sz="1400" dirty="0">
                <a:solidFill>
                  <a:srgbClr val="183050"/>
                </a:solidFill>
                <a:latin typeface="Arial" charset="0"/>
              </a:rPr>
              <a:t>отдельных технологий и технических решений, эффективно использовать государственные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ресурсы;</a:t>
            </a:r>
            <a:endParaRPr lang="ru-RU" sz="1400" dirty="0">
              <a:solidFill>
                <a:srgbClr val="183050"/>
              </a:solidFill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разделить риски между участниками (инвесторами) фонда;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обеспечить проведение независимой экспертизы проектов;</a:t>
            </a:r>
            <a:endParaRPr lang="ru-RU" sz="1400" dirty="0">
              <a:solidFill>
                <a:srgbClr val="183050"/>
              </a:solidFill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осуществлять качественный </a:t>
            </a:r>
            <a:r>
              <a:rPr lang="ru-RU" sz="1400" dirty="0">
                <a:solidFill>
                  <a:srgbClr val="183050"/>
                </a:solidFill>
                <a:latin typeface="Arial" charset="0"/>
              </a:rPr>
              <a:t>уровень управления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проектами.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304" y="3494382"/>
            <a:ext cx="7666235" cy="414449"/>
          </a:xfrm>
          <a:prstGeom prst="rect">
            <a:avLst/>
          </a:prstGeom>
          <a:solidFill>
            <a:srgbClr val="2A65AD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  <p:txBody>
          <a:bodyPr lIns="0" rIns="0" rtlCol="0" anchor="ctr"/>
          <a:lstStyle/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cap="small" dirty="0" smtClean="0">
                <a:solidFill>
                  <a:prstClr val="white"/>
                </a:solidFill>
                <a:latin typeface="Arial"/>
              </a:rPr>
              <a:t>ИСТОЧНИКИ инвестиций:</a:t>
            </a:r>
            <a:endParaRPr lang="ru-RU" sz="1200" b="1" i="1" cap="smal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Прямоугольник 73"/>
          <p:cNvSpPr/>
          <p:nvPr/>
        </p:nvSpPr>
        <p:spPr>
          <a:xfrm>
            <a:off x="1043608" y="3905173"/>
            <a:ext cx="1945656" cy="377723"/>
          </a:xfrm>
          <a:prstGeom prst="rect">
            <a:avLst/>
          </a:prstGeom>
          <a:solidFill>
            <a:srgbClr val="781D7E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prstClr val="white"/>
                </a:solidFill>
                <a:latin typeface="Calibri"/>
              </a:rPr>
              <a:t>В мире</a:t>
            </a:r>
            <a:endParaRPr lang="ru-RU" sz="14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694066" y="4286554"/>
            <a:ext cx="3594051" cy="1326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4070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0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ru-RU" sz="10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Инвестиции </a:t>
            </a:r>
            <a:r>
              <a:rPr lang="ru-RU" sz="1400" dirty="0">
                <a:solidFill>
                  <a:srgbClr val="183050"/>
                </a:solidFill>
                <a:latin typeface="Arial" charset="0"/>
              </a:rPr>
              <a:t>госкомпаний, институтов развития, частных финансовых </a:t>
            </a:r>
            <a:r>
              <a:rPr lang="ru-RU" sz="1400" dirty="0" smtClean="0">
                <a:solidFill>
                  <a:srgbClr val="183050"/>
                </a:solidFill>
                <a:latin typeface="Arial" charset="0"/>
              </a:rPr>
              <a:t>инвесторов.</a:t>
            </a:r>
            <a:endParaRPr lang="ru-RU" sz="1400" dirty="0">
              <a:solidFill>
                <a:srgbClr val="183050"/>
              </a:solidFill>
              <a:latin typeface="Arial" charset="0"/>
            </a:endParaRPr>
          </a:p>
          <a:p>
            <a:endParaRPr lang="ru-RU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50" i="1" dirty="0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9" name="Прямоугольник 73"/>
          <p:cNvSpPr/>
          <p:nvPr/>
        </p:nvSpPr>
        <p:spPr>
          <a:xfrm>
            <a:off x="4876944" y="3908831"/>
            <a:ext cx="1945656" cy="377723"/>
          </a:xfrm>
          <a:prstGeom prst="rect">
            <a:avLst/>
          </a:prstGeom>
          <a:solidFill>
            <a:srgbClr val="781D7E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prstClr val="white"/>
                </a:solidFill>
                <a:latin typeface="Calibri"/>
              </a:rPr>
              <a:t>В России</a:t>
            </a:r>
            <a:endParaRPr lang="ru-RU" sz="14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774110" y="5723714"/>
            <a:ext cx="5048489" cy="657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4070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endParaRPr lang="ru-RU" sz="105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781D7E"/>
                </a:solidFill>
                <a:latin typeface="Arial" charset="0"/>
              </a:rPr>
              <a:t>В </a:t>
            </a:r>
            <a:r>
              <a:rPr lang="ru-RU" sz="1400" dirty="0">
                <a:solidFill>
                  <a:srgbClr val="781D7E"/>
                </a:solidFill>
                <a:latin typeface="Arial" charset="0"/>
              </a:rPr>
              <a:t>стадии проработки РОСНАНО: Отраслевой Фонд ТЭК, </a:t>
            </a:r>
            <a:r>
              <a:rPr lang="ru-RU" sz="1400" dirty="0" smtClean="0">
                <a:solidFill>
                  <a:srgbClr val="781D7E"/>
                </a:solidFill>
                <a:latin typeface="Arial" charset="0"/>
              </a:rPr>
              <a:t/>
            </a:r>
            <a:br>
              <a:rPr lang="ru-RU" sz="1400" dirty="0" smtClean="0">
                <a:solidFill>
                  <a:srgbClr val="781D7E"/>
                </a:solidFill>
                <a:latin typeface="Arial" charset="0"/>
              </a:rPr>
            </a:br>
            <a:r>
              <a:rPr lang="ru-RU" sz="1400" dirty="0" smtClean="0">
                <a:solidFill>
                  <a:srgbClr val="781D7E"/>
                </a:solidFill>
                <a:latin typeface="Arial" charset="0"/>
              </a:rPr>
              <a:t>Фонд </a:t>
            </a:r>
            <a:r>
              <a:rPr lang="ru-RU" sz="1400" dirty="0">
                <a:solidFill>
                  <a:srgbClr val="781D7E"/>
                </a:solidFill>
                <a:latin typeface="Arial" charset="0"/>
              </a:rPr>
              <a:t>с ГК «</a:t>
            </a:r>
            <a:r>
              <a:rPr lang="ru-RU" sz="1400" dirty="0" err="1">
                <a:solidFill>
                  <a:srgbClr val="781D7E"/>
                </a:solidFill>
                <a:latin typeface="Arial" charset="0"/>
              </a:rPr>
              <a:t>Росатом</a:t>
            </a:r>
            <a:r>
              <a:rPr lang="ru-RU" sz="1400" dirty="0">
                <a:solidFill>
                  <a:srgbClr val="781D7E"/>
                </a:solidFill>
                <a:latin typeface="Arial" charset="0"/>
              </a:rPr>
              <a:t>», Отраслевой Фонд «Нефть и Газ</a:t>
            </a:r>
            <a:r>
              <a:rPr lang="ru-RU" sz="1400" dirty="0" smtClean="0">
                <a:solidFill>
                  <a:srgbClr val="781D7E"/>
                </a:solidFill>
                <a:latin typeface="Arial" charset="0"/>
              </a:rPr>
              <a:t>».</a:t>
            </a:r>
            <a:endParaRPr lang="ru-RU" sz="1400" dirty="0">
              <a:solidFill>
                <a:srgbClr val="781D7E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50" i="1" dirty="0" smtClean="0">
              <a:solidFill>
                <a:srgbClr val="183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3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4378757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32" y="44624"/>
            <a:ext cx="6976631" cy="5852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kern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Решения портфельных компаний РОСНАНО для автодорожной отрасли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5113261"/>
            <a:ext cx="308850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5" y="5113261"/>
            <a:ext cx="94101" cy="15918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4" y="5567086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0414" y="5088198"/>
            <a:ext cx="2935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Системы безопасности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и распознавания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АО 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«ЭЛВИС-</a:t>
            </a:r>
            <a:r>
              <a:rPr lang="ru-RU" altLang="ru-RU" sz="1200" b="1" dirty="0" err="1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НеоТек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» 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97008" y="4823518"/>
            <a:ext cx="4906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Системы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мониторинга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транспорта 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ООО «</a:t>
            </a:r>
            <a:r>
              <a:rPr lang="ru-RU" altLang="ru-RU" sz="1200" b="1" dirty="0" err="1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СмартИнТех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»</a:t>
            </a:r>
            <a:endParaRPr lang="ru-RU" alt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17157"/>
            <a:ext cx="5050217" cy="284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5" y="971126"/>
            <a:ext cx="2935441" cy="38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02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1oNH3NfUaxIxTB6X1N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FRQqoYXUC_ydSK_bK3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K7w8rB00uudQwffGKm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YOgzsHvk2VEBN1LTvm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1oNH3NfUaxIxTB6X1N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FRQqoYXUC_ydSK_bK3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K7w8rB00uudQwffGKm6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YOgzsHvk2VEBN1LTvm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10421</TotalTime>
  <Words>536</Words>
  <Application>Microsoft Office PowerPoint</Application>
  <PresentationFormat>Экран (4:3)</PresentationFormat>
  <Paragraphs>138</Paragraphs>
  <Slides>15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Standardformgivning</vt:lpstr>
      <vt:lpstr>1_Standardformgivning</vt:lpstr>
      <vt:lpstr>3_Default Design</vt:lpstr>
      <vt:lpstr>4_Default Design</vt:lpstr>
      <vt:lpstr>2_Standardformgivning</vt:lpstr>
      <vt:lpstr>think-cell Slide</vt:lpstr>
      <vt:lpstr>Нанотехнологическая индустрия, как авангард формирования передовых технологических решений  в автодорожной отрасли </vt:lpstr>
      <vt:lpstr>Презентация PowerPoint</vt:lpstr>
      <vt:lpstr>Презентация PowerPoint</vt:lpstr>
      <vt:lpstr>Презентация PowerPoint</vt:lpstr>
      <vt:lpstr>Презентация PowerPoint</vt:lpstr>
      <vt:lpstr>68 площадок в 28 субъектах Российской Федерации</vt:lpstr>
      <vt:lpstr>Презентация PowerPoint</vt:lpstr>
      <vt:lpstr>Презентация PowerPoint</vt:lpstr>
      <vt:lpstr>Решения портфельных компаний РОСНАНО для автодорожной отрасли</vt:lpstr>
      <vt:lpstr>Решения портфельных компаний РОСНАНО для автодорожной отрасли</vt:lpstr>
      <vt:lpstr>Решения портфельных компаний РОСНАНО для автодорожной отрасли</vt:lpstr>
      <vt:lpstr>Решения портфельных компаний РОСНАНО для автодорожной отрасли</vt:lpstr>
      <vt:lpstr>Решения портфельных компаний РОСНАНО для автодорожной отрасли</vt:lpstr>
      <vt:lpstr>Инновационное развитие автодорожной отрасли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РОСНАНО-presentation</dc:title>
  <dc:creator>Максимов Владислав Геннадьевич</dc:creator>
  <cp:lastModifiedBy>Лепешов Дмитрий Александрович</cp:lastModifiedBy>
  <cp:revision>892</cp:revision>
  <cp:lastPrinted>2016-05-24T12:02:49Z</cp:lastPrinted>
  <dcterms:created xsi:type="dcterms:W3CDTF">2008-07-09T11:30:54Z</dcterms:created>
  <dcterms:modified xsi:type="dcterms:W3CDTF">2016-05-24T16:14:04Z</dcterms:modified>
</cp:coreProperties>
</file>