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24" r:id="rId1"/>
    <p:sldMasterId id="2147483660" r:id="rId2"/>
    <p:sldMasterId id="2147483685" r:id="rId3"/>
    <p:sldMasterId id="2147483698" r:id="rId4"/>
    <p:sldMasterId id="2147483711" r:id="rId5"/>
  </p:sldMasterIdLst>
  <p:notesMasterIdLst>
    <p:notesMasterId r:id="rId33"/>
  </p:notesMasterIdLst>
  <p:sldIdLst>
    <p:sldId id="265" r:id="rId6"/>
    <p:sldId id="282" r:id="rId7"/>
    <p:sldId id="288" r:id="rId8"/>
    <p:sldId id="291" r:id="rId9"/>
    <p:sldId id="293" r:id="rId10"/>
    <p:sldId id="295" r:id="rId11"/>
    <p:sldId id="294" r:id="rId12"/>
    <p:sldId id="296" r:id="rId13"/>
    <p:sldId id="297" r:id="rId14"/>
    <p:sldId id="273" r:id="rId15"/>
    <p:sldId id="262" r:id="rId16"/>
    <p:sldId id="275" r:id="rId17"/>
    <p:sldId id="276" r:id="rId18"/>
    <p:sldId id="285" r:id="rId19"/>
    <p:sldId id="286" r:id="rId20"/>
    <p:sldId id="277" r:id="rId21"/>
    <p:sldId id="274" r:id="rId22"/>
    <p:sldId id="298" r:id="rId23"/>
    <p:sldId id="301" r:id="rId24"/>
    <p:sldId id="303" r:id="rId25"/>
    <p:sldId id="304" r:id="rId26"/>
    <p:sldId id="302" r:id="rId27"/>
    <p:sldId id="279" r:id="rId28"/>
    <p:sldId id="305" r:id="rId29"/>
    <p:sldId id="300" r:id="rId30"/>
    <p:sldId id="299" r:id="rId31"/>
    <p:sldId id="284" r:id="rId32"/>
  </p:sldIdLst>
  <p:sldSz cx="9144000" cy="6858000" type="screen4x3"/>
  <p:notesSz cx="6781800" cy="9874250"/>
  <p:embeddedFontLst>
    <p:embeddedFont>
      <p:font typeface="EuropeExt" panose="020B0604020202020204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Europe_Ext" panose="020B0604020202020204"/>
      <p:regular r:id="rId40"/>
      <p:italic r:id="rId41"/>
    </p:embeddedFont>
    <p:embeddedFont>
      <p:font typeface="Webdings" panose="05030102010509060703" pitchFamily="18" charset="2"/>
      <p:regular r:id="rId42"/>
    </p:embeddedFont>
    <p:embeddedFont>
      <p:font typeface="Adobe Devanagari" panose="02040503050201020203" charset="0"/>
      <p:regular r:id="rId43"/>
      <p:bold r:id="rId44"/>
      <p:italic r:id="rId45"/>
      <p:boldItalic r:id="rId46"/>
    </p:embeddedFont>
    <p:embeddedFont>
      <p:font typeface="Myriad Pro" panose="020B0503030403020204" charset="0"/>
      <p:regular r:id="rId47"/>
      <p:bold r:id="rId48"/>
      <p:italic r:id="rId49"/>
      <p:boldItalic r:id="rId50"/>
    </p:embeddedFont>
    <p:embeddedFont>
      <p:font typeface="Europe" panose="020B0604020202020204"/>
      <p:regular r:id="rId51"/>
      <p:bold r:id="rId52"/>
      <p:italic r:id="rId53"/>
      <p:bold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 userDrawn="1">
          <p15:clr>
            <a:srgbClr val="A4A3A4"/>
          </p15:clr>
        </p15:guide>
        <p15:guide id="2" pos="56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498"/>
    <a:srgbClr val="0C4EE2"/>
    <a:srgbClr val="093AA5"/>
    <a:srgbClr val="FFC000"/>
    <a:srgbClr val="5B9BD5"/>
    <a:srgbClr val="58267E"/>
    <a:srgbClr val="FFE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3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1962" y="90"/>
      </p:cViewPr>
      <p:guideLst>
        <p:guide orient="horz" pos="3793"/>
        <p:guide pos="56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owerGuide\Desktop\508%20(&#1041;&#1080;&#1090;&#1091;&#1084;)\&#1048;&#1089;&#1093;&#1086;&#1076;&#1085;&#1099;&#1077;%20&#1076;&#1072;&#1085;&#1085;&#1099;&#1077;\&#1041;&#1080;&#1079;&#1085;&#1077;&#1089;-&#1087;&#1083;&#1072;&#1085;\&#1057;&#1086;&#1095;&#1080;%202015\&#1040;&#1085;&#1072;&#1083;&#1080;&#1090;&#1080;&#1082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Производство битума</c:v>
                </c:pt>
              </c:strCache>
            </c:strRef>
          </c:tx>
          <c:spPr>
            <a:solidFill>
              <a:schemeClr val="accent2"/>
            </a:solidFill>
            <a:ln w="25400">
              <a:solidFill>
                <a:schemeClr val="bg2">
                  <a:lumMod val="90000"/>
                </a:schemeClr>
              </a:solidFill>
            </a:ln>
          </c:spPr>
          <c:dPt>
            <c:idx val="1"/>
            <c:bubble3D val="0"/>
            <c:spPr>
              <a:solidFill>
                <a:schemeClr val="accent1"/>
              </a:solidFill>
              <a:ln w="25400">
                <a:solidFill>
                  <a:schemeClr val="bg2">
                    <a:lumMod val="9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015-49C8-83E4-57C5A36529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+mj-lt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Высокий сезон</c:v>
                </c:pt>
                <c:pt idx="1">
                  <c:v>Низкий сезон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15-49C8-83E4-57C5A3652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4"/>
        <c:holeSize val="6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noFill/>
            </a:ln>
            <a:effectLst/>
          </c:spPr>
          <c:invertIfNegative val="0"/>
          <c:val>
            <c:numRef>
              <c:f>'Производство битума'!$B$3:$B$14</c:f>
              <c:numCache>
                <c:formatCode>General</c:formatCode>
                <c:ptCount val="12"/>
                <c:pt idx="0">
                  <c:v>242.3</c:v>
                </c:pt>
                <c:pt idx="1">
                  <c:v>232.8</c:v>
                </c:pt>
                <c:pt idx="2">
                  <c:v>275.3</c:v>
                </c:pt>
                <c:pt idx="3">
                  <c:v>395.2</c:v>
                </c:pt>
                <c:pt idx="4">
                  <c:v>566.20000000000005</c:v>
                </c:pt>
                <c:pt idx="5">
                  <c:v>779.1</c:v>
                </c:pt>
                <c:pt idx="6">
                  <c:v>894.4</c:v>
                </c:pt>
                <c:pt idx="7">
                  <c:v>878.9</c:v>
                </c:pt>
                <c:pt idx="8">
                  <c:v>720.3</c:v>
                </c:pt>
                <c:pt idx="9">
                  <c:v>603.5</c:v>
                </c:pt>
                <c:pt idx="10">
                  <c:v>342.5</c:v>
                </c:pt>
                <c:pt idx="11">
                  <c:v>222.7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6D-4296-ABE9-2AD87869B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4813664"/>
        <c:axId val="474816016"/>
      </c:barChart>
      <c:catAx>
        <c:axId val="47481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4816016"/>
        <c:crosses val="autoZero"/>
        <c:auto val="1"/>
        <c:lblAlgn val="ctr"/>
        <c:lblOffset val="100"/>
        <c:noMultiLvlLbl val="0"/>
      </c:catAx>
      <c:valAx>
        <c:axId val="474816016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4813664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1451" y="0"/>
            <a:ext cx="293878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55094-F89E-48F1-B191-1EEADE64E06B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3488"/>
            <a:ext cx="44450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180" y="4751983"/>
            <a:ext cx="54254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3878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1451" y="9378824"/>
            <a:ext cx="293878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88F83-14B2-4849-87C3-3CE446AF3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94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88F83-14B2-4849-87C3-3CE446AF362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939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88F83-14B2-4849-87C3-3CE446AF362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14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88F83-14B2-4849-87C3-3CE446AF362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6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88F83-14B2-4849-87C3-3CE446AF362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611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88F83-14B2-4849-87C3-3CE446AF362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08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88F83-14B2-4849-87C3-3CE446AF362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64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88F83-14B2-4849-87C3-3CE446AF362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1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88F83-14B2-4849-87C3-3CE446AF362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586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88F83-14B2-4849-87C3-3CE446AF362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338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88F83-14B2-4849-87C3-3CE446AF362A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79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256458"/>
            <a:ext cx="7772400" cy="4862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199" y="1249671"/>
            <a:ext cx="4896362" cy="4463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258199" y="2021144"/>
            <a:ext cx="6046736" cy="31112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4"/>
          </p:nvPr>
        </p:nvSpPr>
        <p:spPr>
          <a:xfrm>
            <a:off x="6467477" y="2020888"/>
            <a:ext cx="2447925" cy="311155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5"/>
          </p:nvPr>
        </p:nvSpPr>
        <p:spPr>
          <a:xfrm>
            <a:off x="4549777" y="5375125"/>
            <a:ext cx="4365625" cy="47942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000" i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923" y="6459824"/>
            <a:ext cx="2057400" cy="365125"/>
          </a:xfrm>
          <a:prstGeom prst="rect">
            <a:avLst/>
          </a:prstGeom>
        </p:spPr>
        <p:txBody>
          <a:bodyPr anchor="b"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8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20" y="157240"/>
            <a:ext cx="6008124" cy="43866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35" y="1966819"/>
            <a:ext cx="5829300" cy="300170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F6AE9398-9C93-440D-9A80-C664C484F63B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0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861ECC-3B56-4135-A7A2-7106C8D756D2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92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256458"/>
            <a:ext cx="7772400" cy="48623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199" y="1249671"/>
            <a:ext cx="4896362" cy="44639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258199" y="2021144"/>
            <a:ext cx="6046736" cy="311129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4"/>
          </p:nvPr>
        </p:nvSpPr>
        <p:spPr>
          <a:xfrm>
            <a:off x="6467477" y="2020888"/>
            <a:ext cx="2447925" cy="31115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5"/>
          </p:nvPr>
        </p:nvSpPr>
        <p:spPr>
          <a:xfrm>
            <a:off x="4549777" y="5375125"/>
            <a:ext cx="4365625" cy="479425"/>
          </a:xfrm>
        </p:spPr>
        <p:txBody>
          <a:bodyPr>
            <a:normAutofit/>
          </a:bodyPr>
          <a:lstStyle>
            <a:lvl1pPr algn="r">
              <a:defRPr sz="1000" i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923" y="6459824"/>
            <a:ext cx="2057400" cy="365125"/>
          </a:xfrm>
        </p:spPr>
        <p:txBody>
          <a:bodyPr anchor="b"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65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0825" y="256458"/>
            <a:ext cx="7772400" cy="48623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258199" y="1249671"/>
            <a:ext cx="4896362" cy="44639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4"/>
          </p:nvPr>
        </p:nvSpPr>
        <p:spPr>
          <a:xfrm>
            <a:off x="2433485" y="2069224"/>
            <a:ext cx="6466605" cy="33337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526177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46678A4C-1287-4F79-A9B1-2EC4E56AA3CD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45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3015DCD-A389-4F44-9A1F-CA928E34118A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8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8976BFC0-CBF8-4B59-896B-78DB197C2A22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13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2B37909-DC64-4C87-A0EB-DAF3492BB1D0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84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FA3DB265-C7A2-49EC-A846-4E3A20DEA999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85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F8D70D0-06E9-4874-A033-BA0ED2245330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0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0825" y="256458"/>
            <a:ext cx="7772400" cy="4862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258199" y="1249671"/>
            <a:ext cx="4896362" cy="4463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4"/>
          </p:nvPr>
        </p:nvSpPr>
        <p:spPr>
          <a:xfrm>
            <a:off x="2433485" y="2069224"/>
            <a:ext cx="6466605" cy="33337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424672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E79C52A-F258-4945-967D-46FD8D64A47F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19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F6AE9398-9C93-440D-9A80-C664C484F63B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44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861ECC-3B56-4135-A7A2-7106C8D756D2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03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256458"/>
            <a:ext cx="7772400" cy="48623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199" y="1249671"/>
            <a:ext cx="4896362" cy="44639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258199" y="2021144"/>
            <a:ext cx="6046736" cy="311129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4"/>
          </p:nvPr>
        </p:nvSpPr>
        <p:spPr>
          <a:xfrm>
            <a:off x="6467477" y="2020888"/>
            <a:ext cx="2447925" cy="31115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5"/>
          </p:nvPr>
        </p:nvSpPr>
        <p:spPr>
          <a:xfrm>
            <a:off x="4549777" y="5375125"/>
            <a:ext cx="4365625" cy="479425"/>
          </a:xfrm>
        </p:spPr>
        <p:txBody>
          <a:bodyPr>
            <a:normAutofit/>
          </a:bodyPr>
          <a:lstStyle>
            <a:lvl1pPr algn="r">
              <a:defRPr sz="1000" i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923" y="6459824"/>
            <a:ext cx="2057400" cy="365125"/>
          </a:xfrm>
        </p:spPr>
        <p:txBody>
          <a:bodyPr anchor="b"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97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0825" y="256458"/>
            <a:ext cx="7772400" cy="48623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258199" y="1249671"/>
            <a:ext cx="4896362" cy="44639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4"/>
          </p:nvPr>
        </p:nvSpPr>
        <p:spPr>
          <a:xfrm>
            <a:off x="2433485" y="2069224"/>
            <a:ext cx="6466605" cy="33337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045120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46678A4C-1287-4F79-A9B1-2EC4E56AA3CD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76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3015DCD-A389-4F44-9A1F-CA928E34118A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57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8976BFC0-CBF8-4B59-896B-78DB197C2A22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93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2B37909-DC64-4C87-A0EB-DAF3492BB1D0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FA3DB265-C7A2-49EC-A846-4E3A20DEA999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38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46678A4C-1287-4F79-A9B1-2EC4E56AA3CD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31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F8D70D0-06E9-4874-A033-BA0ED2245330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34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E79C52A-F258-4945-967D-46FD8D64A47F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44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F6AE9398-9C93-440D-9A80-C664C484F63B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29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861ECC-3B56-4135-A7A2-7106C8D756D2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345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C2D51DD-DFA0-494B-8EB0-D58E9D82BF6B}" type="datetime1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C58A-031E-4BC3-975D-067BD064F7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146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256458"/>
            <a:ext cx="7772400" cy="48623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199" y="1249671"/>
            <a:ext cx="4896362" cy="44639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258199" y="2021144"/>
            <a:ext cx="6046736" cy="311129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4"/>
          </p:nvPr>
        </p:nvSpPr>
        <p:spPr>
          <a:xfrm>
            <a:off x="6467477" y="2020888"/>
            <a:ext cx="2447925" cy="31115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5"/>
          </p:nvPr>
        </p:nvSpPr>
        <p:spPr>
          <a:xfrm>
            <a:off x="4549777" y="5375125"/>
            <a:ext cx="4365625" cy="479425"/>
          </a:xfrm>
        </p:spPr>
        <p:txBody>
          <a:bodyPr>
            <a:normAutofit/>
          </a:bodyPr>
          <a:lstStyle>
            <a:lvl1pPr algn="r">
              <a:defRPr sz="1000" i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923" y="6459824"/>
            <a:ext cx="2057400" cy="365125"/>
          </a:xfrm>
        </p:spPr>
        <p:txBody>
          <a:bodyPr anchor="b"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10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0825" y="256458"/>
            <a:ext cx="7772400" cy="48623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258199" y="1249671"/>
            <a:ext cx="4896362" cy="44639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4"/>
          </p:nvPr>
        </p:nvSpPr>
        <p:spPr>
          <a:xfrm>
            <a:off x="2433485" y="2069224"/>
            <a:ext cx="6466605" cy="33337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622900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46678A4C-1287-4F79-A9B1-2EC4E56AA3CD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63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3015DCD-A389-4F44-9A1F-CA928E34118A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61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8976BFC0-CBF8-4B59-896B-78DB197C2A22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60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20" y="157240"/>
            <a:ext cx="6008124" cy="43866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3015DCD-A389-4F44-9A1F-CA928E34118A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5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2B37909-DC64-4C87-A0EB-DAF3492BB1D0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58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FA3DB265-C7A2-49EC-A846-4E3A20DEA999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425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F8D70D0-06E9-4874-A033-BA0ED2245330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33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E79C52A-F258-4945-967D-46FD8D64A47F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54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F6AE9398-9C93-440D-9A80-C664C484F63B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84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861ECC-3B56-4135-A7A2-7106C8D756D2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86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C2D51DD-DFA0-494B-8EB0-D58E9D82BF6B}" type="datetime1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C58A-031E-4BC3-975D-067BD064F7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784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256458"/>
            <a:ext cx="7772400" cy="48623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199" y="1249671"/>
            <a:ext cx="4896362" cy="44639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258199" y="2021144"/>
            <a:ext cx="6046736" cy="311129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4"/>
          </p:nvPr>
        </p:nvSpPr>
        <p:spPr>
          <a:xfrm>
            <a:off x="6467477" y="2020888"/>
            <a:ext cx="2447925" cy="31115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5"/>
          </p:nvPr>
        </p:nvSpPr>
        <p:spPr>
          <a:xfrm>
            <a:off x="4549777" y="5375125"/>
            <a:ext cx="4365625" cy="479425"/>
          </a:xfrm>
        </p:spPr>
        <p:txBody>
          <a:bodyPr>
            <a:normAutofit/>
          </a:bodyPr>
          <a:lstStyle>
            <a:lvl1pPr algn="r">
              <a:defRPr sz="1000" i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923" y="6459824"/>
            <a:ext cx="2057400" cy="365125"/>
          </a:xfrm>
        </p:spPr>
        <p:txBody>
          <a:bodyPr anchor="b"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68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0825" y="256458"/>
            <a:ext cx="7772400" cy="48623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258199" y="1249671"/>
            <a:ext cx="4896362" cy="44639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4"/>
          </p:nvPr>
        </p:nvSpPr>
        <p:spPr>
          <a:xfrm>
            <a:off x="2433485" y="2069224"/>
            <a:ext cx="6466605" cy="33337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249368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46678A4C-1287-4F79-A9B1-2EC4E56AA3CD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7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8976BFC0-CBF8-4B59-896B-78DB197C2A22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041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3015DCD-A389-4F44-9A1F-CA928E34118A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32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8976BFC0-CBF8-4B59-896B-78DB197C2A22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228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2B37909-DC64-4C87-A0EB-DAF3492BB1D0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096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FA3DB265-C7A2-49EC-A846-4E3A20DEA999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893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F8D70D0-06E9-4874-A033-BA0ED2245330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1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E79C52A-F258-4945-967D-46FD8D64A47F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030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F6AE9398-9C93-440D-9A80-C664C484F63B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218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861ECC-3B56-4135-A7A2-7106C8D756D2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C2D51DD-DFA0-494B-8EB0-D58E9D82BF6B}" type="datetime1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C58A-031E-4BC3-975D-067BD064F7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6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20" y="157240"/>
            <a:ext cx="6008124" cy="43866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2B37909-DC64-4C87-A0EB-DAF3492BB1D0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13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FA3DB265-C7A2-49EC-A846-4E3A20DEA999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2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F8D70D0-06E9-4874-A033-BA0ED2245330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0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E79C52A-F258-4945-967D-46FD8D64A47F}" type="datetime1">
              <a:rPr lang="ru-RU" smtClean="0">
                <a:solidFill>
                  <a:prstClr val="black"/>
                </a:solidFill>
              </a:rPr>
              <a:pPr/>
              <a:t>24.05.2016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7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28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EuropeExt" panose="020B72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rope_Ex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Europe_Ex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Europe_Ex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Europe_Ex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Europe_Ex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2420" y="157240"/>
            <a:ext cx="6008124" cy="438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35" y="1966819"/>
            <a:ext cx="5829300" cy="3001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Europe_Ext" pitchFamily="2" charset="0"/>
              </a:defRPr>
            </a:lvl1pPr>
          </a:lstStyle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95" y="164890"/>
            <a:ext cx="1466323" cy="671401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>
            <a:off x="0" y="829067"/>
            <a:ext cx="7197213" cy="2077"/>
          </a:xfrm>
          <a:prstGeom prst="line">
            <a:avLst/>
          </a:prstGeom>
          <a:ln w="6350">
            <a:solidFill>
              <a:srgbClr val="093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 userDrawn="1"/>
        </p:nvGrpSpPr>
        <p:grpSpPr>
          <a:xfrm>
            <a:off x="0" y="5210503"/>
            <a:ext cx="9144000" cy="1559324"/>
            <a:chOff x="0" y="5262317"/>
            <a:chExt cx="9144000" cy="1559324"/>
          </a:xfrm>
        </p:grpSpPr>
        <p:sp>
          <p:nvSpPr>
            <p:cNvPr id="10" name="Прямоугольник 9"/>
            <p:cNvSpPr/>
            <p:nvPr userDrawn="1"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1" name="Группа 10"/>
            <p:cNvGrpSpPr/>
            <p:nvPr userDrawn="1"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13" name="Параллелограмм 12"/>
              <p:cNvSpPr/>
              <p:nvPr userDrawn="1"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/>
              <p:cNvSpPr/>
              <p:nvPr userDrawn="1"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Параллелограмм 14"/>
              <p:cNvSpPr/>
              <p:nvPr userDrawn="1"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093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 userDrawn="1"/>
          </p:nvSpPr>
          <p:spPr>
            <a:xfrm>
              <a:off x="1122006" y="6544642"/>
              <a:ext cx="1598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EuropeExt" panose="020B7200000000000000" pitchFamily="34" charset="0"/>
                </a:rPr>
                <a:t>www.tabitum.ru</a:t>
              </a:r>
              <a:endParaRPr lang="ru-RU" sz="1200" dirty="0">
                <a:solidFill>
                  <a:prstClr val="black"/>
                </a:solidFill>
                <a:latin typeface="EuropeEx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27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EuropeExt" panose="020B72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rope_Ex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Europe_Ex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Europe_Ex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Europe_Ex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Europe_Ex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1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2420" y="157240"/>
            <a:ext cx="6008124" cy="438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35" y="1966819"/>
            <a:ext cx="5829300" cy="3001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Europe_Ext" pitchFamily="2" charset="0"/>
              </a:defRPr>
            </a:lvl1pPr>
          </a:lstStyle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0" y="826265"/>
            <a:ext cx="7085678" cy="2802"/>
          </a:xfrm>
          <a:prstGeom prst="line">
            <a:avLst/>
          </a:prstGeom>
          <a:ln w="6350">
            <a:solidFill>
              <a:srgbClr val="093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 userDrawn="1"/>
        </p:nvGrpSpPr>
        <p:grpSpPr>
          <a:xfrm>
            <a:off x="0" y="5262317"/>
            <a:ext cx="9144000" cy="1559324"/>
            <a:chOff x="0" y="5262317"/>
            <a:chExt cx="9144000" cy="1559324"/>
          </a:xfrm>
        </p:grpSpPr>
        <p:sp>
          <p:nvSpPr>
            <p:cNvPr id="10" name="Прямоугольник 9"/>
            <p:cNvSpPr/>
            <p:nvPr userDrawn="1"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1" name="Группа 10"/>
            <p:cNvGrpSpPr/>
            <p:nvPr userDrawn="1"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13" name="Параллелограмм 12"/>
              <p:cNvSpPr/>
              <p:nvPr userDrawn="1"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/>
              <p:cNvSpPr/>
              <p:nvPr userDrawn="1"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Параллелограмм 14"/>
              <p:cNvSpPr/>
              <p:nvPr userDrawn="1"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 userDrawn="1"/>
          </p:nvSpPr>
          <p:spPr>
            <a:xfrm>
              <a:off x="1122006" y="6544642"/>
              <a:ext cx="1598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EuropeExt" panose="020B7200000000000000" pitchFamily="34" charset="0"/>
                </a:rPr>
                <a:t>www.tabitum.ru</a:t>
              </a:r>
              <a:endParaRPr lang="ru-RU" sz="1200" dirty="0">
                <a:solidFill>
                  <a:prstClr val="black"/>
                </a:solidFill>
                <a:latin typeface="EuropeExt" panose="020B7200000000000000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78" y="153873"/>
            <a:ext cx="1830378" cy="5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EuropeExt" panose="020B72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rope_Ex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Europe_Ex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Europe_Ex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Europe_Ex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Europe_Ex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1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2420" y="157240"/>
            <a:ext cx="6008124" cy="438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35" y="1966819"/>
            <a:ext cx="5829300" cy="3001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Europe_Ext" pitchFamily="2" charset="0"/>
              </a:defRPr>
            </a:lvl1pPr>
          </a:lstStyle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0" y="815248"/>
            <a:ext cx="7285348" cy="13819"/>
          </a:xfrm>
          <a:prstGeom prst="line">
            <a:avLst/>
          </a:prstGeom>
          <a:ln w="6350">
            <a:solidFill>
              <a:srgbClr val="093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 userDrawn="1"/>
        </p:nvGrpSpPr>
        <p:grpSpPr>
          <a:xfrm>
            <a:off x="0" y="5210503"/>
            <a:ext cx="9144000" cy="1559324"/>
            <a:chOff x="0" y="5262317"/>
            <a:chExt cx="9144000" cy="1559324"/>
          </a:xfrm>
        </p:grpSpPr>
        <p:sp>
          <p:nvSpPr>
            <p:cNvPr id="10" name="Прямоугольник 9"/>
            <p:cNvSpPr/>
            <p:nvPr userDrawn="1"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1" name="Группа 10"/>
            <p:cNvGrpSpPr/>
            <p:nvPr userDrawn="1"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13" name="Параллелограмм 12"/>
              <p:cNvSpPr/>
              <p:nvPr userDrawn="1"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/>
              <p:cNvSpPr/>
              <p:nvPr userDrawn="1"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Параллелограмм 14"/>
              <p:cNvSpPr/>
              <p:nvPr userDrawn="1"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 userDrawn="1"/>
          </p:nvSpPr>
          <p:spPr>
            <a:xfrm>
              <a:off x="1122006" y="6544642"/>
              <a:ext cx="1598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EuropeExt" panose="020B7200000000000000" pitchFamily="34" charset="0"/>
                </a:rPr>
                <a:t>www.tabitum.ru</a:t>
              </a:r>
              <a:endParaRPr lang="ru-RU" sz="1200" dirty="0">
                <a:solidFill>
                  <a:prstClr val="black"/>
                </a:solidFill>
                <a:latin typeface="EuropeExt" panose="020B7200000000000000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348" y="157240"/>
            <a:ext cx="1613805" cy="5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2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EuropeExt" panose="020B72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rope_Ex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Europe_Ex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Europe_Ex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Europe_Ex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Europe_Ex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1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2420" y="157240"/>
            <a:ext cx="6008124" cy="438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35" y="1966819"/>
            <a:ext cx="5829300" cy="3001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9116" y="640470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Europe_Ext" pitchFamily="2" charset="0"/>
              </a:defRPr>
            </a:lvl1pPr>
          </a:lstStyle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0" y="826265"/>
            <a:ext cx="7040501" cy="2802"/>
          </a:xfrm>
          <a:prstGeom prst="line">
            <a:avLst/>
          </a:prstGeom>
          <a:ln w="6350">
            <a:solidFill>
              <a:srgbClr val="093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 userDrawn="1"/>
        </p:nvGrpSpPr>
        <p:grpSpPr>
          <a:xfrm>
            <a:off x="0" y="5210503"/>
            <a:ext cx="9144000" cy="1559324"/>
            <a:chOff x="0" y="5262317"/>
            <a:chExt cx="9144000" cy="1559324"/>
          </a:xfrm>
        </p:grpSpPr>
        <p:sp>
          <p:nvSpPr>
            <p:cNvPr id="10" name="Прямоугольник 9"/>
            <p:cNvSpPr/>
            <p:nvPr userDrawn="1"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1" name="Группа 10"/>
            <p:cNvGrpSpPr/>
            <p:nvPr userDrawn="1"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13" name="Параллелограмм 12"/>
              <p:cNvSpPr/>
              <p:nvPr userDrawn="1"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/>
              <p:cNvSpPr/>
              <p:nvPr userDrawn="1"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Параллелограмм 14"/>
              <p:cNvSpPr/>
              <p:nvPr userDrawn="1"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5826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 userDrawn="1"/>
          </p:nvSpPr>
          <p:spPr>
            <a:xfrm>
              <a:off x="1122006" y="6544642"/>
              <a:ext cx="1598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EuropeExt" panose="020B7200000000000000" pitchFamily="34" charset="0"/>
                </a:rPr>
                <a:t>www.tabitum.ru</a:t>
              </a:r>
              <a:endParaRPr lang="ru-RU" sz="1200" dirty="0">
                <a:solidFill>
                  <a:prstClr val="black"/>
                </a:solidFill>
                <a:latin typeface="EuropeExt" panose="020B7200000000000000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01" y="169720"/>
            <a:ext cx="1858652" cy="5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EuropeExt" panose="020B72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rope_Ex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Europe_Ex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Europe_Ex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Europe_Ex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Europe_Ex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" y="0"/>
            <a:ext cx="915183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7378" y="798935"/>
            <a:ext cx="4701914" cy="1169551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EuropeExt" panose="020B7200000000000000" pitchFamily="34" charset="0"/>
              </a:rPr>
              <a:t>ПРОЕКТ ПО РАЗВИТИЮ СЕТИ </a:t>
            </a:r>
          </a:p>
          <a:p>
            <a:r>
              <a:rPr lang="ru-RU" sz="1400" b="1" dirty="0">
                <a:latin typeface="EuropeExt" panose="020B7200000000000000" pitchFamily="34" charset="0"/>
              </a:rPr>
              <a:t>БИТУМНЫХ ТЕРМИНАЛОВ В РОССИИ: </a:t>
            </a:r>
            <a:r>
              <a:rPr lang="ru-RU" sz="1400" dirty="0">
                <a:latin typeface="EuropeExt" panose="020B7200000000000000" pitchFamily="34" charset="0"/>
              </a:rPr>
              <a:t>ПРЕДПОСЫЛКИ, ЗАДАЧИ</a:t>
            </a:r>
          </a:p>
          <a:p>
            <a:r>
              <a:rPr lang="ru-RU" sz="1400" dirty="0">
                <a:latin typeface="EuropeExt" panose="020B7200000000000000" pitchFamily="34" charset="0"/>
              </a:rPr>
              <a:t>И ВОЗМОЖНОСТИ ДЛЯ РАЗВИТИЯ ДОРОЖНОЙ ОТРАСЛИ</a:t>
            </a:r>
          </a:p>
        </p:txBody>
      </p:sp>
    </p:spTree>
    <p:extLst>
      <p:ext uri="{BB962C8B-B14F-4D97-AF65-F5344CB8AC3E}">
        <p14:creationId xmlns:p14="http://schemas.microsoft.com/office/powerpoint/2010/main" val="354553635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5294" b="480"/>
          <a:stretch/>
        </p:blipFill>
        <p:spPr>
          <a:xfrm>
            <a:off x="-11875" y="1983179"/>
            <a:ext cx="9155874" cy="487482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6831" y="919673"/>
            <a:ext cx="9150831" cy="998085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>
              <a:solidFill>
                <a:prstClr val="white"/>
              </a:solidFill>
            </a:endParaRPr>
          </a:p>
        </p:txBody>
      </p:sp>
      <p:sp>
        <p:nvSpPr>
          <p:cNvPr id="13" name="Подзаголовок 6"/>
          <p:cNvSpPr txBox="1">
            <a:spLocks/>
          </p:cNvSpPr>
          <p:nvPr/>
        </p:nvSpPr>
        <p:spPr>
          <a:xfrm>
            <a:off x="102948" y="946292"/>
            <a:ext cx="6351117" cy="1004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400" dirty="0">
                <a:latin typeface="EuropeExt" panose="020B7200000000000000" pitchFamily="34" charset="0"/>
              </a:rPr>
              <a:t>В 2014 году Группа компаний ТА ввела в эксплуатацию современный автоматизированный битумный терминал емкостью 20 тыс. тонн в г. Сальск Ростовской области.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102948" y="182115"/>
            <a:ext cx="7772400" cy="486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САЛЬСКИЙ БИТУМНЫЙ ТЕРМИНАЛ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0" y="5262317"/>
            <a:ext cx="9144000" cy="1559324"/>
            <a:chOff x="0" y="5262317"/>
            <a:chExt cx="9144000" cy="155932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24" name="Параллелограмм 23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араллелограмм 24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араллелограмм 25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122006" y="6544642"/>
              <a:ext cx="1598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EuropeExt" panose="020B7200000000000000" pitchFamily="34" charset="0"/>
                </a:rPr>
                <a:t>www.tabitum.ru</a:t>
              </a:r>
              <a:endParaRPr lang="ru-RU" sz="1200" dirty="0">
                <a:solidFill>
                  <a:prstClr val="black"/>
                </a:solidFill>
                <a:latin typeface="EuropeExt" panose="020B7200000000000000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010539" y="4553339"/>
            <a:ext cx="4171600" cy="2089047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>
                <a:solidFill>
                  <a:srgbClr val="063498"/>
                </a:solidFill>
                <a:latin typeface="Europe" panose="020B7200000000000000" pitchFamily="34" charset="0"/>
              </a:rPr>
              <a:t>Современный битумный терминал </a:t>
            </a:r>
          </a:p>
          <a:p>
            <a:pPr algn="r"/>
            <a:r>
              <a:rPr lang="ru-RU" sz="1400" dirty="0">
                <a:solidFill>
                  <a:schemeClr val="tx1"/>
                </a:solidFill>
                <a:latin typeface="Europe" panose="020B7200000000000000" pitchFamily="34" charset="0"/>
              </a:rPr>
              <a:t>это автоматизированный комплекс, который предназначен для приема битума со всех видов транспорта (автомобильный, железнодорожный и водный), его  хранения, перекачивания, дозирования и налива в транспортируемые емкости для битума, а также для производства широкого ассортимента битумных материалов. </a:t>
            </a:r>
          </a:p>
        </p:txBody>
      </p:sp>
    </p:spTree>
    <p:extLst>
      <p:ext uri="{BB962C8B-B14F-4D97-AF65-F5344CB8AC3E}">
        <p14:creationId xmlns:p14="http://schemas.microsoft.com/office/powerpoint/2010/main" val="496856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116" y="6452202"/>
            <a:ext cx="2057400" cy="365125"/>
          </a:xfrm>
        </p:spPr>
        <p:txBody>
          <a:bodyPr anchor="b"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5291946" y="1122682"/>
            <a:ext cx="3093961" cy="44639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Сальский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битумный терминал</a:t>
            </a:r>
          </a:p>
        </p:txBody>
      </p:sp>
      <p:sp>
        <p:nvSpPr>
          <p:cNvPr id="21" name="Параллелограмм 20"/>
          <p:cNvSpPr/>
          <p:nvPr/>
        </p:nvSpPr>
        <p:spPr>
          <a:xfrm flipH="1">
            <a:off x="4909758" y="3475974"/>
            <a:ext cx="316801" cy="239625"/>
          </a:xfrm>
          <a:prstGeom prst="parallelogram">
            <a:avLst>
              <a:gd name="adj" fmla="val 4783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2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5291947" y="3572611"/>
            <a:ext cx="3601228" cy="44639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Зона поставки битума с терминала автотранспортом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100" i="1" dirty="0"/>
              <a:t>(битум на терминал отгружается железнодорожным транспортом)</a:t>
            </a:r>
          </a:p>
        </p:txBody>
      </p:sp>
      <p:sp>
        <p:nvSpPr>
          <p:cNvPr id="39" name="Заголовок 5"/>
          <p:cNvSpPr txBox="1">
            <a:spLocks/>
          </p:cNvSpPr>
          <p:nvPr/>
        </p:nvSpPr>
        <p:spPr>
          <a:xfrm>
            <a:off x="85358" y="182115"/>
            <a:ext cx="7772400" cy="486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ГЕОГРАФИЧЕСКОЕ ПОЛОЖЕНИЕ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227" y1="73018" x2="19227" y2="73018"/>
                        <a14:foregroundMark x1="17346" y1="91300" x2="17346" y2="91300"/>
                        <a14:foregroundMark x1="8464" y1="90639" x2="25183" y2="91740"/>
                        <a14:foregroundMark x1="940" y1="66410" x2="3344" y2="83811"/>
                        <a14:foregroundMark x1="14838" y1="63656" x2="42111" y2="86123"/>
                        <a14:foregroundMark x1="2299" y1="89537" x2="44305" y2="97797"/>
                        <a14:foregroundMark x1="89655" y1="69383" x2="82654" y2="94714"/>
                        <a14:foregroundMark x1="95611" y1="68172" x2="89969" y2="97247"/>
                        <a14:foregroundMark x1="20585" y1="5396" x2="29781" y2="4736"/>
                        <a14:foregroundMark x1="19018" y1="5066" x2="32393" y2="5396"/>
                        <a14:foregroundMark x1="18704" y1="3634" x2="31661" y2="3414"/>
                        <a14:foregroundMark x1="31348" y1="3084" x2="33542" y2="7599"/>
                        <a14:foregroundMark x1="31975" y1="3634" x2="34274" y2="6828"/>
                        <a14:foregroundMark x1="38349" y1="6167" x2="51306" y2="6498"/>
                        <a14:foregroundMark x1="50470" y1="4295" x2="52665" y2="8480"/>
                        <a14:foregroundMark x1="70742" y1="11564" x2="84744" y2="10463"/>
                        <a14:foregroundMark x1="59143" y1="25771" x2="72309" y2="25330"/>
                        <a14:foregroundMark x1="48067" y1="51101" x2="64263" y2="50771"/>
                        <a14:foregroundMark x1="52142" y1="49229" x2="64054" y2="52863"/>
                        <a14:foregroundMark x1="7941" y1="93282" x2="21421" y2="98018"/>
                        <a14:foregroundMark x1="4598" y1="93833" x2="2299" y2="988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9" y="842613"/>
            <a:ext cx="4582900" cy="434824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61" y="1122682"/>
            <a:ext cx="381898" cy="38189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23" y="3302633"/>
            <a:ext cx="686125" cy="6500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40" name="Прямоугольник 39"/>
          <p:cNvSpPr/>
          <p:nvPr/>
        </p:nvSpPr>
        <p:spPr>
          <a:xfrm rot="10800000">
            <a:off x="1679465" y="4628262"/>
            <a:ext cx="7464535" cy="998085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>
              <a:solidFill>
                <a:prstClr val="white"/>
              </a:solidFill>
            </a:endParaRPr>
          </a:p>
        </p:txBody>
      </p:sp>
      <p:sp>
        <p:nvSpPr>
          <p:cNvPr id="41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2535247" y="4621461"/>
            <a:ext cx="6461269" cy="100488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r">
              <a:buNone/>
            </a:pPr>
            <a:r>
              <a:rPr lang="ru-RU" sz="1400" dirty="0">
                <a:latin typeface="EuropeExt" panose="020B7200000000000000" pitchFamily="34" charset="0"/>
              </a:rPr>
              <a:t>Разница в стоимости перевозки железнодорожным и автомобильным транспортом становится существенной на расстоянии более 500 км, что делает работу терминала экономически оправданной.</a:t>
            </a:r>
          </a:p>
        </p:txBody>
      </p:sp>
      <p:sp>
        <p:nvSpPr>
          <p:cNvPr id="16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5302696" y="1791899"/>
            <a:ext cx="2813313" cy="44639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НПЗ – производители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битума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61" y="1810433"/>
            <a:ext cx="381898" cy="38189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8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4921212" y="2267777"/>
            <a:ext cx="3051555" cy="88564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</a:rPr>
              <a:t>Волгоградский  </a:t>
            </a:r>
            <a:r>
              <a:rPr lang="ru-RU" sz="1200" dirty="0">
                <a:solidFill>
                  <a:schemeClr val="bg1">
                    <a:lumMod val="65000"/>
                  </a:schemeClr>
                </a:solidFill>
                <a:cs typeface="Adobe Devanagari" panose="02040503050201020203" pitchFamily="18" charset="0"/>
              </a:rPr>
              <a:t>    </a:t>
            </a:r>
            <a:r>
              <a:rPr lang="ru-RU" sz="1200" dirty="0">
                <a:solidFill>
                  <a:schemeClr val="bg1">
                    <a:lumMod val="65000"/>
                  </a:schemeClr>
                </a:solidFill>
              </a:rPr>
              <a:t>400км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</a:rPr>
              <a:t>Саратовский          800км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</a:rPr>
              <a:t>Сызранский           1100км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</a:rPr>
              <a:t>Рязанский              1100км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</a:rPr>
              <a:t>Московский           1300км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07" y="1469293"/>
            <a:ext cx="605439" cy="62961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36" y="2546083"/>
            <a:ext cx="632590" cy="62961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73" y="819750"/>
            <a:ext cx="586908" cy="62961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2" y="640614"/>
            <a:ext cx="602855" cy="62961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00" y="571282"/>
            <a:ext cx="641010" cy="62961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5" name="Равнобедренный треугольник 4"/>
          <p:cNvSpPr/>
          <p:nvPr/>
        </p:nvSpPr>
        <p:spPr>
          <a:xfrm rot="16200000">
            <a:off x="6479890" y="2326833"/>
            <a:ext cx="45719" cy="4571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 rot="5400000">
            <a:off x="6599070" y="2320973"/>
            <a:ext cx="45719" cy="4571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8" name="Равнобедренный треугольник 37"/>
          <p:cNvSpPr/>
          <p:nvPr/>
        </p:nvSpPr>
        <p:spPr>
          <a:xfrm rot="16200000">
            <a:off x="6378290" y="2510493"/>
            <a:ext cx="45719" cy="4571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Равнобедренный треугольник 41"/>
          <p:cNvSpPr/>
          <p:nvPr/>
        </p:nvSpPr>
        <p:spPr>
          <a:xfrm rot="5400000">
            <a:off x="6505285" y="2512448"/>
            <a:ext cx="45719" cy="4571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46" name="Равнобедренный треугольник 45"/>
          <p:cNvSpPr/>
          <p:nvPr/>
        </p:nvSpPr>
        <p:spPr>
          <a:xfrm rot="16200000">
            <a:off x="6372430" y="2694153"/>
            <a:ext cx="45719" cy="4571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/>
          <p:cNvSpPr/>
          <p:nvPr/>
        </p:nvSpPr>
        <p:spPr>
          <a:xfrm rot="5400000">
            <a:off x="6491610" y="2696108"/>
            <a:ext cx="45719" cy="4571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48" name="Равнобедренный треугольник 47"/>
          <p:cNvSpPr/>
          <p:nvPr/>
        </p:nvSpPr>
        <p:spPr>
          <a:xfrm rot="16200000">
            <a:off x="6366570" y="2869998"/>
            <a:ext cx="45719" cy="4571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Равнобедренный треугольник 48"/>
          <p:cNvSpPr/>
          <p:nvPr/>
        </p:nvSpPr>
        <p:spPr>
          <a:xfrm rot="5400000">
            <a:off x="6493565" y="2871953"/>
            <a:ext cx="45719" cy="4571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50" name="Равнобедренный треугольник 49"/>
          <p:cNvSpPr/>
          <p:nvPr/>
        </p:nvSpPr>
        <p:spPr>
          <a:xfrm rot="16200000">
            <a:off x="6376340" y="3061473"/>
            <a:ext cx="45719" cy="4571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Равнобедренный треугольник 50"/>
          <p:cNvSpPr/>
          <p:nvPr/>
        </p:nvSpPr>
        <p:spPr>
          <a:xfrm rot="5400000">
            <a:off x="6495520" y="3063428"/>
            <a:ext cx="45719" cy="4571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6766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 animBg="1"/>
      <p:bldP spid="22" grpId="0" build="p"/>
      <p:bldP spid="40" grpId="0" animBg="1"/>
      <p:bldP spid="41" grpId="0" build="p"/>
      <p:bldP spid="16" grpId="0" build="p"/>
      <p:bldP spid="18" grpId="0" build="p"/>
      <p:bldP spid="5" grpId="0" animBg="1"/>
      <p:bldP spid="37" grpId="0" animBg="1"/>
      <p:bldP spid="38" grpId="0" animBg="1"/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3" b="12135"/>
          <a:stretch/>
        </p:blipFill>
        <p:spPr>
          <a:xfrm>
            <a:off x="4409355" y="3610817"/>
            <a:ext cx="4200525" cy="168472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81167" y="950978"/>
            <a:ext cx="7464535" cy="1005104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>
              <a:solidFill>
                <a:prstClr val="white"/>
              </a:solidFill>
            </a:endParaRPr>
          </a:p>
        </p:txBody>
      </p:sp>
      <p:sp>
        <p:nvSpPr>
          <p:cNvPr id="2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116" y="6452202"/>
            <a:ext cx="2057400" cy="365125"/>
          </a:xfrm>
        </p:spPr>
        <p:txBody>
          <a:bodyPr anchor="b"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Заголовок 5"/>
          <p:cNvSpPr txBox="1">
            <a:spLocks/>
          </p:cNvSpPr>
          <p:nvPr/>
        </p:nvSpPr>
        <p:spPr>
          <a:xfrm>
            <a:off x="93173" y="182115"/>
            <a:ext cx="7772400" cy="486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ХАРАКТЕРИСТИКИ ТЕРМИНАЛА</a:t>
            </a:r>
          </a:p>
        </p:txBody>
      </p:sp>
      <p:grpSp>
        <p:nvGrpSpPr>
          <p:cNvPr id="45" name="Группа 44"/>
          <p:cNvGrpSpPr/>
          <p:nvPr/>
        </p:nvGrpSpPr>
        <p:grpSpPr>
          <a:xfrm>
            <a:off x="0" y="5262317"/>
            <a:ext cx="9144000" cy="1507506"/>
            <a:chOff x="0" y="5262317"/>
            <a:chExt cx="9144000" cy="1507506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53" name="Группа 52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55" name="Параллелограмм 54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Параллелограмм 55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Параллелограмм 56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188913" y="2090902"/>
            <a:ext cx="215636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Europe_Ext" pitchFamily="2" charset="0"/>
              </a:rPr>
              <a:t>Прием битума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2097087" y="2479656"/>
            <a:ext cx="4572000" cy="4524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1" indent="-171450" algn="r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Blip>
                <a:blip r:embed="rId4"/>
              </a:buBlip>
            </a:pPr>
            <a:r>
              <a:rPr lang="ru-RU" sz="1200" dirty="0">
                <a:latin typeface="Europe" panose="020B7200000000000000" pitchFamily="34" charset="0"/>
              </a:rPr>
              <a:t>Ж</a:t>
            </a:r>
            <a:r>
              <a:rPr lang="en-US" sz="1200" dirty="0">
                <a:latin typeface="Europe" panose="020B7200000000000000" pitchFamily="34" charset="0"/>
              </a:rPr>
              <a:t>/</a:t>
            </a:r>
            <a:r>
              <a:rPr lang="ru-RU" sz="1200" dirty="0">
                <a:latin typeface="Europe" panose="020B7200000000000000" pitchFamily="34" charset="0"/>
              </a:rPr>
              <a:t>Д – до 8 цистерн</a:t>
            </a:r>
            <a:r>
              <a:rPr lang="en-US" sz="1200" dirty="0">
                <a:latin typeface="Europe" panose="020B7200000000000000" pitchFamily="34" charset="0"/>
              </a:rPr>
              <a:t>/</a:t>
            </a:r>
            <a:r>
              <a:rPr lang="ru-RU" sz="1200" dirty="0">
                <a:latin typeface="Europe" panose="020B7200000000000000" pitchFamily="34" charset="0"/>
              </a:rPr>
              <a:t>сутки</a:t>
            </a:r>
          </a:p>
          <a:p>
            <a:pPr marL="171450" lvl="1" indent="-171450" algn="r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Blip>
                <a:blip r:embed="rId4"/>
              </a:buBlip>
            </a:pPr>
            <a:r>
              <a:rPr lang="ru-RU" sz="1200" dirty="0">
                <a:latin typeface="Europe" panose="020B7200000000000000" pitchFamily="34" charset="0"/>
              </a:rPr>
              <a:t>Авто – до 1000 тонн</a:t>
            </a:r>
            <a:r>
              <a:rPr lang="en-US" sz="1200" dirty="0">
                <a:latin typeface="Europe" panose="020B7200000000000000" pitchFamily="34" charset="0"/>
              </a:rPr>
              <a:t>/</a:t>
            </a:r>
            <a:r>
              <a:rPr lang="ru-RU" sz="1200" dirty="0">
                <a:latin typeface="Europe" panose="020B7200000000000000" pitchFamily="34" charset="0"/>
              </a:rPr>
              <a:t>сутки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8913" y="3071625"/>
            <a:ext cx="25170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Europe_Ext" pitchFamily="2" charset="0"/>
              </a:rPr>
              <a:t>Отгрузка битума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34633" y="34631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1" indent="-17145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Blip>
                <a:blip r:embed="rId4"/>
              </a:buBlip>
            </a:pPr>
            <a:r>
              <a:rPr lang="ru-RU" sz="1200" dirty="0">
                <a:latin typeface="Europe" panose="020B7200000000000000" pitchFamily="34" charset="0"/>
              </a:rPr>
              <a:t>Авто   –   до 80 </a:t>
            </a:r>
            <a:r>
              <a:rPr lang="ru-RU" sz="1200" dirty="0" err="1">
                <a:latin typeface="Europe" panose="020B7200000000000000" pitchFamily="34" charset="0"/>
              </a:rPr>
              <a:t>битумовозов</a:t>
            </a:r>
            <a:r>
              <a:rPr lang="en-US" sz="1200" dirty="0">
                <a:latin typeface="Europe" panose="020B7200000000000000" pitchFamily="34" charset="0"/>
              </a:rPr>
              <a:t>/</a:t>
            </a:r>
            <a:r>
              <a:rPr lang="ru-RU" sz="1200" dirty="0">
                <a:latin typeface="Europe" panose="020B7200000000000000" pitchFamily="34" charset="0"/>
              </a:rPr>
              <a:t>сутки </a:t>
            </a:r>
          </a:p>
          <a:p>
            <a:pPr marL="0" lvl="1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dirty="0">
                <a:latin typeface="Europe" panose="020B7200000000000000" pitchFamily="34" charset="0"/>
              </a:rPr>
              <a:t>                       (2000 тонн</a:t>
            </a:r>
            <a:r>
              <a:rPr lang="en-US" sz="1200" dirty="0">
                <a:latin typeface="Europe" panose="020B7200000000000000" pitchFamily="34" charset="0"/>
              </a:rPr>
              <a:t>/</a:t>
            </a:r>
            <a:r>
              <a:rPr lang="ru-RU" sz="1200" dirty="0">
                <a:latin typeface="Europe" panose="020B7200000000000000" pitchFamily="34" charset="0"/>
              </a:rPr>
              <a:t>сутки)</a:t>
            </a:r>
          </a:p>
          <a:p>
            <a:pPr marL="171450" lvl="1" indent="-17145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Blip>
                <a:blip r:embed="rId4"/>
              </a:buBlip>
            </a:pPr>
            <a:r>
              <a:rPr lang="ru-RU" sz="1200" dirty="0">
                <a:latin typeface="Europe" panose="020B7200000000000000" pitchFamily="34" charset="0"/>
              </a:rPr>
              <a:t>Ж</a:t>
            </a:r>
            <a:r>
              <a:rPr lang="en-US" sz="1200" dirty="0">
                <a:latin typeface="Europe" panose="020B7200000000000000" pitchFamily="34" charset="0"/>
              </a:rPr>
              <a:t>/</a:t>
            </a:r>
            <a:r>
              <a:rPr lang="ru-RU" sz="1200" dirty="0">
                <a:latin typeface="Europe" panose="020B7200000000000000" pitchFamily="34" charset="0"/>
              </a:rPr>
              <a:t>Д  –  до 8 цистерн</a:t>
            </a:r>
            <a:r>
              <a:rPr lang="en-US" sz="1200" dirty="0">
                <a:latin typeface="Europe" panose="020B7200000000000000" pitchFamily="34" charset="0"/>
              </a:rPr>
              <a:t>/</a:t>
            </a:r>
            <a:r>
              <a:rPr lang="ru-RU" sz="1200" dirty="0">
                <a:latin typeface="Europe" panose="020B7200000000000000" pitchFamily="34" charset="0"/>
              </a:rPr>
              <a:t>сутки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033" y="4349090"/>
            <a:ext cx="205216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Europe_Ext" pitchFamily="2" charset="0"/>
              </a:rPr>
              <a:t>Цех упаковки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34633" y="4738584"/>
            <a:ext cx="383977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Blip>
                <a:blip r:embed="rId4"/>
              </a:buBlip>
            </a:pPr>
            <a:r>
              <a:rPr lang="ru-RU" sz="1200" dirty="0">
                <a:latin typeface="Europe" panose="020B7200000000000000" pitchFamily="34" charset="0"/>
              </a:rPr>
              <a:t>200 тонн в сутки</a:t>
            </a:r>
          </a:p>
          <a:p>
            <a:pPr marL="0" lvl="1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100" dirty="0">
                <a:latin typeface="Europe" panose="020B7200000000000000" pitchFamily="34" charset="0"/>
              </a:rPr>
              <a:t>(</a:t>
            </a:r>
            <a:r>
              <a:rPr lang="ru-RU" sz="1100" dirty="0" err="1">
                <a:latin typeface="Europe" panose="020B7200000000000000" pitchFamily="34" charset="0"/>
              </a:rPr>
              <a:t>кловертейнеры</a:t>
            </a:r>
            <a:r>
              <a:rPr lang="ru-RU" sz="1100" dirty="0">
                <a:latin typeface="Europe" panose="020B7200000000000000" pitchFamily="34" charset="0"/>
              </a:rPr>
              <a:t>, бочки, </a:t>
            </a:r>
            <a:r>
              <a:rPr lang="ru-RU" sz="1100" dirty="0" err="1">
                <a:latin typeface="Europe" panose="020B7200000000000000" pitchFamily="34" charset="0"/>
              </a:rPr>
              <a:t>биг</a:t>
            </a:r>
            <a:r>
              <a:rPr lang="ru-RU" sz="1100" dirty="0">
                <a:latin typeface="Europe" panose="020B7200000000000000" pitchFamily="34" charset="0"/>
              </a:rPr>
              <a:t>-беги)</a:t>
            </a:r>
            <a:endParaRPr lang="ru-RU" sz="1200" dirty="0">
              <a:latin typeface="Europe" panose="020B7200000000000000" pitchFamily="34" charset="0"/>
            </a:endParaRPr>
          </a:p>
        </p:txBody>
      </p:sp>
      <p:sp>
        <p:nvSpPr>
          <p:cNvPr id="24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234059" y="1058777"/>
            <a:ext cx="7322095" cy="100488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ru-RU" sz="1400" dirty="0">
                <a:latin typeface="EuropeExt" panose="020B7200000000000000" pitchFamily="34" charset="0"/>
              </a:rPr>
              <a:t>В стадии строительства полностью автоматизированное производство </a:t>
            </a:r>
            <a:r>
              <a:rPr lang="ru-RU" sz="1400" dirty="0" err="1">
                <a:latin typeface="EuropeExt" panose="020B7200000000000000" pitchFamily="34" charset="0"/>
              </a:rPr>
              <a:t>битумосодержащих</a:t>
            </a:r>
            <a:r>
              <a:rPr lang="ru-RU" sz="1400" dirty="0">
                <a:latin typeface="EuropeExt" panose="020B7200000000000000" pitchFamily="34" charset="0"/>
              </a:rPr>
              <a:t> материалов </a:t>
            </a:r>
          </a:p>
          <a:p>
            <a:pPr marL="144000">
              <a:spcBef>
                <a:spcPts val="0"/>
              </a:spcBef>
              <a:buBlip>
                <a:blip r:embed="rId4"/>
              </a:buBlip>
            </a:pPr>
            <a:r>
              <a:rPr lang="ru-RU" sz="1400" dirty="0">
                <a:latin typeface="EuropeExt" panose="020B7200000000000000" pitchFamily="34" charset="0"/>
              </a:rPr>
              <a:t>ПБВ до 300 тонн</a:t>
            </a:r>
            <a:r>
              <a:rPr lang="en-US" sz="1400" dirty="0">
                <a:latin typeface="EuropeExt" panose="020B7200000000000000" pitchFamily="34" charset="0"/>
              </a:rPr>
              <a:t>/</a:t>
            </a:r>
            <a:r>
              <a:rPr lang="ru-RU" sz="1400" dirty="0">
                <a:latin typeface="EuropeExt" panose="020B7200000000000000" pitchFamily="34" charset="0"/>
              </a:rPr>
              <a:t>сутки</a:t>
            </a:r>
          </a:p>
          <a:p>
            <a:pPr marL="144000">
              <a:spcBef>
                <a:spcPts val="0"/>
              </a:spcBef>
              <a:buBlip>
                <a:blip r:embed="rId4"/>
              </a:buBlip>
            </a:pPr>
            <a:r>
              <a:rPr lang="ru-RU" sz="1400" dirty="0">
                <a:latin typeface="EuropeExt" panose="020B7200000000000000" pitchFamily="34" charset="0"/>
              </a:rPr>
              <a:t>Битумных эмульсий до 400 тонн</a:t>
            </a:r>
            <a:r>
              <a:rPr lang="en-US" sz="1400" dirty="0">
                <a:latin typeface="EuropeExt" panose="020B7200000000000000" pitchFamily="34" charset="0"/>
              </a:rPr>
              <a:t>/</a:t>
            </a:r>
            <a:r>
              <a:rPr lang="ru-RU" sz="1400" dirty="0">
                <a:latin typeface="EuropeExt" panose="020B7200000000000000" pitchFamily="34" charset="0"/>
              </a:rPr>
              <a:t>сутки</a:t>
            </a:r>
          </a:p>
          <a:p>
            <a:pPr marL="144000" indent="0">
              <a:spcBef>
                <a:spcPts val="0"/>
              </a:spcBef>
              <a:buNone/>
            </a:pPr>
            <a:endParaRPr lang="ru-RU" sz="1400" dirty="0">
              <a:latin typeface="EuropeExt" panose="020B7200000000000000" pitchFamily="34" charset="0"/>
            </a:endParaRPr>
          </a:p>
        </p:txBody>
      </p:sp>
      <p:sp>
        <p:nvSpPr>
          <p:cNvPr id="26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1079115" y="5399777"/>
            <a:ext cx="7772400" cy="44639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ПЛОЩАДЬ ТЕРМИНАЛА: 30 000 КВ.М.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ОБЩАЯ ПЛОЩАДЬ ЗЕМЕЛЬНОГО УЧАСТКА: 70 000 КВ.М</a:t>
            </a:r>
          </a:p>
        </p:txBody>
      </p:sp>
      <p:grpSp>
        <p:nvGrpSpPr>
          <p:cNvPr id="83" name="Group 1"/>
          <p:cNvGrpSpPr/>
          <p:nvPr/>
        </p:nvGrpSpPr>
        <p:grpSpPr>
          <a:xfrm>
            <a:off x="4381996" y="1712220"/>
            <a:ext cx="4227886" cy="1899629"/>
            <a:chOff x="4158406" y="3960491"/>
            <a:chExt cx="4188328" cy="2182554"/>
          </a:xfrm>
        </p:grpSpPr>
        <p:grpSp>
          <p:nvGrpSpPr>
            <p:cNvPr id="84" name="Группа 209"/>
            <p:cNvGrpSpPr>
              <a:grpSpLocks noChangeAspect="1"/>
            </p:cNvGrpSpPr>
            <p:nvPr/>
          </p:nvGrpSpPr>
          <p:grpSpPr>
            <a:xfrm>
              <a:off x="4164276" y="3960491"/>
              <a:ext cx="4182458" cy="1823842"/>
              <a:chOff x="1043608" y="3586273"/>
              <a:chExt cx="4765142" cy="2077927"/>
            </a:xfrm>
            <a:solidFill>
              <a:schemeClr val="accent1"/>
            </a:solidFill>
          </p:grpSpPr>
          <p:sp>
            <p:nvSpPr>
              <p:cNvPr id="94" name="Пятиугольник 218"/>
              <p:cNvSpPr/>
              <p:nvPr/>
            </p:nvSpPr>
            <p:spPr>
              <a:xfrm rot="16200000">
                <a:off x="4267165" y="4238549"/>
                <a:ext cx="1185734" cy="1296144"/>
              </a:xfrm>
              <a:prstGeom prst="homePlate">
                <a:avLst>
                  <a:gd name="adj" fmla="val 8082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Пятиугольник 217"/>
              <p:cNvSpPr/>
              <p:nvPr/>
            </p:nvSpPr>
            <p:spPr>
              <a:xfrm rot="16200000">
                <a:off x="1786563" y="3441686"/>
                <a:ext cx="1792721" cy="2199401"/>
              </a:xfrm>
              <a:prstGeom prst="homePlate">
                <a:avLst>
                  <a:gd name="adj" fmla="val 8082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6" name="Группа 210"/>
              <p:cNvGrpSpPr/>
              <p:nvPr/>
            </p:nvGrpSpPr>
            <p:grpSpPr>
              <a:xfrm>
                <a:off x="3730764" y="3800088"/>
                <a:ext cx="247650" cy="1721142"/>
                <a:chOff x="2541487" y="2514798"/>
                <a:chExt cx="247650" cy="1721142"/>
              </a:xfrm>
              <a:grpFill/>
            </p:grpSpPr>
            <p:grpSp>
              <p:nvGrpSpPr>
                <p:cNvPr id="97" name="Группа 221"/>
                <p:cNvGrpSpPr/>
                <p:nvPr/>
              </p:nvGrpSpPr>
              <p:grpSpPr>
                <a:xfrm>
                  <a:off x="2541487" y="2514798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20" name="Развернутая стрелка 244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1" name="Прямоугольник 245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2" name="Прямоугольник 246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3" name="Прямоугольник 247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98" name="Группа 222"/>
                <p:cNvGrpSpPr/>
                <p:nvPr/>
              </p:nvGrpSpPr>
              <p:grpSpPr>
                <a:xfrm>
                  <a:off x="2541487" y="2837946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16" name="Развернутая стрелка 240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7" name="Прямоугольник 241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8" name="Прямоугольник 242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9" name="Прямоугольник 243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99" name="Группа 223"/>
                <p:cNvGrpSpPr/>
                <p:nvPr/>
              </p:nvGrpSpPr>
              <p:grpSpPr>
                <a:xfrm>
                  <a:off x="2541487" y="3161094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12" name="Развернутая стрелка 236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3" name="Прямоугольник 237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4" name="Прямоугольник 238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5" name="Прямоугольник 239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00" name="Группа 224"/>
                <p:cNvGrpSpPr/>
                <p:nvPr/>
              </p:nvGrpSpPr>
              <p:grpSpPr>
                <a:xfrm>
                  <a:off x="2541487" y="3484242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08" name="Развернутая стрелка 232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9" name="Прямоугольник 233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0" name="Прямоугольник 234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1" name="Прямоугольник 235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01" name="Группа 225"/>
                <p:cNvGrpSpPr/>
                <p:nvPr/>
              </p:nvGrpSpPr>
              <p:grpSpPr>
                <a:xfrm>
                  <a:off x="2541487" y="4130539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04" name="Развернутая стрелка 228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5" name="Прямоугольник 229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6" name="Прямоугольник 230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7" name="Прямоугольник 231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02" name="Прямоугольник 226"/>
                <p:cNvSpPr/>
                <p:nvPr/>
              </p:nvSpPr>
              <p:spPr>
                <a:xfrm>
                  <a:off x="2702173" y="2518863"/>
                  <a:ext cx="14622" cy="171015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3" name="Прямоугольник 227"/>
                <p:cNvSpPr/>
                <p:nvPr/>
              </p:nvSpPr>
              <p:spPr>
                <a:xfrm>
                  <a:off x="2738130" y="2605958"/>
                  <a:ext cx="14622" cy="16200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87" name="Скругленный прямоугольник 211"/>
              <p:cNvSpPr/>
              <p:nvPr/>
            </p:nvSpPr>
            <p:spPr>
              <a:xfrm>
                <a:off x="3628058" y="5152109"/>
                <a:ext cx="828000" cy="36000"/>
              </a:xfrm>
              <a:prstGeom prst="roundRect">
                <a:avLst>
                  <a:gd name="adj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Скругленный прямоугольник 212"/>
              <p:cNvSpPr/>
              <p:nvPr/>
            </p:nvSpPr>
            <p:spPr>
              <a:xfrm>
                <a:off x="3618516" y="5102380"/>
                <a:ext cx="828000" cy="18000"/>
              </a:xfrm>
              <a:prstGeom prst="roundRect">
                <a:avLst>
                  <a:gd name="adj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Скругленный прямоугольник 213"/>
              <p:cNvSpPr/>
              <p:nvPr/>
            </p:nvSpPr>
            <p:spPr>
              <a:xfrm>
                <a:off x="3635896" y="5056365"/>
                <a:ext cx="828000" cy="18000"/>
              </a:xfrm>
              <a:prstGeom prst="roundRect">
                <a:avLst>
                  <a:gd name="adj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Стрелка углом 214"/>
              <p:cNvSpPr/>
              <p:nvPr/>
            </p:nvSpPr>
            <p:spPr>
              <a:xfrm>
                <a:off x="1140619" y="4674395"/>
                <a:ext cx="442604" cy="694059"/>
              </a:xfrm>
              <a:prstGeom prst="bentArrow">
                <a:avLst>
                  <a:gd name="adj1" fmla="val 33720"/>
                  <a:gd name="adj2" fmla="val 25321"/>
                  <a:gd name="adj3" fmla="val 0"/>
                  <a:gd name="adj4" fmla="val 472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Стрелка углом 215"/>
              <p:cNvSpPr/>
              <p:nvPr/>
            </p:nvSpPr>
            <p:spPr>
              <a:xfrm>
                <a:off x="1362139" y="4924425"/>
                <a:ext cx="442604" cy="404814"/>
              </a:xfrm>
              <a:prstGeom prst="bentArrow">
                <a:avLst>
                  <a:gd name="adj1" fmla="val 16011"/>
                  <a:gd name="adj2" fmla="val 25321"/>
                  <a:gd name="adj3" fmla="val 0"/>
                  <a:gd name="adj4" fmla="val 28908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Прямоугольник 216"/>
              <p:cNvSpPr/>
              <p:nvPr/>
            </p:nvSpPr>
            <p:spPr>
              <a:xfrm>
                <a:off x="1043608" y="5314950"/>
                <a:ext cx="4765142" cy="349250"/>
              </a:xfrm>
              <a:prstGeom prst="rect">
                <a:avLst/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Развернутая стрелка 220"/>
              <p:cNvSpPr>
                <a:spLocks noChangeAspect="1"/>
              </p:cNvSpPr>
              <p:nvPr/>
            </p:nvSpPr>
            <p:spPr>
              <a:xfrm>
                <a:off x="4847636" y="4169432"/>
                <a:ext cx="121045" cy="291442"/>
              </a:xfrm>
              <a:prstGeom prst="uturnArrow">
                <a:avLst>
                  <a:gd name="adj1" fmla="val 21446"/>
                  <a:gd name="adj2" fmla="val 10723"/>
                  <a:gd name="adj3" fmla="val 5384"/>
                  <a:gd name="adj4" fmla="val 28224"/>
                  <a:gd name="adj5" fmla="val 1020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Развернутая стрелка 219"/>
              <p:cNvSpPr>
                <a:spLocks noChangeAspect="1"/>
              </p:cNvSpPr>
              <p:nvPr/>
            </p:nvSpPr>
            <p:spPr>
              <a:xfrm>
                <a:off x="2680964" y="3586273"/>
                <a:ext cx="88469" cy="291442"/>
              </a:xfrm>
              <a:prstGeom prst="uturnArrow">
                <a:avLst>
                  <a:gd name="adj1" fmla="val 21446"/>
                  <a:gd name="adj2" fmla="val 10723"/>
                  <a:gd name="adj3" fmla="val 5384"/>
                  <a:gd name="adj4" fmla="val 28224"/>
                  <a:gd name="adj5" fmla="val 1020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5" name="Прямоугольник 309"/>
            <p:cNvSpPr/>
            <p:nvPr/>
          </p:nvSpPr>
          <p:spPr>
            <a:xfrm>
              <a:off x="4158406" y="5855045"/>
              <a:ext cx="4188327" cy="288000"/>
            </a:xfrm>
            <a:prstGeom prst="rect">
              <a:avLst/>
            </a:prstGeom>
            <a:solidFill>
              <a:srgbClr val="063498"/>
            </a:solidFill>
          </p:spPr>
          <p:txBody>
            <a:bodyPr wrap="none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solidFill>
                    <a:schemeClr val="bg1"/>
                  </a:solidFill>
                  <a:latin typeface="Europe_Ext" pitchFamily="2" charset="0"/>
                </a:rPr>
                <a:t>Сальский битумный терминал</a:t>
              </a:r>
              <a:endParaRPr lang="ru-RU" sz="1100" dirty="0">
                <a:solidFill>
                  <a:schemeClr val="bg1"/>
                </a:solidFill>
                <a:latin typeface="Europe_Ext" pitchFamily="2" charset="0"/>
              </a:endParaRPr>
            </a:p>
          </p:txBody>
        </p:sp>
      </p:grpSp>
      <p:sp>
        <p:nvSpPr>
          <p:cNvPr id="61" name="Rectangle 45"/>
          <p:cNvSpPr/>
          <p:nvPr/>
        </p:nvSpPr>
        <p:spPr>
          <a:xfrm>
            <a:off x="7195110" y="3046870"/>
            <a:ext cx="232803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  <a:latin typeface="Europe" panose="020B7200000000000000" pitchFamily="34" charset="0"/>
              </a:rPr>
              <a:t>Площадь </a:t>
            </a:r>
            <a:r>
              <a:rPr lang="ru-RU" sz="1200" b="1" dirty="0">
                <a:solidFill>
                  <a:schemeClr val="bg1"/>
                </a:solidFill>
                <a:latin typeface="Europe" panose="020B7200000000000000" pitchFamily="34" charset="0"/>
              </a:rPr>
              <a:t>7 Га</a:t>
            </a:r>
          </a:p>
        </p:txBody>
      </p:sp>
      <p:sp>
        <p:nvSpPr>
          <p:cNvPr id="62" name="Rectangle 46"/>
          <p:cNvSpPr/>
          <p:nvPr/>
        </p:nvSpPr>
        <p:spPr>
          <a:xfrm>
            <a:off x="4663866" y="3045709"/>
            <a:ext cx="2396810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  <a:latin typeface="Europe" panose="020B7200000000000000" pitchFamily="34" charset="0"/>
              </a:rPr>
              <a:t>Энергопотребление </a:t>
            </a:r>
            <a:r>
              <a:rPr lang="ru-RU" sz="1200" b="1" dirty="0">
                <a:solidFill>
                  <a:schemeClr val="bg1"/>
                </a:solidFill>
                <a:latin typeface="Europe" panose="020B7200000000000000" pitchFamily="34" charset="0"/>
              </a:rPr>
              <a:t>1200 кВт</a:t>
            </a:r>
          </a:p>
        </p:txBody>
      </p:sp>
      <p:sp>
        <p:nvSpPr>
          <p:cNvPr id="63" name="Rectangle 44"/>
          <p:cNvSpPr/>
          <p:nvPr/>
        </p:nvSpPr>
        <p:spPr>
          <a:xfrm>
            <a:off x="5315159" y="1828278"/>
            <a:ext cx="1184940" cy="12557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800" dirty="0">
                <a:solidFill>
                  <a:schemeClr val="bg1"/>
                </a:solidFill>
                <a:latin typeface="Europe" panose="020B7200000000000000" pitchFamily="34" charset="0"/>
              </a:rPr>
              <a:t>Емкость </a:t>
            </a:r>
          </a:p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1"/>
                </a:solidFill>
                <a:latin typeface="Europe" panose="020B7200000000000000" pitchFamily="34" charset="0"/>
              </a:rPr>
              <a:t>20 </a:t>
            </a:r>
          </a:p>
          <a:p>
            <a:pPr algn="ctr">
              <a:lnSpc>
                <a:spcPct val="90000"/>
              </a:lnSpc>
            </a:pPr>
            <a:r>
              <a:rPr lang="ru-RU" sz="1800" b="1" dirty="0">
                <a:solidFill>
                  <a:schemeClr val="bg1"/>
                </a:solidFill>
                <a:latin typeface="Europe" panose="020B7200000000000000" pitchFamily="34" charset="0"/>
              </a:rPr>
              <a:t>тыс. тонн</a:t>
            </a:r>
          </a:p>
        </p:txBody>
      </p:sp>
    </p:spTree>
    <p:extLst>
      <p:ext uri="{BB962C8B-B14F-4D97-AF65-F5344CB8AC3E}">
        <p14:creationId xmlns:p14="http://schemas.microsoft.com/office/powerpoint/2010/main" val="3707430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2" grpId="0"/>
      <p:bldP spid="19" grpId="0" animBg="1"/>
      <p:bldP spid="20" grpId="0"/>
      <p:bldP spid="21" grpId="0" animBg="1"/>
      <p:bldP spid="22" grpId="0"/>
      <p:bldP spid="24" grpId="0" uiExpand="1" build="p"/>
      <p:bldP spid="26" grpId="0" uiExpand="1" build="p"/>
      <p:bldP spid="62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 txBox="1">
            <a:spLocks/>
          </p:cNvSpPr>
          <p:nvPr/>
        </p:nvSpPr>
        <p:spPr>
          <a:xfrm>
            <a:off x="93173" y="182115"/>
            <a:ext cx="7772400" cy="486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УСТРОЙСТВО ТЕРМИНАЛА</a:t>
            </a:r>
          </a:p>
        </p:txBody>
      </p:sp>
      <p:grpSp>
        <p:nvGrpSpPr>
          <p:cNvPr id="61" name="Group 56"/>
          <p:cNvGrpSpPr/>
          <p:nvPr/>
        </p:nvGrpSpPr>
        <p:grpSpPr>
          <a:xfrm>
            <a:off x="-422681" y="900234"/>
            <a:ext cx="8757825" cy="5059752"/>
            <a:chOff x="630015" y="1287708"/>
            <a:chExt cx="8757825" cy="5059752"/>
          </a:xfrm>
        </p:grpSpPr>
        <p:pic>
          <p:nvPicPr>
            <p:cNvPr id="6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59" y="1788514"/>
              <a:ext cx="8229600" cy="4116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isometricTop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3" name="Straight Connector 41"/>
            <p:cNvCxnSpPr/>
            <p:nvPr/>
          </p:nvCxnSpPr>
          <p:spPr>
            <a:xfrm>
              <a:off x="630015" y="4670060"/>
              <a:ext cx="2942241" cy="166978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43"/>
            <p:cNvCxnSpPr/>
            <p:nvPr/>
          </p:nvCxnSpPr>
          <p:spPr>
            <a:xfrm flipH="1">
              <a:off x="3566160" y="3023616"/>
              <a:ext cx="5821680" cy="3323844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46"/>
            <p:cNvCxnSpPr/>
            <p:nvPr/>
          </p:nvCxnSpPr>
          <p:spPr>
            <a:xfrm>
              <a:off x="6496050" y="1358900"/>
              <a:ext cx="2891790" cy="1652524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51"/>
            <p:cNvCxnSpPr/>
            <p:nvPr/>
          </p:nvCxnSpPr>
          <p:spPr>
            <a:xfrm flipV="1">
              <a:off x="685800" y="1287708"/>
              <a:ext cx="5824728" cy="3379089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58"/>
          <p:cNvCxnSpPr/>
          <p:nvPr/>
        </p:nvCxnSpPr>
        <p:spPr>
          <a:xfrm>
            <a:off x="4089298" y="1024616"/>
            <a:ext cx="973857" cy="615628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5"/>
          <p:cNvSpPr/>
          <p:nvPr/>
        </p:nvSpPr>
        <p:spPr>
          <a:xfrm>
            <a:off x="2773960" y="1503834"/>
            <a:ext cx="3725652" cy="1850513"/>
          </a:xfrm>
          <a:custGeom>
            <a:avLst/>
            <a:gdLst>
              <a:gd name="connsiteX0" fmla="*/ 100689 w 4055447"/>
              <a:gd name="connsiteY0" fmla="*/ 1236980 h 2009355"/>
              <a:gd name="connsiteX1" fmla="*/ 11789 w 4055447"/>
              <a:gd name="connsiteY1" fmla="*/ 868680 h 2009355"/>
              <a:gd name="connsiteX2" fmla="*/ 11789 w 4055447"/>
              <a:gd name="connsiteY2" fmla="*/ 684530 h 2009355"/>
              <a:gd name="connsiteX3" fmla="*/ 37189 w 4055447"/>
              <a:gd name="connsiteY3" fmla="*/ 551180 h 2009355"/>
              <a:gd name="connsiteX4" fmla="*/ 107039 w 4055447"/>
              <a:gd name="connsiteY4" fmla="*/ 449580 h 2009355"/>
              <a:gd name="connsiteX5" fmla="*/ 272139 w 4055447"/>
              <a:gd name="connsiteY5" fmla="*/ 360680 h 2009355"/>
              <a:gd name="connsiteX6" fmla="*/ 418189 w 4055447"/>
              <a:gd name="connsiteY6" fmla="*/ 341630 h 2009355"/>
              <a:gd name="connsiteX7" fmla="*/ 1910439 w 4055447"/>
              <a:gd name="connsiteY7" fmla="*/ 163830 h 2009355"/>
              <a:gd name="connsiteX8" fmla="*/ 2500989 w 4055447"/>
              <a:gd name="connsiteY8" fmla="*/ 93980 h 2009355"/>
              <a:gd name="connsiteX9" fmla="*/ 2970889 w 4055447"/>
              <a:gd name="connsiteY9" fmla="*/ 62230 h 2009355"/>
              <a:gd name="connsiteX10" fmla="*/ 3364589 w 4055447"/>
              <a:gd name="connsiteY10" fmla="*/ 5080 h 2009355"/>
              <a:gd name="connsiteX11" fmla="*/ 3605889 w 4055447"/>
              <a:gd name="connsiteY11" fmla="*/ 11430 h 2009355"/>
              <a:gd name="connsiteX12" fmla="*/ 3751939 w 4055447"/>
              <a:gd name="connsiteY12" fmla="*/ 81280 h 2009355"/>
              <a:gd name="connsiteX13" fmla="*/ 3891639 w 4055447"/>
              <a:gd name="connsiteY13" fmla="*/ 379730 h 2009355"/>
              <a:gd name="connsiteX14" fmla="*/ 4050389 w 4055447"/>
              <a:gd name="connsiteY14" fmla="*/ 1656080 h 2009355"/>
              <a:gd name="connsiteX15" fmla="*/ 4005939 w 4055447"/>
              <a:gd name="connsiteY15" fmla="*/ 1795780 h 2009355"/>
              <a:gd name="connsiteX16" fmla="*/ 3904339 w 4055447"/>
              <a:gd name="connsiteY16" fmla="*/ 1878330 h 2009355"/>
              <a:gd name="connsiteX17" fmla="*/ 3802739 w 4055447"/>
              <a:gd name="connsiteY17" fmla="*/ 1967230 h 2009355"/>
              <a:gd name="connsiteX18" fmla="*/ 3701139 w 4055447"/>
              <a:gd name="connsiteY18" fmla="*/ 1992630 h 2009355"/>
              <a:gd name="connsiteX19" fmla="*/ 1396089 w 4055447"/>
              <a:gd name="connsiteY19" fmla="*/ 1954530 h 2009355"/>
              <a:gd name="connsiteX20" fmla="*/ 132439 w 4055447"/>
              <a:gd name="connsiteY20" fmla="*/ 1414780 h 2009355"/>
              <a:gd name="connsiteX21" fmla="*/ 100689 w 4055447"/>
              <a:gd name="connsiteY21" fmla="*/ 1313180 h 2009355"/>
              <a:gd name="connsiteX0" fmla="*/ 96531 w 4051289"/>
              <a:gd name="connsiteY0" fmla="*/ 1236980 h 2009355"/>
              <a:gd name="connsiteX1" fmla="*/ 7631 w 4051289"/>
              <a:gd name="connsiteY1" fmla="*/ 868680 h 2009355"/>
              <a:gd name="connsiteX2" fmla="*/ 7631 w 4051289"/>
              <a:gd name="connsiteY2" fmla="*/ 684530 h 2009355"/>
              <a:gd name="connsiteX3" fmla="*/ 33031 w 4051289"/>
              <a:gd name="connsiteY3" fmla="*/ 551180 h 2009355"/>
              <a:gd name="connsiteX4" fmla="*/ 102881 w 4051289"/>
              <a:gd name="connsiteY4" fmla="*/ 449580 h 2009355"/>
              <a:gd name="connsiteX5" fmla="*/ 267981 w 4051289"/>
              <a:gd name="connsiteY5" fmla="*/ 360680 h 2009355"/>
              <a:gd name="connsiteX6" fmla="*/ 414031 w 4051289"/>
              <a:gd name="connsiteY6" fmla="*/ 341630 h 2009355"/>
              <a:gd name="connsiteX7" fmla="*/ 1906281 w 4051289"/>
              <a:gd name="connsiteY7" fmla="*/ 163830 h 2009355"/>
              <a:gd name="connsiteX8" fmla="*/ 2496831 w 4051289"/>
              <a:gd name="connsiteY8" fmla="*/ 93980 h 2009355"/>
              <a:gd name="connsiteX9" fmla="*/ 2966731 w 4051289"/>
              <a:gd name="connsiteY9" fmla="*/ 62230 h 2009355"/>
              <a:gd name="connsiteX10" fmla="*/ 3360431 w 4051289"/>
              <a:gd name="connsiteY10" fmla="*/ 5080 h 2009355"/>
              <a:gd name="connsiteX11" fmla="*/ 3601731 w 4051289"/>
              <a:gd name="connsiteY11" fmla="*/ 11430 h 2009355"/>
              <a:gd name="connsiteX12" fmla="*/ 3747781 w 4051289"/>
              <a:gd name="connsiteY12" fmla="*/ 81280 h 2009355"/>
              <a:gd name="connsiteX13" fmla="*/ 3887481 w 4051289"/>
              <a:gd name="connsiteY13" fmla="*/ 379730 h 2009355"/>
              <a:gd name="connsiteX14" fmla="*/ 4046231 w 4051289"/>
              <a:gd name="connsiteY14" fmla="*/ 1656080 h 2009355"/>
              <a:gd name="connsiteX15" fmla="*/ 4001781 w 4051289"/>
              <a:gd name="connsiteY15" fmla="*/ 1795780 h 2009355"/>
              <a:gd name="connsiteX16" fmla="*/ 3900181 w 4051289"/>
              <a:gd name="connsiteY16" fmla="*/ 1878330 h 2009355"/>
              <a:gd name="connsiteX17" fmla="*/ 3798581 w 4051289"/>
              <a:gd name="connsiteY17" fmla="*/ 1967230 h 2009355"/>
              <a:gd name="connsiteX18" fmla="*/ 3696981 w 4051289"/>
              <a:gd name="connsiteY18" fmla="*/ 1992630 h 2009355"/>
              <a:gd name="connsiteX19" fmla="*/ 1391931 w 4051289"/>
              <a:gd name="connsiteY19" fmla="*/ 1954530 h 2009355"/>
              <a:gd name="connsiteX20" fmla="*/ 128281 w 4051289"/>
              <a:gd name="connsiteY20" fmla="*/ 1414780 h 2009355"/>
              <a:gd name="connsiteX0" fmla="*/ 96531 w 4051289"/>
              <a:gd name="connsiteY0" fmla="*/ 1236980 h 2009355"/>
              <a:gd name="connsiteX1" fmla="*/ 7631 w 4051289"/>
              <a:gd name="connsiteY1" fmla="*/ 868680 h 2009355"/>
              <a:gd name="connsiteX2" fmla="*/ 7631 w 4051289"/>
              <a:gd name="connsiteY2" fmla="*/ 684530 h 2009355"/>
              <a:gd name="connsiteX3" fmla="*/ 33031 w 4051289"/>
              <a:gd name="connsiteY3" fmla="*/ 551180 h 2009355"/>
              <a:gd name="connsiteX4" fmla="*/ 102881 w 4051289"/>
              <a:gd name="connsiteY4" fmla="*/ 449580 h 2009355"/>
              <a:gd name="connsiteX5" fmla="*/ 267981 w 4051289"/>
              <a:gd name="connsiteY5" fmla="*/ 360680 h 2009355"/>
              <a:gd name="connsiteX6" fmla="*/ 414031 w 4051289"/>
              <a:gd name="connsiteY6" fmla="*/ 341630 h 2009355"/>
              <a:gd name="connsiteX7" fmla="*/ 1906281 w 4051289"/>
              <a:gd name="connsiteY7" fmla="*/ 163830 h 2009355"/>
              <a:gd name="connsiteX8" fmla="*/ 2496831 w 4051289"/>
              <a:gd name="connsiteY8" fmla="*/ 93980 h 2009355"/>
              <a:gd name="connsiteX9" fmla="*/ 2966731 w 4051289"/>
              <a:gd name="connsiteY9" fmla="*/ 62230 h 2009355"/>
              <a:gd name="connsiteX10" fmla="*/ 3360431 w 4051289"/>
              <a:gd name="connsiteY10" fmla="*/ 5080 h 2009355"/>
              <a:gd name="connsiteX11" fmla="*/ 3601731 w 4051289"/>
              <a:gd name="connsiteY11" fmla="*/ 11430 h 2009355"/>
              <a:gd name="connsiteX12" fmla="*/ 3747781 w 4051289"/>
              <a:gd name="connsiteY12" fmla="*/ 81280 h 2009355"/>
              <a:gd name="connsiteX13" fmla="*/ 3887481 w 4051289"/>
              <a:gd name="connsiteY13" fmla="*/ 379730 h 2009355"/>
              <a:gd name="connsiteX14" fmla="*/ 4046231 w 4051289"/>
              <a:gd name="connsiteY14" fmla="*/ 1656080 h 2009355"/>
              <a:gd name="connsiteX15" fmla="*/ 4001781 w 4051289"/>
              <a:gd name="connsiteY15" fmla="*/ 1795780 h 2009355"/>
              <a:gd name="connsiteX16" fmla="*/ 3900181 w 4051289"/>
              <a:gd name="connsiteY16" fmla="*/ 1878330 h 2009355"/>
              <a:gd name="connsiteX17" fmla="*/ 3798581 w 4051289"/>
              <a:gd name="connsiteY17" fmla="*/ 1967230 h 2009355"/>
              <a:gd name="connsiteX18" fmla="*/ 3696981 w 4051289"/>
              <a:gd name="connsiteY18" fmla="*/ 1992630 h 2009355"/>
              <a:gd name="connsiteX19" fmla="*/ 1391931 w 4051289"/>
              <a:gd name="connsiteY19" fmla="*/ 1954530 h 2009355"/>
              <a:gd name="connsiteX20" fmla="*/ 128281 w 4051289"/>
              <a:gd name="connsiteY20" fmla="*/ 1414780 h 2009355"/>
              <a:gd name="connsiteX21" fmla="*/ 96531 w 4051289"/>
              <a:gd name="connsiteY21" fmla="*/ 1236980 h 2009355"/>
              <a:gd name="connsiteX0" fmla="*/ 128281 w 4051289"/>
              <a:gd name="connsiteY0" fmla="*/ 1414780 h 2009355"/>
              <a:gd name="connsiteX1" fmla="*/ 7631 w 4051289"/>
              <a:gd name="connsiteY1" fmla="*/ 868680 h 2009355"/>
              <a:gd name="connsiteX2" fmla="*/ 7631 w 4051289"/>
              <a:gd name="connsiteY2" fmla="*/ 684530 h 2009355"/>
              <a:gd name="connsiteX3" fmla="*/ 33031 w 4051289"/>
              <a:gd name="connsiteY3" fmla="*/ 551180 h 2009355"/>
              <a:gd name="connsiteX4" fmla="*/ 102881 w 4051289"/>
              <a:gd name="connsiteY4" fmla="*/ 449580 h 2009355"/>
              <a:gd name="connsiteX5" fmla="*/ 267981 w 4051289"/>
              <a:gd name="connsiteY5" fmla="*/ 360680 h 2009355"/>
              <a:gd name="connsiteX6" fmla="*/ 414031 w 4051289"/>
              <a:gd name="connsiteY6" fmla="*/ 341630 h 2009355"/>
              <a:gd name="connsiteX7" fmla="*/ 1906281 w 4051289"/>
              <a:gd name="connsiteY7" fmla="*/ 163830 h 2009355"/>
              <a:gd name="connsiteX8" fmla="*/ 2496831 w 4051289"/>
              <a:gd name="connsiteY8" fmla="*/ 93980 h 2009355"/>
              <a:gd name="connsiteX9" fmla="*/ 2966731 w 4051289"/>
              <a:gd name="connsiteY9" fmla="*/ 62230 h 2009355"/>
              <a:gd name="connsiteX10" fmla="*/ 3360431 w 4051289"/>
              <a:gd name="connsiteY10" fmla="*/ 5080 h 2009355"/>
              <a:gd name="connsiteX11" fmla="*/ 3601731 w 4051289"/>
              <a:gd name="connsiteY11" fmla="*/ 11430 h 2009355"/>
              <a:gd name="connsiteX12" fmla="*/ 3747781 w 4051289"/>
              <a:gd name="connsiteY12" fmla="*/ 81280 h 2009355"/>
              <a:gd name="connsiteX13" fmla="*/ 3887481 w 4051289"/>
              <a:gd name="connsiteY13" fmla="*/ 379730 h 2009355"/>
              <a:gd name="connsiteX14" fmla="*/ 4046231 w 4051289"/>
              <a:gd name="connsiteY14" fmla="*/ 1656080 h 2009355"/>
              <a:gd name="connsiteX15" fmla="*/ 4001781 w 4051289"/>
              <a:gd name="connsiteY15" fmla="*/ 1795780 h 2009355"/>
              <a:gd name="connsiteX16" fmla="*/ 3900181 w 4051289"/>
              <a:gd name="connsiteY16" fmla="*/ 1878330 h 2009355"/>
              <a:gd name="connsiteX17" fmla="*/ 3798581 w 4051289"/>
              <a:gd name="connsiteY17" fmla="*/ 1967230 h 2009355"/>
              <a:gd name="connsiteX18" fmla="*/ 3696981 w 4051289"/>
              <a:gd name="connsiteY18" fmla="*/ 1992630 h 2009355"/>
              <a:gd name="connsiteX19" fmla="*/ 1391931 w 4051289"/>
              <a:gd name="connsiteY19" fmla="*/ 1954530 h 2009355"/>
              <a:gd name="connsiteX20" fmla="*/ 128281 w 4051289"/>
              <a:gd name="connsiteY20" fmla="*/ 1414780 h 2009355"/>
              <a:gd name="connsiteX0" fmla="*/ 128281 w 4051289"/>
              <a:gd name="connsiteY0" fmla="*/ 1414780 h 2009355"/>
              <a:gd name="connsiteX1" fmla="*/ 7631 w 4051289"/>
              <a:gd name="connsiteY1" fmla="*/ 868680 h 2009355"/>
              <a:gd name="connsiteX2" fmla="*/ 7631 w 4051289"/>
              <a:gd name="connsiteY2" fmla="*/ 684530 h 2009355"/>
              <a:gd name="connsiteX3" fmla="*/ 33031 w 4051289"/>
              <a:gd name="connsiteY3" fmla="*/ 551180 h 2009355"/>
              <a:gd name="connsiteX4" fmla="*/ 102881 w 4051289"/>
              <a:gd name="connsiteY4" fmla="*/ 449580 h 2009355"/>
              <a:gd name="connsiteX5" fmla="*/ 267981 w 4051289"/>
              <a:gd name="connsiteY5" fmla="*/ 360680 h 2009355"/>
              <a:gd name="connsiteX6" fmla="*/ 414031 w 4051289"/>
              <a:gd name="connsiteY6" fmla="*/ 341630 h 2009355"/>
              <a:gd name="connsiteX7" fmla="*/ 1906281 w 4051289"/>
              <a:gd name="connsiteY7" fmla="*/ 163830 h 2009355"/>
              <a:gd name="connsiteX8" fmla="*/ 2496831 w 4051289"/>
              <a:gd name="connsiteY8" fmla="*/ 93980 h 2009355"/>
              <a:gd name="connsiteX9" fmla="*/ 2966731 w 4051289"/>
              <a:gd name="connsiteY9" fmla="*/ 62230 h 2009355"/>
              <a:gd name="connsiteX10" fmla="*/ 3360431 w 4051289"/>
              <a:gd name="connsiteY10" fmla="*/ 5080 h 2009355"/>
              <a:gd name="connsiteX11" fmla="*/ 3601731 w 4051289"/>
              <a:gd name="connsiteY11" fmla="*/ 11430 h 2009355"/>
              <a:gd name="connsiteX12" fmla="*/ 3747781 w 4051289"/>
              <a:gd name="connsiteY12" fmla="*/ 81280 h 2009355"/>
              <a:gd name="connsiteX13" fmla="*/ 3887481 w 4051289"/>
              <a:gd name="connsiteY13" fmla="*/ 379730 h 2009355"/>
              <a:gd name="connsiteX14" fmla="*/ 4046231 w 4051289"/>
              <a:gd name="connsiteY14" fmla="*/ 1656080 h 2009355"/>
              <a:gd name="connsiteX15" fmla="*/ 4001781 w 4051289"/>
              <a:gd name="connsiteY15" fmla="*/ 1795780 h 2009355"/>
              <a:gd name="connsiteX16" fmla="*/ 3900181 w 4051289"/>
              <a:gd name="connsiteY16" fmla="*/ 1878330 h 2009355"/>
              <a:gd name="connsiteX17" fmla="*/ 3798581 w 4051289"/>
              <a:gd name="connsiteY17" fmla="*/ 1967230 h 2009355"/>
              <a:gd name="connsiteX18" fmla="*/ 3696981 w 4051289"/>
              <a:gd name="connsiteY18" fmla="*/ 1992630 h 2009355"/>
              <a:gd name="connsiteX19" fmla="*/ 1391931 w 4051289"/>
              <a:gd name="connsiteY19" fmla="*/ 1954530 h 2009355"/>
              <a:gd name="connsiteX20" fmla="*/ 128281 w 4051289"/>
              <a:gd name="connsiteY20" fmla="*/ 1414780 h 2009355"/>
              <a:gd name="connsiteX0" fmla="*/ 128281 w 4051289"/>
              <a:gd name="connsiteY0" fmla="*/ 1414780 h 1992947"/>
              <a:gd name="connsiteX1" fmla="*/ 7631 w 4051289"/>
              <a:gd name="connsiteY1" fmla="*/ 868680 h 1992947"/>
              <a:gd name="connsiteX2" fmla="*/ 7631 w 4051289"/>
              <a:gd name="connsiteY2" fmla="*/ 684530 h 1992947"/>
              <a:gd name="connsiteX3" fmla="*/ 33031 w 4051289"/>
              <a:gd name="connsiteY3" fmla="*/ 551180 h 1992947"/>
              <a:gd name="connsiteX4" fmla="*/ 102881 w 4051289"/>
              <a:gd name="connsiteY4" fmla="*/ 449580 h 1992947"/>
              <a:gd name="connsiteX5" fmla="*/ 267981 w 4051289"/>
              <a:gd name="connsiteY5" fmla="*/ 360680 h 1992947"/>
              <a:gd name="connsiteX6" fmla="*/ 414031 w 4051289"/>
              <a:gd name="connsiteY6" fmla="*/ 341630 h 1992947"/>
              <a:gd name="connsiteX7" fmla="*/ 1906281 w 4051289"/>
              <a:gd name="connsiteY7" fmla="*/ 163830 h 1992947"/>
              <a:gd name="connsiteX8" fmla="*/ 2496831 w 4051289"/>
              <a:gd name="connsiteY8" fmla="*/ 93980 h 1992947"/>
              <a:gd name="connsiteX9" fmla="*/ 2966731 w 4051289"/>
              <a:gd name="connsiteY9" fmla="*/ 62230 h 1992947"/>
              <a:gd name="connsiteX10" fmla="*/ 3360431 w 4051289"/>
              <a:gd name="connsiteY10" fmla="*/ 5080 h 1992947"/>
              <a:gd name="connsiteX11" fmla="*/ 3601731 w 4051289"/>
              <a:gd name="connsiteY11" fmla="*/ 11430 h 1992947"/>
              <a:gd name="connsiteX12" fmla="*/ 3747781 w 4051289"/>
              <a:gd name="connsiteY12" fmla="*/ 81280 h 1992947"/>
              <a:gd name="connsiteX13" fmla="*/ 3887481 w 4051289"/>
              <a:gd name="connsiteY13" fmla="*/ 379730 h 1992947"/>
              <a:gd name="connsiteX14" fmla="*/ 4046231 w 4051289"/>
              <a:gd name="connsiteY14" fmla="*/ 1656080 h 1992947"/>
              <a:gd name="connsiteX15" fmla="*/ 4001781 w 4051289"/>
              <a:gd name="connsiteY15" fmla="*/ 1795780 h 1992947"/>
              <a:gd name="connsiteX16" fmla="*/ 3900181 w 4051289"/>
              <a:gd name="connsiteY16" fmla="*/ 1878330 h 1992947"/>
              <a:gd name="connsiteX17" fmla="*/ 3798581 w 4051289"/>
              <a:gd name="connsiteY17" fmla="*/ 1967230 h 1992947"/>
              <a:gd name="connsiteX18" fmla="*/ 3696981 w 4051289"/>
              <a:gd name="connsiteY18" fmla="*/ 1992630 h 1992947"/>
              <a:gd name="connsiteX19" fmla="*/ 1391931 w 4051289"/>
              <a:gd name="connsiteY19" fmla="*/ 1954530 h 1992947"/>
              <a:gd name="connsiteX20" fmla="*/ 128281 w 4051289"/>
              <a:gd name="connsiteY20" fmla="*/ 1414780 h 1992947"/>
              <a:gd name="connsiteX0" fmla="*/ 132165 w 4055173"/>
              <a:gd name="connsiteY0" fmla="*/ 1414780 h 1994186"/>
              <a:gd name="connsiteX1" fmla="*/ 11515 w 4055173"/>
              <a:gd name="connsiteY1" fmla="*/ 868680 h 1994186"/>
              <a:gd name="connsiteX2" fmla="*/ 11515 w 4055173"/>
              <a:gd name="connsiteY2" fmla="*/ 684530 h 1994186"/>
              <a:gd name="connsiteX3" fmla="*/ 36915 w 4055173"/>
              <a:gd name="connsiteY3" fmla="*/ 551180 h 1994186"/>
              <a:gd name="connsiteX4" fmla="*/ 106765 w 4055173"/>
              <a:gd name="connsiteY4" fmla="*/ 449580 h 1994186"/>
              <a:gd name="connsiteX5" fmla="*/ 271865 w 4055173"/>
              <a:gd name="connsiteY5" fmla="*/ 360680 h 1994186"/>
              <a:gd name="connsiteX6" fmla="*/ 417915 w 4055173"/>
              <a:gd name="connsiteY6" fmla="*/ 341630 h 1994186"/>
              <a:gd name="connsiteX7" fmla="*/ 1910165 w 4055173"/>
              <a:gd name="connsiteY7" fmla="*/ 163830 h 1994186"/>
              <a:gd name="connsiteX8" fmla="*/ 2500715 w 4055173"/>
              <a:gd name="connsiteY8" fmla="*/ 93980 h 1994186"/>
              <a:gd name="connsiteX9" fmla="*/ 2970615 w 4055173"/>
              <a:gd name="connsiteY9" fmla="*/ 62230 h 1994186"/>
              <a:gd name="connsiteX10" fmla="*/ 3364315 w 4055173"/>
              <a:gd name="connsiteY10" fmla="*/ 5080 h 1994186"/>
              <a:gd name="connsiteX11" fmla="*/ 3605615 w 4055173"/>
              <a:gd name="connsiteY11" fmla="*/ 11430 h 1994186"/>
              <a:gd name="connsiteX12" fmla="*/ 3751665 w 4055173"/>
              <a:gd name="connsiteY12" fmla="*/ 81280 h 1994186"/>
              <a:gd name="connsiteX13" fmla="*/ 3891365 w 4055173"/>
              <a:gd name="connsiteY13" fmla="*/ 379730 h 1994186"/>
              <a:gd name="connsiteX14" fmla="*/ 4050115 w 4055173"/>
              <a:gd name="connsiteY14" fmla="*/ 1656080 h 1994186"/>
              <a:gd name="connsiteX15" fmla="*/ 4005665 w 4055173"/>
              <a:gd name="connsiteY15" fmla="*/ 1795780 h 1994186"/>
              <a:gd name="connsiteX16" fmla="*/ 3904065 w 4055173"/>
              <a:gd name="connsiteY16" fmla="*/ 1878330 h 1994186"/>
              <a:gd name="connsiteX17" fmla="*/ 3802465 w 4055173"/>
              <a:gd name="connsiteY17" fmla="*/ 1967230 h 1994186"/>
              <a:gd name="connsiteX18" fmla="*/ 3700865 w 4055173"/>
              <a:gd name="connsiteY18" fmla="*/ 1992630 h 1994186"/>
              <a:gd name="connsiteX19" fmla="*/ 1395815 w 4055173"/>
              <a:gd name="connsiteY19" fmla="*/ 1930717 h 1994186"/>
              <a:gd name="connsiteX20" fmla="*/ 132165 w 4055173"/>
              <a:gd name="connsiteY20" fmla="*/ 1414780 h 1994186"/>
              <a:gd name="connsiteX0" fmla="*/ 132165 w 4055173"/>
              <a:gd name="connsiteY0" fmla="*/ 1414780 h 1992630"/>
              <a:gd name="connsiteX1" fmla="*/ 11515 w 4055173"/>
              <a:gd name="connsiteY1" fmla="*/ 868680 h 1992630"/>
              <a:gd name="connsiteX2" fmla="*/ 11515 w 4055173"/>
              <a:gd name="connsiteY2" fmla="*/ 684530 h 1992630"/>
              <a:gd name="connsiteX3" fmla="*/ 36915 w 4055173"/>
              <a:gd name="connsiteY3" fmla="*/ 551180 h 1992630"/>
              <a:gd name="connsiteX4" fmla="*/ 106765 w 4055173"/>
              <a:gd name="connsiteY4" fmla="*/ 449580 h 1992630"/>
              <a:gd name="connsiteX5" fmla="*/ 271865 w 4055173"/>
              <a:gd name="connsiteY5" fmla="*/ 360680 h 1992630"/>
              <a:gd name="connsiteX6" fmla="*/ 417915 w 4055173"/>
              <a:gd name="connsiteY6" fmla="*/ 341630 h 1992630"/>
              <a:gd name="connsiteX7" fmla="*/ 1910165 w 4055173"/>
              <a:gd name="connsiteY7" fmla="*/ 163830 h 1992630"/>
              <a:gd name="connsiteX8" fmla="*/ 2500715 w 4055173"/>
              <a:gd name="connsiteY8" fmla="*/ 93980 h 1992630"/>
              <a:gd name="connsiteX9" fmla="*/ 2970615 w 4055173"/>
              <a:gd name="connsiteY9" fmla="*/ 62230 h 1992630"/>
              <a:gd name="connsiteX10" fmla="*/ 3364315 w 4055173"/>
              <a:gd name="connsiteY10" fmla="*/ 5080 h 1992630"/>
              <a:gd name="connsiteX11" fmla="*/ 3605615 w 4055173"/>
              <a:gd name="connsiteY11" fmla="*/ 11430 h 1992630"/>
              <a:gd name="connsiteX12" fmla="*/ 3751665 w 4055173"/>
              <a:gd name="connsiteY12" fmla="*/ 81280 h 1992630"/>
              <a:gd name="connsiteX13" fmla="*/ 3891365 w 4055173"/>
              <a:gd name="connsiteY13" fmla="*/ 379730 h 1992630"/>
              <a:gd name="connsiteX14" fmla="*/ 4050115 w 4055173"/>
              <a:gd name="connsiteY14" fmla="*/ 1656080 h 1992630"/>
              <a:gd name="connsiteX15" fmla="*/ 4005665 w 4055173"/>
              <a:gd name="connsiteY15" fmla="*/ 1795780 h 1992630"/>
              <a:gd name="connsiteX16" fmla="*/ 3904065 w 4055173"/>
              <a:gd name="connsiteY16" fmla="*/ 1878330 h 1992630"/>
              <a:gd name="connsiteX17" fmla="*/ 3700865 w 4055173"/>
              <a:gd name="connsiteY17" fmla="*/ 1992630 h 1992630"/>
              <a:gd name="connsiteX18" fmla="*/ 1395815 w 4055173"/>
              <a:gd name="connsiteY18" fmla="*/ 1930717 h 1992630"/>
              <a:gd name="connsiteX19" fmla="*/ 132165 w 4055173"/>
              <a:gd name="connsiteY19" fmla="*/ 1414780 h 1992630"/>
              <a:gd name="connsiteX0" fmla="*/ 132165 w 4059995"/>
              <a:gd name="connsiteY0" fmla="*/ 1414780 h 1992630"/>
              <a:gd name="connsiteX1" fmla="*/ 11515 w 4059995"/>
              <a:gd name="connsiteY1" fmla="*/ 868680 h 1992630"/>
              <a:gd name="connsiteX2" fmla="*/ 11515 w 4059995"/>
              <a:gd name="connsiteY2" fmla="*/ 684530 h 1992630"/>
              <a:gd name="connsiteX3" fmla="*/ 36915 w 4059995"/>
              <a:gd name="connsiteY3" fmla="*/ 551180 h 1992630"/>
              <a:gd name="connsiteX4" fmla="*/ 106765 w 4059995"/>
              <a:gd name="connsiteY4" fmla="*/ 449580 h 1992630"/>
              <a:gd name="connsiteX5" fmla="*/ 271865 w 4059995"/>
              <a:gd name="connsiteY5" fmla="*/ 360680 h 1992630"/>
              <a:gd name="connsiteX6" fmla="*/ 417915 w 4059995"/>
              <a:gd name="connsiteY6" fmla="*/ 341630 h 1992630"/>
              <a:gd name="connsiteX7" fmla="*/ 1910165 w 4059995"/>
              <a:gd name="connsiteY7" fmla="*/ 163830 h 1992630"/>
              <a:gd name="connsiteX8" fmla="*/ 2500715 w 4059995"/>
              <a:gd name="connsiteY8" fmla="*/ 93980 h 1992630"/>
              <a:gd name="connsiteX9" fmla="*/ 2970615 w 4059995"/>
              <a:gd name="connsiteY9" fmla="*/ 62230 h 1992630"/>
              <a:gd name="connsiteX10" fmla="*/ 3364315 w 4059995"/>
              <a:gd name="connsiteY10" fmla="*/ 5080 h 1992630"/>
              <a:gd name="connsiteX11" fmla="*/ 3605615 w 4059995"/>
              <a:gd name="connsiteY11" fmla="*/ 11430 h 1992630"/>
              <a:gd name="connsiteX12" fmla="*/ 3751665 w 4059995"/>
              <a:gd name="connsiteY12" fmla="*/ 81280 h 1992630"/>
              <a:gd name="connsiteX13" fmla="*/ 3891365 w 4059995"/>
              <a:gd name="connsiteY13" fmla="*/ 379730 h 1992630"/>
              <a:gd name="connsiteX14" fmla="*/ 4050115 w 4059995"/>
              <a:gd name="connsiteY14" fmla="*/ 1656080 h 1992630"/>
              <a:gd name="connsiteX15" fmla="*/ 4005665 w 4059995"/>
              <a:gd name="connsiteY15" fmla="*/ 1795780 h 1992630"/>
              <a:gd name="connsiteX16" fmla="*/ 3700865 w 4059995"/>
              <a:gd name="connsiteY16" fmla="*/ 1992630 h 1992630"/>
              <a:gd name="connsiteX17" fmla="*/ 1395815 w 4059995"/>
              <a:gd name="connsiteY17" fmla="*/ 1930717 h 1992630"/>
              <a:gd name="connsiteX18" fmla="*/ 132165 w 4059995"/>
              <a:gd name="connsiteY18" fmla="*/ 1414780 h 1992630"/>
              <a:gd name="connsiteX0" fmla="*/ 132165 w 4054728"/>
              <a:gd name="connsiteY0" fmla="*/ 1414780 h 1992630"/>
              <a:gd name="connsiteX1" fmla="*/ 11515 w 4054728"/>
              <a:gd name="connsiteY1" fmla="*/ 868680 h 1992630"/>
              <a:gd name="connsiteX2" fmla="*/ 11515 w 4054728"/>
              <a:gd name="connsiteY2" fmla="*/ 684530 h 1992630"/>
              <a:gd name="connsiteX3" fmla="*/ 36915 w 4054728"/>
              <a:gd name="connsiteY3" fmla="*/ 551180 h 1992630"/>
              <a:gd name="connsiteX4" fmla="*/ 106765 w 4054728"/>
              <a:gd name="connsiteY4" fmla="*/ 449580 h 1992630"/>
              <a:gd name="connsiteX5" fmla="*/ 271865 w 4054728"/>
              <a:gd name="connsiteY5" fmla="*/ 360680 h 1992630"/>
              <a:gd name="connsiteX6" fmla="*/ 417915 w 4054728"/>
              <a:gd name="connsiteY6" fmla="*/ 341630 h 1992630"/>
              <a:gd name="connsiteX7" fmla="*/ 1910165 w 4054728"/>
              <a:gd name="connsiteY7" fmla="*/ 163830 h 1992630"/>
              <a:gd name="connsiteX8" fmla="*/ 2500715 w 4054728"/>
              <a:gd name="connsiteY8" fmla="*/ 93980 h 1992630"/>
              <a:gd name="connsiteX9" fmla="*/ 2970615 w 4054728"/>
              <a:gd name="connsiteY9" fmla="*/ 62230 h 1992630"/>
              <a:gd name="connsiteX10" fmla="*/ 3364315 w 4054728"/>
              <a:gd name="connsiteY10" fmla="*/ 5080 h 1992630"/>
              <a:gd name="connsiteX11" fmla="*/ 3605615 w 4054728"/>
              <a:gd name="connsiteY11" fmla="*/ 11430 h 1992630"/>
              <a:gd name="connsiteX12" fmla="*/ 3751665 w 4054728"/>
              <a:gd name="connsiteY12" fmla="*/ 81280 h 1992630"/>
              <a:gd name="connsiteX13" fmla="*/ 3891365 w 4054728"/>
              <a:gd name="connsiteY13" fmla="*/ 379730 h 1992630"/>
              <a:gd name="connsiteX14" fmla="*/ 4050115 w 4054728"/>
              <a:gd name="connsiteY14" fmla="*/ 1656080 h 1992630"/>
              <a:gd name="connsiteX15" fmla="*/ 3700865 w 4054728"/>
              <a:gd name="connsiteY15" fmla="*/ 1992630 h 1992630"/>
              <a:gd name="connsiteX16" fmla="*/ 1395815 w 4054728"/>
              <a:gd name="connsiteY16" fmla="*/ 1930717 h 1992630"/>
              <a:gd name="connsiteX17" fmla="*/ 132165 w 4054728"/>
              <a:gd name="connsiteY17" fmla="*/ 1414780 h 1992630"/>
              <a:gd name="connsiteX0" fmla="*/ 132165 w 4054728"/>
              <a:gd name="connsiteY0" fmla="*/ 1414780 h 2005752"/>
              <a:gd name="connsiteX1" fmla="*/ 11515 w 4054728"/>
              <a:gd name="connsiteY1" fmla="*/ 868680 h 2005752"/>
              <a:gd name="connsiteX2" fmla="*/ 11515 w 4054728"/>
              <a:gd name="connsiteY2" fmla="*/ 684530 h 2005752"/>
              <a:gd name="connsiteX3" fmla="*/ 36915 w 4054728"/>
              <a:gd name="connsiteY3" fmla="*/ 551180 h 2005752"/>
              <a:gd name="connsiteX4" fmla="*/ 106765 w 4054728"/>
              <a:gd name="connsiteY4" fmla="*/ 449580 h 2005752"/>
              <a:gd name="connsiteX5" fmla="*/ 271865 w 4054728"/>
              <a:gd name="connsiteY5" fmla="*/ 360680 h 2005752"/>
              <a:gd name="connsiteX6" fmla="*/ 417915 w 4054728"/>
              <a:gd name="connsiteY6" fmla="*/ 341630 h 2005752"/>
              <a:gd name="connsiteX7" fmla="*/ 1910165 w 4054728"/>
              <a:gd name="connsiteY7" fmla="*/ 163830 h 2005752"/>
              <a:gd name="connsiteX8" fmla="*/ 2500715 w 4054728"/>
              <a:gd name="connsiteY8" fmla="*/ 93980 h 2005752"/>
              <a:gd name="connsiteX9" fmla="*/ 2970615 w 4054728"/>
              <a:gd name="connsiteY9" fmla="*/ 62230 h 2005752"/>
              <a:gd name="connsiteX10" fmla="*/ 3364315 w 4054728"/>
              <a:gd name="connsiteY10" fmla="*/ 5080 h 2005752"/>
              <a:gd name="connsiteX11" fmla="*/ 3605615 w 4054728"/>
              <a:gd name="connsiteY11" fmla="*/ 11430 h 2005752"/>
              <a:gd name="connsiteX12" fmla="*/ 3751665 w 4054728"/>
              <a:gd name="connsiteY12" fmla="*/ 81280 h 2005752"/>
              <a:gd name="connsiteX13" fmla="*/ 3891365 w 4054728"/>
              <a:gd name="connsiteY13" fmla="*/ 379730 h 2005752"/>
              <a:gd name="connsiteX14" fmla="*/ 4050115 w 4054728"/>
              <a:gd name="connsiteY14" fmla="*/ 1656080 h 2005752"/>
              <a:gd name="connsiteX15" fmla="*/ 3700865 w 4054728"/>
              <a:gd name="connsiteY15" fmla="*/ 1992630 h 2005752"/>
              <a:gd name="connsiteX16" fmla="*/ 1395815 w 4054728"/>
              <a:gd name="connsiteY16" fmla="*/ 1930717 h 2005752"/>
              <a:gd name="connsiteX17" fmla="*/ 132165 w 4054728"/>
              <a:gd name="connsiteY17" fmla="*/ 1414780 h 2005752"/>
              <a:gd name="connsiteX0" fmla="*/ 132165 w 4054728"/>
              <a:gd name="connsiteY0" fmla="*/ 1414780 h 2000420"/>
              <a:gd name="connsiteX1" fmla="*/ 11515 w 4054728"/>
              <a:gd name="connsiteY1" fmla="*/ 868680 h 2000420"/>
              <a:gd name="connsiteX2" fmla="*/ 11515 w 4054728"/>
              <a:gd name="connsiteY2" fmla="*/ 684530 h 2000420"/>
              <a:gd name="connsiteX3" fmla="*/ 36915 w 4054728"/>
              <a:gd name="connsiteY3" fmla="*/ 551180 h 2000420"/>
              <a:gd name="connsiteX4" fmla="*/ 106765 w 4054728"/>
              <a:gd name="connsiteY4" fmla="*/ 449580 h 2000420"/>
              <a:gd name="connsiteX5" fmla="*/ 271865 w 4054728"/>
              <a:gd name="connsiteY5" fmla="*/ 360680 h 2000420"/>
              <a:gd name="connsiteX6" fmla="*/ 417915 w 4054728"/>
              <a:gd name="connsiteY6" fmla="*/ 341630 h 2000420"/>
              <a:gd name="connsiteX7" fmla="*/ 1910165 w 4054728"/>
              <a:gd name="connsiteY7" fmla="*/ 163830 h 2000420"/>
              <a:gd name="connsiteX8" fmla="*/ 2500715 w 4054728"/>
              <a:gd name="connsiteY8" fmla="*/ 93980 h 2000420"/>
              <a:gd name="connsiteX9" fmla="*/ 2970615 w 4054728"/>
              <a:gd name="connsiteY9" fmla="*/ 62230 h 2000420"/>
              <a:gd name="connsiteX10" fmla="*/ 3364315 w 4054728"/>
              <a:gd name="connsiteY10" fmla="*/ 5080 h 2000420"/>
              <a:gd name="connsiteX11" fmla="*/ 3605615 w 4054728"/>
              <a:gd name="connsiteY11" fmla="*/ 11430 h 2000420"/>
              <a:gd name="connsiteX12" fmla="*/ 3751665 w 4054728"/>
              <a:gd name="connsiteY12" fmla="*/ 81280 h 2000420"/>
              <a:gd name="connsiteX13" fmla="*/ 3891365 w 4054728"/>
              <a:gd name="connsiteY13" fmla="*/ 379730 h 2000420"/>
              <a:gd name="connsiteX14" fmla="*/ 4050115 w 4054728"/>
              <a:gd name="connsiteY14" fmla="*/ 1656080 h 2000420"/>
              <a:gd name="connsiteX15" fmla="*/ 3700865 w 4054728"/>
              <a:gd name="connsiteY15" fmla="*/ 1992630 h 2000420"/>
              <a:gd name="connsiteX16" fmla="*/ 1395815 w 4054728"/>
              <a:gd name="connsiteY16" fmla="*/ 1930717 h 2000420"/>
              <a:gd name="connsiteX17" fmla="*/ 132165 w 4054728"/>
              <a:gd name="connsiteY17" fmla="*/ 1414780 h 2000420"/>
              <a:gd name="connsiteX0" fmla="*/ 132165 w 4050115"/>
              <a:gd name="connsiteY0" fmla="*/ 1414780 h 2000420"/>
              <a:gd name="connsiteX1" fmla="*/ 11515 w 4050115"/>
              <a:gd name="connsiteY1" fmla="*/ 868680 h 2000420"/>
              <a:gd name="connsiteX2" fmla="*/ 11515 w 4050115"/>
              <a:gd name="connsiteY2" fmla="*/ 684530 h 2000420"/>
              <a:gd name="connsiteX3" fmla="*/ 36915 w 4050115"/>
              <a:gd name="connsiteY3" fmla="*/ 551180 h 2000420"/>
              <a:gd name="connsiteX4" fmla="*/ 106765 w 4050115"/>
              <a:gd name="connsiteY4" fmla="*/ 449580 h 2000420"/>
              <a:gd name="connsiteX5" fmla="*/ 271865 w 4050115"/>
              <a:gd name="connsiteY5" fmla="*/ 360680 h 2000420"/>
              <a:gd name="connsiteX6" fmla="*/ 417915 w 4050115"/>
              <a:gd name="connsiteY6" fmla="*/ 341630 h 2000420"/>
              <a:gd name="connsiteX7" fmla="*/ 1910165 w 4050115"/>
              <a:gd name="connsiteY7" fmla="*/ 163830 h 2000420"/>
              <a:gd name="connsiteX8" fmla="*/ 2500715 w 4050115"/>
              <a:gd name="connsiteY8" fmla="*/ 93980 h 2000420"/>
              <a:gd name="connsiteX9" fmla="*/ 2970615 w 4050115"/>
              <a:gd name="connsiteY9" fmla="*/ 62230 h 2000420"/>
              <a:gd name="connsiteX10" fmla="*/ 3364315 w 4050115"/>
              <a:gd name="connsiteY10" fmla="*/ 5080 h 2000420"/>
              <a:gd name="connsiteX11" fmla="*/ 3605615 w 4050115"/>
              <a:gd name="connsiteY11" fmla="*/ 11430 h 2000420"/>
              <a:gd name="connsiteX12" fmla="*/ 3751665 w 4050115"/>
              <a:gd name="connsiteY12" fmla="*/ 81280 h 2000420"/>
              <a:gd name="connsiteX13" fmla="*/ 3891365 w 4050115"/>
              <a:gd name="connsiteY13" fmla="*/ 379730 h 2000420"/>
              <a:gd name="connsiteX14" fmla="*/ 4050115 w 4050115"/>
              <a:gd name="connsiteY14" fmla="*/ 1656080 h 2000420"/>
              <a:gd name="connsiteX15" fmla="*/ 3700865 w 4050115"/>
              <a:gd name="connsiteY15" fmla="*/ 1992630 h 2000420"/>
              <a:gd name="connsiteX16" fmla="*/ 1395815 w 4050115"/>
              <a:gd name="connsiteY16" fmla="*/ 1930717 h 2000420"/>
              <a:gd name="connsiteX17" fmla="*/ 132165 w 4050115"/>
              <a:gd name="connsiteY17" fmla="*/ 1414780 h 2000420"/>
              <a:gd name="connsiteX0" fmla="*/ 140902 w 4058852"/>
              <a:gd name="connsiteY0" fmla="*/ 1414780 h 2000420"/>
              <a:gd name="connsiteX1" fmla="*/ 20252 w 4058852"/>
              <a:gd name="connsiteY1" fmla="*/ 684530 h 2000420"/>
              <a:gd name="connsiteX2" fmla="*/ 45652 w 4058852"/>
              <a:gd name="connsiteY2" fmla="*/ 551180 h 2000420"/>
              <a:gd name="connsiteX3" fmla="*/ 115502 w 4058852"/>
              <a:gd name="connsiteY3" fmla="*/ 449580 h 2000420"/>
              <a:gd name="connsiteX4" fmla="*/ 280602 w 4058852"/>
              <a:gd name="connsiteY4" fmla="*/ 360680 h 2000420"/>
              <a:gd name="connsiteX5" fmla="*/ 426652 w 4058852"/>
              <a:gd name="connsiteY5" fmla="*/ 341630 h 2000420"/>
              <a:gd name="connsiteX6" fmla="*/ 1918902 w 4058852"/>
              <a:gd name="connsiteY6" fmla="*/ 163830 h 2000420"/>
              <a:gd name="connsiteX7" fmla="*/ 2509452 w 4058852"/>
              <a:gd name="connsiteY7" fmla="*/ 93980 h 2000420"/>
              <a:gd name="connsiteX8" fmla="*/ 2979352 w 4058852"/>
              <a:gd name="connsiteY8" fmla="*/ 62230 h 2000420"/>
              <a:gd name="connsiteX9" fmla="*/ 3373052 w 4058852"/>
              <a:gd name="connsiteY9" fmla="*/ 5080 h 2000420"/>
              <a:gd name="connsiteX10" fmla="*/ 3614352 w 4058852"/>
              <a:gd name="connsiteY10" fmla="*/ 11430 h 2000420"/>
              <a:gd name="connsiteX11" fmla="*/ 3760402 w 4058852"/>
              <a:gd name="connsiteY11" fmla="*/ 81280 h 2000420"/>
              <a:gd name="connsiteX12" fmla="*/ 3900102 w 4058852"/>
              <a:gd name="connsiteY12" fmla="*/ 379730 h 2000420"/>
              <a:gd name="connsiteX13" fmla="*/ 4058852 w 4058852"/>
              <a:gd name="connsiteY13" fmla="*/ 1656080 h 2000420"/>
              <a:gd name="connsiteX14" fmla="*/ 3709602 w 4058852"/>
              <a:gd name="connsiteY14" fmla="*/ 1992630 h 2000420"/>
              <a:gd name="connsiteX15" fmla="*/ 1404552 w 4058852"/>
              <a:gd name="connsiteY15" fmla="*/ 1930717 h 2000420"/>
              <a:gd name="connsiteX16" fmla="*/ 140902 w 4058852"/>
              <a:gd name="connsiteY16" fmla="*/ 1414780 h 2000420"/>
              <a:gd name="connsiteX0" fmla="*/ 145273 w 4063223"/>
              <a:gd name="connsiteY0" fmla="*/ 1414780 h 2000420"/>
              <a:gd name="connsiteX1" fmla="*/ 24623 w 4063223"/>
              <a:gd name="connsiteY1" fmla="*/ 684530 h 2000420"/>
              <a:gd name="connsiteX2" fmla="*/ 119873 w 4063223"/>
              <a:gd name="connsiteY2" fmla="*/ 449580 h 2000420"/>
              <a:gd name="connsiteX3" fmla="*/ 284973 w 4063223"/>
              <a:gd name="connsiteY3" fmla="*/ 360680 h 2000420"/>
              <a:gd name="connsiteX4" fmla="*/ 431023 w 4063223"/>
              <a:gd name="connsiteY4" fmla="*/ 341630 h 2000420"/>
              <a:gd name="connsiteX5" fmla="*/ 1923273 w 4063223"/>
              <a:gd name="connsiteY5" fmla="*/ 163830 h 2000420"/>
              <a:gd name="connsiteX6" fmla="*/ 2513823 w 4063223"/>
              <a:gd name="connsiteY6" fmla="*/ 93980 h 2000420"/>
              <a:gd name="connsiteX7" fmla="*/ 2983723 w 4063223"/>
              <a:gd name="connsiteY7" fmla="*/ 62230 h 2000420"/>
              <a:gd name="connsiteX8" fmla="*/ 3377423 w 4063223"/>
              <a:gd name="connsiteY8" fmla="*/ 5080 h 2000420"/>
              <a:gd name="connsiteX9" fmla="*/ 3618723 w 4063223"/>
              <a:gd name="connsiteY9" fmla="*/ 11430 h 2000420"/>
              <a:gd name="connsiteX10" fmla="*/ 3764773 w 4063223"/>
              <a:gd name="connsiteY10" fmla="*/ 81280 h 2000420"/>
              <a:gd name="connsiteX11" fmla="*/ 3904473 w 4063223"/>
              <a:gd name="connsiteY11" fmla="*/ 379730 h 2000420"/>
              <a:gd name="connsiteX12" fmla="*/ 4063223 w 4063223"/>
              <a:gd name="connsiteY12" fmla="*/ 1656080 h 2000420"/>
              <a:gd name="connsiteX13" fmla="*/ 3713973 w 4063223"/>
              <a:gd name="connsiteY13" fmla="*/ 1992630 h 2000420"/>
              <a:gd name="connsiteX14" fmla="*/ 1408923 w 4063223"/>
              <a:gd name="connsiteY14" fmla="*/ 1930717 h 2000420"/>
              <a:gd name="connsiteX15" fmla="*/ 145273 w 4063223"/>
              <a:gd name="connsiteY15" fmla="*/ 1414780 h 2000420"/>
              <a:gd name="connsiteX0" fmla="*/ 120877 w 4038827"/>
              <a:gd name="connsiteY0" fmla="*/ 1414780 h 2000420"/>
              <a:gd name="connsiteX1" fmla="*/ 227 w 4038827"/>
              <a:gd name="connsiteY1" fmla="*/ 684530 h 2000420"/>
              <a:gd name="connsiteX2" fmla="*/ 95477 w 4038827"/>
              <a:gd name="connsiteY2" fmla="*/ 449580 h 2000420"/>
              <a:gd name="connsiteX3" fmla="*/ 260577 w 4038827"/>
              <a:gd name="connsiteY3" fmla="*/ 360680 h 2000420"/>
              <a:gd name="connsiteX4" fmla="*/ 406627 w 4038827"/>
              <a:gd name="connsiteY4" fmla="*/ 341630 h 2000420"/>
              <a:gd name="connsiteX5" fmla="*/ 1898877 w 4038827"/>
              <a:gd name="connsiteY5" fmla="*/ 163830 h 2000420"/>
              <a:gd name="connsiteX6" fmla="*/ 2489427 w 4038827"/>
              <a:gd name="connsiteY6" fmla="*/ 93980 h 2000420"/>
              <a:gd name="connsiteX7" fmla="*/ 2959327 w 4038827"/>
              <a:gd name="connsiteY7" fmla="*/ 62230 h 2000420"/>
              <a:gd name="connsiteX8" fmla="*/ 3353027 w 4038827"/>
              <a:gd name="connsiteY8" fmla="*/ 5080 h 2000420"/>
              <a:gd name="connsiteX9" fmla="*/ 3594327 w 4038827"/>
              <a:gd name="connsiteY9" fmla="*/ 11430 h 2000420"/>
              <a:gd name="connsiteX10" fmla="*/ 3740377 w 4038827"/>
              <a:gd name="connsiteY10" fmla="*/ 81280 h 2000420"/>
              <a:gd name="connsiteX11" fmla="*/ 3880077 w 4038827"/>
              <a:gd name="connsiteY11" fmla="*/ 379730 h 2000420"/>
              <a:gd name="connsiteX12" fmla="*/ 4038827 w 4038827"/>
              <a:gd name="connsiteY12" fmla="*/ 1656080 h 2000420"/>
              <a:gd name="connsiteX13" fmla="*/ 3689577 w 4038827"/>
              <a:gd name="connsiteY13" fmla="*/ 1992630 h 2000420"/>
              <a:gd name="connsiteX14" fmla="*/ 1384527 w 4038827"/>
              <a:gd name="connsiteY14" fmla="*/ 1930717 h 2000420"/>
              <a:gd name="connsiteX15" fmla="*/ 120877 w 4038827"/>
              <a:gd name="connsiteY15" fmla="*/ 1414780 h 2000420"/>
              <a:gd name="connsiteX0" fmla="*/ 145221 w 4039358"/>
              <a:gd name="connsiteY0" fmla="*/ 1390967 h 2013344"/>
              <a:gd name="connsiteX1" fmla="*/ 758 w 4039358"/>
              <a:gd name="connsiteY1" fmla="*/ 684530 h 2013344"/>
              <a:gd name="connsiteX2" fmla="*/ 96008 w 4039358"/>
              <a:gd name="connsiteY2" fmla="*/ 449580 h 2013344"/>
              <a:gd name="connsiteX3" fmla="*/ 261108 w 4039358"/>
              <a:gd name="connsiteY3" fmla="*/ 360680 h 2013344"/>
              <a:gd name="connsiteX4" fmla="*/ 407158 w 4039358"/>
              <a:gd name="connsiteY4" fmla="*/ 341630 h 2013344"/>
              <a:gd name="connsiteX5" fmla="*/ 1899408 w 4039358"/>
              <a:gd name="connsiteY5" fmla="*/ 163830 h 2013344"/>
              <a:gd name="connsiteX6" fmla="*/ 2489958 w 4039358"/>
              <a:gd name="connsiteY6" fmla="*/ 93980 h 2013344"/>
              <a:gd name="connsiteX7" fmla="*/ 2959858 w 4039358"/>
              <a:gd name="connsiteY7" fmla="*/ 62230 h 2013344"/>
              <a:gd name="connsiteX8" fmla="*/ 3353558 w 4039358"/>
              <a:gd name="connsiteY8" fmla="*/ 5080 h 2013344"/>
              <a:gd name="connsiteX9" fmla="*/ 3594858 w 4039358"/>
              <a:gd name="connsiteY9" fmla="*/ 11430 h 2013344"/>
              <a:gd name="connsiteX10" fmla="*/ 3740908 w 4039358"/>
              <a:gd name="connsiteY10" fmla="*/ 81280 h 2013344"/>
              <a:gd name="connsiteX11" fmla="*/ 3880608 w 4039358"/>
              <a:gd name="connsiteY11" fmla="*/ 379730 h 2013344"/>
              <a:gd name="connsiteX12" fmla="*/ 4039358 w 4039358"/>
              <a:gd name="connsiteY12" fmla="*/ 1656080 h 2013344"/>
              <a:gd name="connsiteX13" fmla="*/ 3690108 w 4039358"/>
              <a:gd name="connsiteY13" fmla="*/ 1992630 h 2013344"/>
              <a:gd name="connsiteX14" fmla="*/ 1385058 w 4039358"/>
              <a:gd name="connsiteY14" fmla="*/ 1930717 h 2013344"/>
              <a:gd name="connsiteX15" fmla="*/ 145221 w 4039358"/>
              <a:gd name="connsiteY15" fmla="*/ 1390967 h 2013344"/>
              <a:gd name="connsiteX0" fmla="*/ 145221 w 4039358"/>
              <a:gd name="connsiteY0" fmla="*/ 1390967 h 2013344"/>
              <a:gd name="connsiteX1" fmla="*/ 758 w 4039358"/>
              <a:gd name="connsiteY1" fmla="*/ 684530 h 2013344"/>
              <a:gd name="connsiteX2" fmla="*/ 96008 w 4039358"/>
              <a:gd name="connsiteY2" fmla="*/ 449580 h 2013344"/>
              <a:gd name="connsiteX3" fmla="*/ 261108 w 4039358"/>
              <a:gd name="connsiteY3" fmla="*/ 360680 h 2013344"/>
              <a:gd name="connsiteX4" fmla="*/ 407158 w 4039358"/>
              <a:gd name="connsiteY4" fmla="*/ 341630 h 2013344"/>
              <a:gd name="connsiteX5" fmla="*/ 1899408 w 4039358"/>
              <a:gd name="connsiteY5" fmla="*/ 163830 h 2013344"/>
              <a:gd name="connsiteX6" fmla="*/ 2489958 w 4039358"/>
              <a:gd name="connsiteY6" fmla="*/ 93980 h 2013344"/>
              <a:gd name="connsiteX7" fmla="*/ 2959858 w 4039358"/>
              <a:gd name="connsiteY7" fmla="*/ 62230 h 2013344"/>
              <a:gd name="connsiteX8" fmla="*/ 3353558 w 4039358"/>
              <a:gd name="connsiteY8" fmla="*/ 5080 h 2013344"/>
              <a:gd name="connsiteX9" fmla="*/ 3594858 w 4039358"/>
              <a:gd name="connsiteY9" fmla="*/ 11430 h 2013344"/>
              <a:gd name="connsiteX10" fmla="*/ 3740908 w 4039358"/>
              <a:gd name="connsiteY10" fmla="*/ 81280 h 2013344"/>
              <a:gd name="connsiteX11" fmla="*/ 3880608 w 4039358"/>
              <a:gd name="connsiteY11" fmla="*/ 379730 h 2013344"/>
              <a:gd name="connsiteX12" fmla="*/ 4039358 w 4039358"/>
              <a:gd name="connsiteY12" fmla="*/ 1656080 h 2013344"/>
              <a:gd name="connsiteX13" fmla="*/ 3690108 w 4039358"/>
              <a:gd name="connsiteY13" fmla="*/ 1992630 h 2013344"/>
              <a:gd name="connsiteX14" fmla="*/ 1385058 w 4039358"/>
              <a:gd name="connsiteY14" fmla="*/ 1930717 h 2013344"/>
              <a:gd name="connsiteX15" fmla="*/ 145221 w 4039358"/>
              <a:gd name="connsiteY15" fmla="*/ 1390967 h 2013344"/>
              <a:gd name="connsiteX0" fmla="*/ 175897 w 4070034"/>
              <a:gd name="connsiteY0" fmla="*/ 1390967 h 2013344"/>
              <a:gd name="connsiteX1" fmla="*/ 31434 w 4070034"/>
              <a:gd name="connsiteY1" fmla="*/ 684530 h 2013344"/>
              <a:gd name="connsiteX2" fmla="*/ 126684 w 4070034"/>
              <a:gd name="connsiteY2" fmla="*/ 449580 h 2013344"/>
              <a:gd name="connsiteX3" fmla="*/ 291784 w 4070034"/>
              <a:gd name="connsiteY3" fmla="*/ 360680 h 2013344"/>
              <a:gd name="connsiteX4" fmla="*/ 437834 w 4070034"/>
              <a:gd name="connsiteY4" fmla="*/ 341630 h 2013344"/>
              <a:gd name="connsiteX5" fmla="*/ 1930084 w 4070034"/>
              <a:gd name="connsiteY5" fmla="*/ 163830 h 2013344"/>
              <a:gd name="connsiteX6" fmla="*/ 2520634 w 4070034"/>
              <a:gd name="connsiteY6" fmla="*/ 93980 h 2013344"/>
              <a:gd name="connsiteX7" fmla="*/ 2990534 w 4070034"/>
              <a:gd name="connsiteY7" fmla="*/ 62230 h 2013344"/>
              <a:gd name="connsiteX8" fmla="*/ 3384234 w 4070034"/>
              <a:gd name="connsiteY8" fmla="*/ 5080 h 2013344"/>
              <a:gd name="connsiteX9" fmla="*/ 3625534 w 4070034"/>
              <a:gd name="connsiteY9" fmla="*/ 11430 h 2013344"/>
              <a:gd name="connsiteX10" fmla="*/ 3771584 w 4070034"/>
              <a:gd name="connsiteY10" fmla="*/ 81280 h 2013344"/>
              <a:gd name="connsiteX11" fmla="*/ 3911284 w 4070034"/>
              <a:gd name="connsiteY11" fmla="*/ 379730 h 2013344"/>
              <a:gd name="connsiteX12" fmla="*/ 4070034 w 4070034"/>
              <a:gd name="connsiteY12" fmla="*/ 1656080 h 2013344"/>
              <a:gd name="connsiteX13" fmla="*/ 3720784 w 4070034"/>
              <a:gd name="connsiteY13" fmla="*/ 1992630 h 2013344"/>
              <a:gd name="connsiteX14" fmla="*/ 1415734 w 4070034"/>
              <a:gd name="connsiteY14" fmla="*/ 1930717 h 2013344"/>
              <a:gd name="connsiteX15" fmla="*/ 175897 w 4070034"/>
              <a:gd name="connsiteY15" fmla="*/ 1390967 h 2013344"/>
              <a:gd name="connsiteX0" fmla="*/ 145222 w 4039359"/>
              <a:gd name="connsiteY0" fmla="*/ 1390967 h 2013344"/>
              <a:gd name="connsiteX1" fmla="*/ 759 w 4039359"/>
              <a:gd name="connsiteY1" fmla="*/ 684530 h 2013344"/>
              <a:gd name="connsiteX2" fmla="*/ 96009 w 4039359"/>
              <a:gd name="connsiteY2" fmla="*/ 449580 h 2013344"/>
              <a:gd name="connsiteX3" fmla="*/ 261109 w 4039359"/>
              <a:gd name="connsiteY3" fmla="*/ 360680 h 2013344"/>
              <a:gd name="connsiteX4" fmla="*/ 407159 w 4039359"/>
              <a:gd name="connsiteY4" fmla="*/ 341630 h 2013344"/>
              <a:gd name="connsiteX5" fmla="*/ 1899409 w 4039359"/>
              <a:gd name="connsiteY5" fmla="*/ 163830 h 2013344"/>
              <a:gd name="connsiteX6" fmla="*/ 2489959 w 4039359"/>
              <a:gd name="connsiteY6" fmla="*/ 93980 h 2013344"/>
              <a:gd name="connsiteX7" fmla="*/ 2959859 w 4039359"/>
              <a:gd name="connsiteY7" fmla="*/ 62230 h 2013344"/>
              <a:gd name="connsiteX8" fmla="*/ 3353559 w 4039359"/>
              <a:gd name="connsiteY8" fmla="*/ 5080 h 2013344"/>
              <a:gd name="connsiteX9" fmla="*/ 3594859 w 4039359"/>
              <a:gd name="connsiteY9" fmla="*/ 11430 h 2013344"/>
              <a:gd name="connsiteX10" fmla="*/ 3740909 w 4039359"/>
              <a:gd name="connsiteY10" fmla="*/ 81280 h 2013344"/>
              <a:gd name="connsiteX11" fmla="*/ 3880609 w 4039359"/>
              <a:gd name="connsiteY11" fmla="*/ 379730 h 2013344"/>
              <a:gd name="connsiteX12" fmla="*/ 4039359 w 4039359"/>
              <a:gd name="connsiteY12" fmla="*/ 1656080 h 2013344"/>
              <a:gd name="connsiteX13" fmla="*/ 3690109 w 4039359"/>
              <a:gd name="connsiteY13" fmla="*/ 1992630 h 2013344"/>
              <a:gd name="connsiteX14" fmla="*/ 1385059 w 4039359"/>
              <a:gd name="connsiteY14" fmla="*/ 1930717 h 2013344"/>
              <a:gd name="connsiteX15" fmla="*/ 145222 w 4039359"/>
              <a:gd name="connsiteY15" fmla="*/ 1390967 h 2013344"/>
              <a:gd name="connsiteX0" fmla="*/ 145222 w 4039359"/>
              <a:gd name="connsiteY0" fmla="*/ 1390967 h 2013344"/>
              <a:gd name="connsiteX1" fmla="*/ 759 w 4039359"/>
              <a:gd name="connsiteY1" fmla="*/ 684530 h 2013344"/>
              <a:gd name="connsiteX2" fmla="*/ 96009 w 4039359"/>
              <a:gd name="connsiteY2" fmla="*/ 449580 h 2013344"/>
              <a:gd name="connsiteX3" fmla="*/ 261109 w 4039359"/>
              <a:gd name="connsiteY3" fmla="*/ 360680 h 2013344"/>
              <a:gd name="connsiteX4" fmla="*/ 407159 w 4039359"/>
              <a:gd name="connsiteY4" fmla="*/ 341630 h 2013344"/>
              <a:gd name="connsiteX5" fmla="*/ 1899409 w 4039359"/>
              <a:gd name="connsiteY5" fmla="*/ 163830 h 2013344"/>
              <a:gd name="connsiteX6" fmla="*/ 2489959 w 4039359"/>
              <a:gd name="connsiteY6" fmla="*/ 93980 h 2013344"/>
              <a:gd name="connsiteX7" fmla="*/ 2959859 w 4039359"/>
              <a:gd name="connsiteY7" fmla="*/ 62230 h 2013344"/>
              <a:gd name="connsiteX8" fmla="*/ 3353559 w 4039359"/>
              <a:gd name="connsiteY8" fmla="*/ 5080 h 2013344"/>
              <a:gd name="connsiteX9" fmla="*/ 3594859 w 4039359"/>
              <a:gd name="connsiteY9" fmla="*/ 11430 h 2013344"/>
              <a:gd name="connsiteX10" fmla="*/ 3740909 w 4039359"/>
              <a:gd name="connsiteY10" fmla="*/ 81280 h 2013344"/>
              <a:gd name="connsiteX11" fmla="*/ 3880609 w 4039359"/>
              <a:gd name="connsiteY11" fmla="*/ 379730 h 2013344"/>
              <a:gd name="connsiteX12" fmla="*/ 4039359 w 4039359"/>
              <a:gd name="connsiteY12" fmla="*/ 1656080 h 2013344"/>
              <a:gd name="connsiteX13" fmla="*/ 3690109 w 4039359"/>
              <a:gd name="connsiteY13" fmla="*/ 1992630 h 2013344"/>
              <a:gd name="connsiteX14" fmla="*/ 1385059 w 4039359"/>
              <a:gd name="connsiteY14" fmla="*/ 1930717 h 2013344"/>
              <a:gd name="connsiteX15" fmla="*/ 145222 w 4039359"/>
              <a:gd name="connsiteY15" fmla="*/ 1390967 h 2013344"/>
              <a:gd name="connsiteX0" fmla="*/ 145222 w 4039359"/>
              <a:gd name="connsiteY0" fmla="*/ 1390967 h 2013344"/>
              <a:gd name="connsiteX1" fmla="*/ 759 w 4039359"/>
              <a:gd name="connsiteY1" fmla="*/ 684530 h 2013344"/>
              <a:gd name="connsiteX2" fmla="*/ 96009 w 4039359"/>
              <a:gd name="connsiteY2" fmla="*/ 449580 h 2013344"/>
              <a:gd name="connsiteX3" fmla="*/ 261109 w 4039359"/>
              <a:gd name="connsiteY3" fmla="*/ 360680 h 2013344"/>
              <a:gd name="connsiteX4" fmla="*/ 407159 w 4039359"/>
              <a:gd name="connsiteY4" fmla="*/ 341630 h 2013344"/>
              <a:gd name="connsiteX5" fmla="*/ 1899409 w 4039359"/>
              <a:gd name="connsiteY5" fmla="*/ 163830 h 2013344"/>
              <a:gd name="connsiteX6" fmla="*/ 2489959 w 4039359"/>
              <a:gd name="connsiteY6" fmla="*/ 93980 h 2013344"/>
              <a:gd name="connsiteX7" fmla="*/ 2959859 w 4039359"/>
              <a:gd name="connsiteY7" fmla="*/ 62230 h 2013344"/>
              <a:gd name="connsiteX8" fmla="*/ 3353559 w 4039359"/>
              <a:gd name="connsiteY8" fmla="*/ 5080 h 2013344"/>
              <a:gd name="connsiteX9" fmla="*/ 3594859 w 4039359"/>
              <a:gd name="connsiteY9" fmla="*/ 11430 h 2013344"/>
              <a:gd name="connsiteX10" fmla="*/ 3740909 w 4039359"/>
              <a:gd name="connsiteY10" fmla="*/ 81280 h 2013344"/>
              <a:gd name="connsiteX11" fmla="*/ 3880609 w 4039359"/>
              <a:gd name="connsiteY11" fmla="*/ 379730 h 2013344"/>
              <a:gd name="connsiteX12" fmla="*/ 4039359 w 4039359"/>
              <a:gd name="connsiteY12" fmla="*/ 1656080 h 2013344"/>
              <a:gd name="connsiteX13" fmla="*/ 3690109 w 4039359"/>
              <a:gd name="connsiteY13" fmla="*/ 1992630 h 2013344"/>
              <a:gd name="connsiteX14" fmla="*/ 1385059 w 4039359"/>
              <a:gd name="connsiteY14" fmla="*/ 1930717 h 2013344"/>
              <a:gd name="connsiteX15" fmla="*/ 145222 w 4039359"/>
              <a:gd name="connsiteY15" fmla="*/ 1390967 h 2013344"/>
              <a:gd name="connsiteX0" fmla="*/ 145222 w 4039359"/>
              <a:gd name="connsiteY0" fmla="*/ 1390967 h 2013344"/>
              <a:gd name="connsiteX1" fmla="*/ 759 w 4039359"/>
              <a:gd name="connsiteY1" fmla="*/ 684530 h 2013344"/>
              <a:gd name="connsiteX2" fmla="*/ 96009 w 4039359"/>
              <a:gd name="connsiteY2" fmla="*/ 449580 h 2013344"/>
              <a:gd name="connsiteX3" fmla="*/ 261109 w 4039359"/>
              <a:gd name="connsiteY3" fmla="*/ 360680 h 2013344"/>
              <a:gd name="connsiteX4" fmla="*/ 1899409 w 4039359"/>
              <a:gd name="connsiteY4" fmla="*/ 163830 h 2013344"/>
              <a:gd name="connsiteX5" fmla="*/ 2489959 w 4039359"/>
              <a:gd name="connsiteY5" fmla="*/ 93980 h 2013344"/>
              <a:gd name="connsiteX6" fmla="*/ 2959859 w 4039359"/>
              <a:gd name="connsiteY6" fmla="*/ 62230 h 2013344"/>
              <a:gd name="connsiteX7" fmla="*/ 3353559 w 4039359"/>
              <a:gd name="connsiteY7" fmla="*/ 5080 h 2013344"/>
              <a:gd name="connsiteX8" fmla="*/ 3594859 w 4039359"/>
              <a:gd name="connsiteY8" fmla="*/ 11430 h 2013344"/>
              <a:gd name="connsiteX9" fmla="*/ 3740909 w 4039359"/>
              <a:gd name="connsiteY9" fmla="*/ 81280 h 2013344"/>
              <a:gd name="connsiteX10" fmla="*/ 3880609 w 4039359"/>
              <a:gd name="connsiteY10" fmla="*/ 379730 h 2013344"/>
              <a:gd name="connsiteX11" fmla="*/ 4039359 w 4039359"/>
              <a:gd name="connsiteY11" fmla="*/ 1656080 h 2013344"/>
              <a:gd name="connsiteX12" fmla="*/ 3690109 w 4039359"/>
              <a:gd name="connsiteY12" fmla="*/ 1992630 h 2013344"/>
              <a:gd name="connsiteX13" fmla="*/ 1385059 w 4039359"/>
              <a:gd name="connsiteY13" fmla="*/ 1930717 h 2013344"/>
              <a:gd name="connsiteX14" fmla="*/ 145222 w 4039359"/>
              <a:gd name="connsiteY14" fmla="*/ 1390967 h 2013344"/>
              <a:gd name="connsiteX0" fmla="*/ 144463 w 4038600"/>
              <a:gd name="connsiteY0" fmla="*/ 1390967 h 2013344"/>
              <a:gd name="connsiteX1" fmla="*/ 0 w 4038600"/>
              <a:gd name="connsiteY1" fmla="*/ 684530 h 2013344"/>
              <a:gd name="connsiteX2" fmla="*/ 260350 w 4038600"/>
              <a:gd name="connsiteY2" fmla="*/ 360680 h 2013344"/>
              <a:gd name="connsiteX3" fmla="*/ 1898650 w 4038600"/>
              <a:gd name="connsiteY3" fmla="*/ 163830 h 2013344"/>
              <a:gd name="connsiteX4" fmla="*/ 2489200 w 4038600"/>
              <a:gd name="connsiteY4" fmla="*/ 93980 h 2013344"/>
              <a:gd name="connsiteX5" fmla="*/ 2959100 w 4038600"/>
              <a:gd name="connsiteY5" fmla="*/ 62230 h 2013344"/>
              <a:gd name="connsiteX6" fmla="*/ 3352800 w 4038600"/>
              <a:gd name="connsiteY6" fmla="*/ 5080 h 2013344"/>
              <a:gd name="connsiteX7" fmla="*/ 3594100 w 4038600"/>
              <a:gd name="connsiteY7" fmla="*/ 11430 h 2013344"/>
              <a:gd name="connsiteX8" fmla="*/ 3740150 w 4038600"/>
              <a:gd name="connsiteY8" fmla="*/ 81280 h 2013344"/>
              <a:gd name="connsiteX9" fmla="*/ 3879850 w 4038600"/>
              <a:gd name="connsiteY9" fmla="*/ 379730 h 2013344"/>
              <a:gd name="connsiteX10" fmla="*/ 4038600 w 4038600"/>
              <a:gd name="connsiteY10" fmla="*/ 1656080 h 2013344"/>
              <a:gd name="connsiteX11" fmla="*/ 3689350 w 4038600"/>
              <a:gd name="connsiteY11" fmla="*/ 1992630 h 2013344"/>
              <a:gd name="connsiteX12" fmla="*/ 1384300 w 4038600"/>
              <a:gd name="connsiteY12" fmla="*/ 1930717 h 2013344"/>
              <a:gd name="connsiteX13" fmla="*/ 144463 w 4038600"/>
              <a:gd name="connsiteY13" fmla="*/ 1390967 h 2013344"/>
              <a:gd name="connsiteX0" fmla="*/ 144463 w 4038600"/>
              <a:gd name="connsiteY0" fmla="*/ 1390967 h 2013344"/>
              <a:gd name="connsiteX1" fmla="*/ 0 w 4038600"/>
              <a:gd name="connsiteY1" fmla="*/ 684530 h 2013344"/>
              <a:gd name="connsiteX2" fmla="*/ 260350 w 4038600"/>
              <a:gd name="connsiteY2" fmla="*/ 360680 h 2013344"/>
              <a:gd name="connsiteX3" fmla="*/ 1898650 w 4038600"/>
              <a:gd name="connsiteY3" fmla="*/ 163830 h 2013344"/>
              <a:gd name="connsiteX4" fmla="*/ 2489200 w 4038600"/>
              <a:gd name="connsiteY4" fmla="*/ 93980 h 2013344"/>
              <a:gd name="connsiteX5" fmla="*/ 2959100 w 4038600"/>
              <a:gd name="connsiteY5" fmla="*/ 62230 h 2013344"/>
              <a:gd name="connsiteX6" fmla="*/ 3352800 w 4038600"/>
              <a:gd name="connsiteY6" fmla="*/ 5080 h 2013344"/>
              <a:gd name="connsiteX7" fmla="*/ 3594100 w 4038600"/>
              <a:gd name="connsiteY7" fmla="*/ 11430 h 2013344"/>
              <a:gd name="connsiteX8" fmla="*/ 3740150 w 4038600"/>
              <a:gd name="connsiteY8" fmla="*/ 81280 h 2013344"/>
              <a:gd name="connsiteX9" fmla="*/ 3879850 w 4038600"/>
              <a:gd name="connsiteY9" fmla="*/ 379730 h 2013344"/>
              <a:gd name="connsiteX10" fmla="*/ 4038600 w 4038600"/>
              <a:gd name="connsiteY10" fmla="*/ 1656080 h 2013344"/>
              <a:gd name="connsiteX11" fmla="*/ 3689350 w 4038600"/>
              <a:gd name="connsiteY11" fmla="*/ 1992630 h 2013344"/>
              <a:gd name="connsiteX12" fmla="*/ 1384300 w 4038600"/>
              <a:gd name="connsiteY12" fmla="*/ 1930717 h 2013344"/>
              <a:gd name="connsiteX13" fmla="*/ 144463 w 4038600"/>
              <a:gd name="connsiteY13" fmla="*/ 1390967 h 2013344"/>
              <a:gd name="connsiteX0" fmla="*/ 160004 w 4054141"/>
              <a:gd name="connsiteY0" fmla="*/ 1390967 h 2013344"/>
              <a:gd name="connsiteX1" fmla="*/ 15541 w 4054141"/>
              <a:gd name="connsiteY1" fmla="*/ 684530 h 2013344"/>
              <a:gd name="connsiteX2" fmla="*/ 275891 w 4054141"/>
              <a:gd name="connsiteY2" fmla="*/ 360680 h 2013344"/>
              <a:gd name="connsiteX3" fmla="*/ 1914191 w 4054141"/>
              <a:gd name="connsiteY3" fmla="*/ 163830 h 2013344"/>
              <a:gd name="connsiteX4" fmla="*/ 2504741 w 4054141"/>
              <a:gd name="connsiteY4" fmla="*/ 93980 h 2013344"/>
              <a:gd name="connsiteX5" fmla="*/ 2974641 w 4054141"/>
              <a:gd name="connsiteY5" fmla="*/ 62230 h 2013344"/>
              <a:gd name="connsiteX6" fmla="*/ 3368341 w 4054141"/>
              <a:gd name="connsiteY6" fmla="*/ 5080 h 2013344"/>
              <a:gd name="connsiteX7" fmla="*/ 3609641 w 4054141"/>
              <a:gd name="connsiteY7" fmla="*/ 11430 h 2013344"/>
              <a:gd name="connsiteX8" fmla="*/ 3755691 w 4054141"/>
              <a:gd name="connsiteY8" fmla="*/ 81280 h 2013344"/>
              <a:gd name="connsiteX9" fmla="*/ 3895391 w 4054141"/>
              <a:gd name="connsiteY9" fmla="*/ 379730 h 2013344"/>
              <a:gd name="connsiteX10" fmla="*/ 4054141 w 4054141"/>
              <a:gd name="connsiteY10" fmla="*/ 1656080 h 2013344"/>
              <a:gd name="connsiteX11" fmla="*/ 3704891 w 4054141"/>
              <a:gd name="connsiteY11" fmla="*/ 1992630 h 2013344"/>
              <a:gd name="connsiteX12" fmla="*/ 1399841 w 4054141"/>
              <a:gd name="connsiteY12" fmla="*/ 1930717 h 2013344"/>
              <a:gd name="connsiteX13" fmla="*/ 160004 w 4054141"/>
              <a:gd name="connsiteY13" fmla="*/ 1390967 h 2013344"/>
              <a:gd name="connsiteX0" fmla="*/ 163988 w 4058125"/>
              <a:gd name="connsiteY0" fmla="*/ 1390967 h 2013344"/>
              <a:gd name="connsiteX1" fmla="*/ 14762 w 4058125"/>
              <a:gd name="connsiteY1" fmla="*/ 770255 h 2013344"/>
              <a:gd name="connsiteX2" fmla="*/ 279875 w 4058125"/>
              <a:gd name="connsiteY2" fmla="*/ 360680 h 2013344"/>
              <a:gd name="connsiteX3" fmla="*/ 1918175 w 4058125"/>
              <a:gd name="connsiteY3" fmla="*/ 163830 h 2013344"/>
              <a:gd name="connsiteX4" fmla="*/ 2508725 w 4058125"/>
              <a:gd name="connsiteY4" fmla="*/ 93980 h 2013344"/>
              <a:gd name="connsiteX5" fmla="*/ 2978625 w 4058125"/>
              <a:gd name="connsiteY5" fmla="*/ 62230 h 2013344"/>
              <a:gd name="connsiteX6" fmla="*/ 3372325 w 4058125"/>
              <a:gd name="connsiteY6" fmla="*/ 5080 h 2013344"/>
              <a:gd name="connsiteX7" fmla="*/ 3613625 w 4058125"/>
              <a:gd name="connsiteY7" fmla="*/ 11430 h 2013344"/>
              <a:gd name="connsiteX8" fmla="*/ 3759675 w 4058125"/>
              <a:gd name="connsiteY8" fmla="*/ 81280 h 2013344"/>
              <a:gd name="connsiteX9" fmla="*/ 3899375 w 4058125"/>
              <a:gd name="connsiteY9" fmla="*/ 379730 h 2013344"/>
              <a:gd name="connsiteX10" fmla="*/ 4058125 w 4058125"/>
              <a:gd name="connsiteY10" fmla="*/ 1656080 h 2013344"/>
              <a:gd name="connsiteX11" fmla="*/ 3708875 w 4058125"/>
              <a:gd name="connsiteY11" fmla="*/ 1992630 h 2013344"/>
              <a:gd name="connsiteX12" fmla="*/ 1403825 w 4058125"/>
              <a:gd name="connsiteY12" fmla="*/ 1930717 h 2013344"/>
              <a:gd name="connsiteX13" fmla="*/ 163988 w 4058125"/>
              <a:gd name="connsiteY13" fmla="*/ 1390967 h 2013344"/>
              <a:gd name="connsiteX0" fmla="*/ 163988 w 4058125"/>
              <a:gd name="connsiteY0" fmla="*/ 1390967 h 2013344"/>
              <a:gd name="connsiteX1" fmla="*/ 14762 w 4058125"/>
              <a:gd name="connsiteY1" fmla="*/ 770255 h 2013344"/>
              <a:gd name="connsiteX2" fmla="*/ 279875 w 4058125"/>
              <a:gd name="connsiteY2" fmla="*/ 360680 h 2013344"/>
              <a:gd name="connsiteX3" fmla="*/ 1918175 w 4058125"/>
              <a:gd name="connsiteY3" fmla="*/ 163830 h 2013344"/>
              <a:gd name="connsiteX4" fmla="*/ 2508725 w 4058125"/>
              <a:gd name="connsiteY4" fmla="*/ 93980 h 2013344"/>
              <a:gd name="connsiteX5" fmla="*/ 2978625 w 4058125"/>
              <a:gd name="connsiteY5" fmla="*/ 62230 h 2013344"/>
              <a:gd name="connsiteX6" fmla="*/ 3372325 w 4058125"/>
              <a:gd name="connsiteY6" fmla="*/ 5080 h 2013344"/>
              <a:gd name="connsiteX7" fmla="*/ 3613625 w 4058125"/>
              <a:gd name="connsiteY7" fmla="*/ 11430 h 2013344"/>
              <a:gd name="connsiteX8" fmla="*/ 3759675 w 4058125"/>
              <a:gd name="connsiteY8" fmla="*/ 81280 h 2013344"/>
              <a:gd name="connsiteX9" fmla="*/ 3899375 w 4058125"/>
              <a:gd name="connsiteY9" fmla="*/ 379730 h 2013344"/>
              <a:gd name="connsiteX10" fmla="*/ 4058125 w 4058125"/>
              <a:gd name="connsiteY10" fmla="*/ 1656080 h 2013344"/>
              <a:gd name="connsiteX11" fmla="*/ 3708875 w 4058125"/>
              <a:gd name="connsiteY11" fmla="*/ 1992630 h 2013344"/>
              <a:gd name="connsiteX12" fmla="*/ 1403825 w 4058125"/>
              <a:gd name="connsiteY12" fmla="*/ 1930717 h 2013344"/>
              <a:gd name="connsiteX13" fmla="*/ 163988 w 4058125"/>
              <a:gd name="connsiteY13" fmla="*/ 1390967 h 2013344"/>
              <a:gd name="connsiteX0" fmla="*/ 163988 w 4058125"/>
              <a:gd name="connsiteY0" fmla="*/ 1390967 h 2013344"/>
              <a:gd name="connsiteX1" fmla="*/ 14762 w 4058125"/>
              <a:gd name="connsiteY1" fmla="*/ 770255 h 2013344"/>
              <a:gd name="connsiteX2" fmla="*/ 279875 w 4058125"/>
              <a:gd name="connsiteY2" fmla="*/ 360680 h 2013344"/>
              <a:gd name="connsiteX3" fmla="*/ 1918175 w 4058125"/>
              <a:gd name="connsiteY3" fmla="*/ 163830 h 2013344"/>
              <a:gd name="connsiteX4" fmla="*/ 2508725 w 4058125"/>
              <a:gd name="connsiteY4" fmla="*/ 93980 h 2013344"/>
              <a:gd name="connsiteX5" fmla="*/ 2978625 w 4058125"/>
              <a:gd name="connsiteY5" fmla="*/ 62230 h 2013344"/>
              <a:gd name="connsiteX6" fmla="*/ 3372325 w 4058125"/>
              <a:gd name="connsiteY6" fmla="*/ 5080 h 2013344"/>
              <a:gd name="connsiteX7" fmla="*/ 3613625 w 4058125"/>
              <a:gd name="connsiteY7" fmla="*/ 11430 h 2013344"/>
              <a:gd name="connsiteX8" fmla="*/ 3759675 w 4058125"/>
              <a:gd name="connsiteY8" fmla="*/ 81280 h 2013344"/>
              <a:gd name="connsiteX9" fmla="*/ 3899375 w 4058125"/>
              <a:gd name="connsiteY9" fmla="*/ 379730 h 2013344"/>
              <a:gd name="connsiteX10" fmla="*/ 4058125 w 4058125"/>
              <a:gd name="connsiteY10" fmla="*/ 1656080 h 2013344"/>
              <a:gd name="connsiteX11" fmla="*/ 3708875 w 4058125"/>
              <a:gd name="connsiteY11" fmla="*/ 1992630 h 2013344"/>
              <a:gd name="connsiteX12" fmla="*/ 1403825 w 4058125"/>
              <a:gd name="connsiteY12" fmla="*/ 1930717 h 2013344"/>
              <a:gd name="connsiteX13" fmla="*/ 163988 w 4058125"/>
              <a:gd name="connsiteY13" fmla="*/ 1390967 h 2013344"/>
              <a:gd name="connsiteX0" fmla="*/ 163988 w 4058125"/>
              <a:gd name="connsiteY0" fmla="*/ 1390967 h 2013344"/>
              <a:gd name="connsiteX1" fmla="*/ 14762 w 4058125"/>
              <a:gd name="connsiteY1" fmla="*/ 770255 h 2013344"/>
              <a:gd name="connsiteX2" fmla="*/ 279875 w 4058125"/>
              <a:gd name="connsiteY2" fmla="*/ 360680 h 2013344"/>
              <a:gd name="connsiteX3" fmla="*/ 1918175 w 4058125"/>
              <a:gd name="connsiteY3" fmla="*/ 163830 h 2013344"/>
              <a:gd name="connsiteX4" fmla="*/ 2508725 w 4058125"/>
              <a:gd name="connsiteY4" fmla="*/ 93980 h 2013344"/>
              <a:gd name="connsiteX5" fmla="*/ 2978625 w 4058125"/>
              <a:gd name="connsiteY5" fmla="*/ 62230 h 2013344"/>
              <a:gd name="connsiteX6" fmla="*/ 3372325 w 4058125"/>
              <a:gd name="connsiteY6" fmla="*/ 5080 h 2013344"/>
              <a:gd name="connsiteX7" fmla="*/ 3613625 w 4058125"/>
              <a:gd name="connsiteY7" fmla="*/ 11430 h 2013344"/>
              <a:gd name="connsiteX8" fmla="*/ 3759675 w 4058125"/>
              <a:gd name="connsiteY8" fmla="*/ 81280 h 2013344"/>
              <a:gd name="connsiteX9" fmla="*/ 3899375 w 4058125"/>
              <a:gd name="connsiteY9" fmla="*/ 379730 h 2013344"/>
              <a:gd name="connsiteX10" fmla="*/ 4058125 w 4058125"/>
              <a:gd name="connsiteY10" fmla="*/ 1656080 h 2013344"/>
              <a:gd name="connsiteX11" fmla="*/ 3708875 w 4058125"/>
              <a:gd name="connsiteY11" fmla="*/ 1992630 h 2013344"/>
              <a:gd name="connsiteX12" fmla="*/ 1403825 w 4058125"/>
              <a:gd name="connsiteY12" fmla="*/ 1930717 h 2013344"/>
              <a:gd name="connsiteX13" fmla="*/ 163988 w 4058125"/>
              <a:gd name="connsiteY13" fmla="*/ 1390967 h 2013344"/>
              <a:gd name="connsiteX0" fmla="*/ 163988 w 4058125"/>
              <a:gd name="connsiteY0" fmla="*/ 1393273 h 2015650"/>
              <a:gd name="connsiteX1" fmla="*/ 14762 w 4058125"/>
              <a:gd name="connsiteY1" fmla="*/ 772561 h 2015650"/>
              <a:gd name="connsiteX2" fmla="*/ 279875 w 4058125"/>
              <a:gd name="connsiteY2" fmla="*/ 362986 h 2015650"/>
              <a:gd name="connsiteX3" fmla="*/ 1918175 w 4058125"/>
              <a:gd name="connsiteY3" fmla="*/ 166136 h 2015650"/>
              <a:gd name="connsiteX4" fmla="*/ 2508725 w 4058125"/>
              <a:gd name="connsiteY4" fmla="*/ 96286 h 2015650"/>
              <a:gd name="connsiteX5" fmla="*/ 3372325 w 4058125"/>
              <a:gd name="connsiteY5" fmla="*/ 7386 h 2015650"/>
              <a:gd name="connsiteX6" fmla="*/ 3613625 w 4058125"/>
              <a:gd name="connsiteY6" fmla="*/ 13736 h 2015650"/>
              <a:gd name="connsiteX7" fmla="*/ 3759675 w 4058125"/>
              <a:gd name="connsiteY7" fmla="*/ 83586 h 2015650"/>
              <a:gd name="connsiteX8" fmla="*/ 3899375 w 4058125"/>
              <a:gd name="connsiteY8" fmla="*/ 382036 h 2015650"/>
              <a:gd name="connsiteX9" fmla="*/ 4058125 w 4058125"/>
              <a:gd name="connsiteY9" fmla="*/ 1658386 h 2015650"/>
              <a:gd name="connsiteX10" fmla="*/ 3708875 w 4058125"/>
              <a:gd name="connsiteY10" fmla="*/ 1994936 h 2015650"/>
              <a:gd name="connsiteX11" fmla="*/ 1403825 w 4058125"/>
              <a:gd name="connsiteY11" fmla="*/ 1933023 h 2015650"/>
              <a:gd name="connsiteX12" fmla="*/ 163988 w 4058125"/>
              <a:gd name="connsiteY12" fmla="*/ 1393273 h 201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8125" h="2015650">
                <a:moveTo>
                  <a:pt x="163988" y="1393273"/>
                </a:moveTo>
                <a:lnTo>
                  <a:pt x="14762" y="772561"/>
                </a:lnTo>
                <a:cubicBezTo>
                  <a:pt x="-12225" y="643973"/>
                  <a:pt x="-37360" y="464057"/>
                  <a:pt x="279875" y="362986"/>
                </a:cubicBezTo>
                <a:cubicBezTo>
                  <a:pt x="597110" y="261915"/>
                  <a:pt x="1546700" y="210586"/>
                  <a:pt x="1918175" y="166136"/>
                </a:cubicBezTo>
                <a:lnTo>
                  <a:pt x="2508725" y="96286"/>
                </a:lnTo>
                <a:lnTo>
                  <a:pt x="3372325" y="7386"/>
                </a:lnTo>
                <a:cubicBezTo>
                  <a:pt x="3556475" y="-6372"/>
                  <a:pt x="3549067" y="1036"/>
                  <a:pt x="3613625" y="13736"/>
                </a:cubicBezTo>
                <a:cubicBezTo>
                  <a:pt x="3678183" y="26436"/>
                  <a:pt x="3712050" y="22203"/>
                  <a:pt x="3759675" y="83586"/>
                </a:cubicBezTo>
                <a:cubicBezTo>
                  <a:pt x="3807300" y="144969"/>
                  <a:pt x="3849633" y="119569"/>
                  <a:pt x="3899375" y="382036"/>
                </a:cubicBezTo>
                <a:lnTo>
                  <a:pt x="4058125" y="1658386"/>
                </a:lnTo>
                <a:cubicBezTo>
                  <a:pt x="4026375" y="1927203"/>
                  <a:pt x="3889321" y="1963450"/>
                  <a:pt x="3708875" y="1994936"/>
                </a:cubicBezTo>
                <a:cubicBezTo>
                  <a:pt x="3528429" y="2026422"/>
                  <a:pt x="1994639" y="2033300"/>
                  <a:pt x="1403825" y="1933023"/>
                </a:cubicBezTo>
                <a:cubicBezTo>
                  <a:pt x="990546" y="1753106"/>
                  <a:pt x="395499" y="1586683"/>
                  <a:pt x="163988" y="139327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isometricTopUp"/>
            <a:lightRig rig="threePt" dir="t"/>
          </a:scene3d>
          <a:sp3d prstMaterial="translucentPowder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Oval 6"/>
          <p:cNvSpPr/>
          <p:nvPr/>
        </p:nvSpPr>
        <p:spPr>
          <a:xfrm>
            <a:off x="5602749" y="1331243"/>
            <a:ext cx="495759" cy="49575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isometricTopUp"/>
            <a:lightRig rig="soft" dir="t"/>
          </a:scene3d>
          <a:sp3d extrusionH="355600" prstMaterial="plastic">
            <a:bevelT w="304800" h="1714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Oval 7"/>
          <p:cNvSpPr/>
          <p:nvPr/>
        </p:nvSpPr>
        <p:spPr>
          <a:xfrm>
            <a:off x="3249727" y="2492714"/>
            <a:ext cx="330506" cy="33050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isometricTopUp"/>
            <a:lightRig rig="soft" dir="t"/>
          </a:scene3d>
          <a:sp3d extrusionH="222250" prstMaterial="plastic">
            <a:bevelT w="304800" h="1714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Oval 8"/>
          <p:cNvSpPr/>
          <p:nvPr/>
        </p:nvSpPr>
        <p:spPr>
          <a:xfrm>
            <a:off x="3619292" y="2635771"/>
            <a:ext cx="330506" cy="33050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isometricTopUp"/>
            <a:lightRig rig="soft" dir="t"/>
          </a:scene3d>
          <a:sp3d extrusionH="222250" prstMaterial="plastic">
            <a:bevelT w="304800" h="1714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Rectangle 9"/>
          <p:cNvSpPr/>
          <p:nvPr/>
        </p:nvSpPr>
        <p:spPr>
          <a:xfrm>
            <a:off x="3343462" y="3791241"/>
            <a:ext cx="108000" cy="78741"/>
          </a:xfrm>
          <a:prstGeom prst="rect">
            <a:avLst/>
          </a:prstGeom>
          <a:ln>
            <a:noFill/>
          </a:ln>
          <a:scene3d>
            <a:camera prst="isometricTopUp"/>
            <a:lightRig rig="threePt" dir="t"/>
          </a:scene3d>
          <a:sp3d extrusionH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Rectangle 10"/>
          <p:cNvSpPr/>
          <p:nvPr/>
        </p:nvSpPr>
        <p:spPr>
          <a:xfrm>
            <a:off x="2651960" y="3763594"/>
            <a:ext cx="108000" cy="72000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isometricTopUp"/>
            <a:lightRig rig="threePt" dir="t"/>
          </a:scene3d>
          <a:sp3d extrusionH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Rectangle 11"/>
          <p:cNvSpPr/>
          <p:nvPr/>
        </p:nvSpPr>
        <p:spPr>
          <a:xfrm>
            <a:off x="2550860" y="4038408"/>
            <a:ext cx="1051041" cy="3725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isometricTopUp"/>
            <a:lightRig rig="threePt" dir="t"/>
          </a:scene3d>
          <a:sp3d prstMaterial="translucentPowder"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Rectangle 12"/>
          <p:cNvSpPr/>
          <p:nvPr/>
        </p:nvSpPr>
        <p:spPr>
          <a:xfrm>
            <a:off x="2753145" y="4292319"/>
            <a:ext cx="229979" cy="1566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isometricTopUp"/>
            <a:lightRig rig="threePt" dir="t"/>
          </a:scene3d>
          <a:sp3d extrusionH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Rectangle 13"/>
          <p:cNvSpPr/>
          <p:nvPr/>
        </p:nvSpPr>
        <p:spPr>
          <a:xfrm>
            <a:off x="3348430" y="3889620"/>
            <a:ext cx="100654" cy="2597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isometricTopUp"/>
            <a:lightRig rig="threePt" dir="t"/>
          </a:scene3d>
          <a:sp3d extrusionH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Rectangle 14"/>
          <p:cNvSpPr/>
          <p:nvPr/>
        </p:nvSpPr>
        <p:spPr>
          <a:xfrm>
            <a:off x="4766176" y="4146699"/>
            <a:ext cx="245651" cy="918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isometricTopUp"/>
            <a:lightRig rig="threePt" dir="t"/>
          </a:scene3d>
          <a:sp3d extrusionH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Rectangle 15"/>
          <p:cNvSpPr/>
          <p:nvPr/>
        </p:nvSpPr>
        <p:spPr>
          <a:xfrm>
            <a:off x="4842376" y="4190767"/>
            <a:ext cx="245651" cy="918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isometricTopUp"/>
            <a:lightRig rig="threePt" dir="t"/>
          </a:scene3d>
          <a:sp3d extrusionH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Rectangle 16"/>
          <p:cNvSpPr/>
          <p:nvPr/>
        </p:nvSpPr>
        <p:spPr>
          <a:xfrm>
            <a:off x="7076913" y="2838078"/>
            <a:ext cx="680743" cy="1368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Rectangle 17"/>
          <p:cNvSpPr/>
          <p:nvPr/>
        </p:nvSpPr>
        <p:spPr>
          <a:xfrm>
            <a:off x="3417441" y="3693217"/>
            <a:ext cx="629700" cy="197260"/>
          </a:xfrm>
          <a:prstGeom prst="rect">
            <a:avLst/>
          </a:prstGeom>
          <a:ln>
            <a:noFill/>
          </a:ln>
          <a:scene3d>
            <a:camera prst="isometricTopUp"/>
            <a:lightRig rig="threePt" dir="t"/>
          </a:scene3d>
          <a:sp3d extrusionH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Oval 18"/>
          <p:cNvSpPr/>
          <p:nvPr/>
        </p:nvSpPr>
        <p:spPr>
          <a:xfrm>
            <a:off x="4954677" y="1096169"/>
            <a:ext cx="495759" cy="49575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isometricTopUp"/>
            <a:lightRig rig="soft" dir="t"/>
          </a:scene3d>
          <a:sp3d extrusionH="355600" prstMaterial="plastic">
            <a:bevelT w="304800" h="1714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Oval 19"/>
          <p:cNvSpPr/>
          <p:nvPr/>
        </p:nvSpPr>
        <p:spPr>
          <a:xfrm>
            <a:off x="4316050" y="1249710"/>
            <a:ext cx="627961" cy="62796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isometricTopUp"/>
            <a:lightRig rig="soft" dir="t"/>
          </a:scene3d>
          <a:sp3d extrusionH="488950" prstMaterial="plastic">
            <a:bevelT w="304800" h="1714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Oval 20"/>
          <p:cNvSpPr/>
          <p:nvPr/>
        </p:nvSpPr>
        <p:spPr>
          <a:xfrm>
            <a:off x="4926022" y="1548328"/>
            <a:ext cx="627961" cy="62796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isometricTopUp"/>
            <a:lightRig rig="soft" dir="t"/>
          </a:scene3d>
          <a:sp3d extrusionH="488950" prstMaterial="plastic">
            <a:bevelT w="304800" h="1714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Pentagon 23"/>
          <p:cNvSpPr/>
          <p:nvPr/>
        </p:nvSpPr>
        <p:spPr>
          <a:xfrm rot="16200000">
            <a:off x="2619450" y="4994346"/>
            <a:ext cx="360040" cy="410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>
              <a:rot lat="19825265" lon="2326546" rev="19896531"/>
            </a:camera>
            <a:lightRig rig="threePt" dir="t"/>
          </a:scene3d>
          <a:sp3d extrusionH="2978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26" name="Pentagon 24"/>
          <p:cNvSpPr/>
          <p:nvPr/>
        </p:nvSpPr>
        <p:spPr>
          <a:xfrm rot="16200000">
            <a:off x="6061687" y="3442262"/>
            <a:ext cx="216000" cy="180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>
              <a:rot lat="19825265" lon="2326546" rev="19896531"/>
            </a:camera>
            <a:lightRig rig="threePt" dir="t"/>
          </a:scene3d>
          <a:sp3d extrusionH="8699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27" name="Rectangle 25"/>
          <p:cNvSpPr/>
          <p:nvPr/>
        </p:nvSpPr>
        <p:spPr>
          <a:xfrm>
            <a:off x="3267748" y="3937226"/>
            <a:ext cx="100654" cy="2597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isometricTopUp"/>
            <a:lightRig rig="threePt" dir="t"/>
          </a:scene3d>
          <a:sp3d extrusionH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Rectangle 26"/>
          <p:cNvSpPr/>
          <p:nvPr/>
        </p:nvSpPr>
        <p:spPr>
          <a:xfrm>
            <a:off x="3187068" y="3984832"/>
            <a:ext cx="100654" cy="2597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isometricTopUp"/>
            <a:lightRig rig="threePt" dir="t"/>
          </a:scene3d>
          <a:sp3d extrusionH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Rectangle 27"/>
          <p:cNvSpPr/>
          <p:nvPr/>
        </p:nvSpPr>
        <p:spPr>
          <a:xfrm>
            <a:off x="3106388" y="4032438"/>
            <a:ext cx="100654" cy="2597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isometricTopUp"/>
            <a:lightRig rig="threePt" dir="t"/>
          </a:scene3d>
          <a:sp3d extrusionH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Rectangle 28"/>
          <p:cNvSpPr/>
          <p:nvPr/>
        </p:nvSpPr>
        <p:spPr>
          <a:xfrm>
            <a:off x="3025708" y="4080044"/>
            <a:ext cx="100654" cy="2597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isometricTopUp"/>
            <a:lightRig rig="threePt" dir="t"/>
          </a:scene3d>
          <a:sp3d extrusionH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Rectangle 29"/>
          <p:cNvSpPr/>
          <p:nvPr/>
        </p:nvSpPr>
        <p:spPr>
          <a:xfrm>
            <a:off x="2945028" y="4127651"/>
            <a:ext cx="100654" cy="2597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isometricTopUp"/>
            <a:lightRig rig="threePt" dir="t"/>
          </a:scene3d>
          <a:sp3d extrusionH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Rectangle 30"/>
          <p:cNvSpPr/>
          <p:nvPr/>
        </p:nvSpPr>
        <p:spPr>
          <a:xfrm>
            <a:off x="2599627" y="3832497"/>
            <a:ext cx="612000" cy="21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isometricTopUp"/>
            <a:lightRig rig="threePt" dir="t"/>
          </a:scene3d>
          <a:sp3d prstMaterial="translucentPowder"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Rectangle 31"/>
          <p:cNvSpPr/>
          <p:nvPr/>
        </p:nvSpPr>
        <p:spPr>
          <a:xfrm>
            <a:off x="2848341" y="3767832"/>
            <a:ext cx="100654" cy="259766"/>
          </a:xfrm>
          <a:prstGeom prst="rect">
            <a:avLst/>
          </a:prstGeom>
          <a:ln>
            <a:noFill/>
          </a:ln>
          <a:scene3d>
            <a:camera prst="isometricTopUp"/>
            <a:lightRig rig="threePt" dir="t"/>
          </a:scene3d>
          <a:sp3d extrusionH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Rectangle 32"/>
          <p:cNvSpPr/>
          <p:nvPr/>
        </p:nvSpPr>
        <p:spPr>
          <a:xfrm>
            <a:off x="4454743" y="3262079"/>
            <a:ext cx="100654" cy="259766"/>
          </a:xfrm>
          <a:prstGeom prst="rect">
            <a:avLst/>
          </a:prstGeom>
          <a:solidFill>
            <a:schemeClr val="tx2"/>
          </a:solidFill>
          <a:ln>
            <a:noFill/>
          </a:ln>
          <a:scene3d>
            <a:camera prst="isometricTopUp"/>
            <a:lightRig rig="threePt" dir="t"/>
          </a:scene3d>
          <a:sp3d extrusionH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Rectangle 33"/>
          <p:cNvSpPr/>
          <p:nvPr/>
        </p:nvSpPr>
        <p:spPr>
          <a:xfrm>
            <a:off x="4374061" y="3309685"/>
            <a:ext cx="100654" cy="259766"/>
          </a:xfrm>
          <a:prstGeom prst="rect">
            <a:avLst/>
          </a:prstGeom>
          <a:solidFill>
            <a:schemeClr val="tx2"/>
          </a:solidFill>
          <a:ln>
            <a:noFill/>
          </a:ln>
          <a:scene3d>
            <a:camera prst="isometricTopUp"/>
            <a:lightRig rig="threePt" dir="t"/>
          </a:scene3d>
          <a:sp3d extrusionH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Rectangle 34"/>
          <p:cNvSpPr/>
          <p:nvPr/>
        </p:nvSpPr>
        <p:spPr>
          <a:xfrm>
            <a:off x="4293381" y="3357291"/>
            <a:ext cx="100654" cy="259766"/>
          </a:xfrm>
          <a:prstGeom prst="rect">
            <a:avLst/>
          </a:prstGeom>
          <a:solidFill>
            <a:schemeClr val="tx2"/>
          </a:solidFill>
          <a:ln>
            <a:noFill/>
          </a:ln>
          <a:scene3d>
            <a:camera prst="isometricTopUp"/>
            <a:lightRig rig="threePt" dir="t"/>
          </a:scene3d>
          <a:sp3d extrusionH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Rectangle 35"/>
          <p:cNvSpPr/>
          <p:nvPr/>
        </p:nvSpPr>
        <p:spPr>
          <a:xfrm>
            <a:off x="4212701" y="3404897"/>
            <a:ext cx="100654" cy="259766"/>
          </a:xfrm>
          <a:prstGeom prst="rect">
            <a:avLst/>
          </a:prstGeom>
          <a:solidFill>
            <a:schemeClr val="tx2"/>
          </a:solidFill>
          <a:ln>
            <a:noFill/>
          </a:ln>
          <a:scene3d>
            <a:camera prst="isometricTopUp"/>
            <a:lightRig rig="threePt" dir="t"/>
          </a:scene3d>
          <a:sp3d extrusionH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Rectangle 36"/>
          <p:cNvSpPr/>
          <p:nvPr/>
        </p:nvSpPr>
        <p:spPr>
          <a:xfrm>
            <a:off x="4132021" y="3452503"/>
            <a:ext cx="100654" cy="259766"/>
          </a:xfrm>
          <a:prstGeom prst="rect">
            <a:avLst/>
          </a:prstGeom>
          <a:solidFill>
            <a:schemeClr val="tx2"/>
          </a:solidFill>
          <a:ln>
            <a:noFill/>
          </a:ln>
          <a:scene3d>
            <a:camera prst="isometricTopUp"/>
            <a:lightRig rig="threePt" dir="t"/>
          </a:scene3d>
          <a:sp3d extrusionH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Rectangle 37"/>
          <p:cNvSpPr/>
          <p:nvPr/>
        </p:nvSpPr>
        <p:spPr>
          <a:xfrm>
            <a:off x="3759268" y="3398163"/>
            <a:ext cx="1710007" cy="293469"/>
          </a:xfrm>
          <a:prstGeom prst="rect">
            <a:avLst/>
          </a:prstGeom>
          <a:solidFill>
            <a:schemeClr val="tx2"/>
          </a:solidFill>
          <a:ln>
            <a:noFill/>
          </a:ln>
          <a:scene3d>
            <a:camera prst="isometricTopUp"/>
            <a:lightRig rig="threePt" dir="t"/>
          </a:scene3d>
          <a:sp3d extrusionH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Freeform 38"/>
          <p:cNvSpPr/>
          <p:nvPr/>
        </p:nvSpPr>
        <p:spPr>
          <a:xfrm>
            <a:off x="6323211" y="2356500"/>
            <a:ext cx="373380" cy="350520"/>
          </a:xfrm>
          <a:custGeom>
            <a:avLst/>
            <a:gdLst>
              <a:gd name="connsiteX0" fmla="*/ 15240 w 373380"/>
              <a:gd name="connsiteY0" fmla="*/ 0 h 350520"/>
              <a:gd name="connsiteX1" fmla="*/ 0 w 373380"/>
              <a:gd name="connsiteY1" fmla="*/ 327660 h 350520"/>
              <a:gd name="connsiteX2" fmla="*/ 358140 w 373380"/>
              <a:gd name="connsiteY2" fmla="*/ 350520 h 350520"/>
              <a:gd name="connsiteX3" fmla="*/ 373380 w 373380"/>
              <a:gd name="connsiteY3" fmla="*/ 251460 h 350520"/>
              <a:gd name="connsiteX4" fmla="*/ 167640 w 373380"/>
              <a:gd name="connsiteY4" fmla="*/ 213360 h 350520"/>
              <a:gd name="connsiteX5" fmla="*/ 167640 w 373380"/>
              <a:gd name="connsiteY5" fmla="*/ 0 h 350520"/>
              <a:gd name="connsiteX0" fmla="*/ 15240 w 373380"/>
              <a:gd name="connsiteY0" fmla="*/ 0 h 350520"/>
              <a:gd name="connsiteX1" fmla="*/ 0 w 373380"/>
              <a:gd name="connsiteY1" fmla="*/ 327660 h 350520"/>
              <a:gd name="connsiteX2" fmla="*/ 358140 w 373380"/>
              <a:gd name="connsiteY2" fmla="*/ 350520 h 350520"/>
              <a:gd name="connsiteX3" fmla="*/ 373380 w 373380"/>
              <a:gd name="connsiteY3" fmla="*/ 251460 h 350520"/>
              <a:gd name="connsiteX4" fmla="*/ 167640 w 373380"/>
              <a:gd name="connsiteY4" fmla="*/ 213360 h 350520"/>
              <a:gd name="connsiteX5" fmla="*/ 167640 w 373380"/>
              <a:gd name="connsiteY5" fmla="*/ 0 h 350520"/>
              <a:gd name="connsiteX6" fmla="*/ 15240 w 373380"/>
              <a:gd name="connsiteY6" fmla="*/ 0 h 35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380" h="350520">
                <a:moveTo>
                  <a:pt x="15240" y="0"/>
                </a:moveTo>
                <a:lnTo>
                  <a:pt x="0" y="327660"/>
                </a:lnTo>
                <a:lnTo>
                  <a:pt x="358140" y="350520"/>
                </a:lnTo>
                <a:lnTo>
                  <a:pt x="373380" y="251460"/>
                </a:lnTo>
                <a:lnTo>
                  <a:pt x="167640" y="213360"/>
                </a:lnTo>
                <a:lnTo>
                  <a:pt x="167640" y="0"/>
                </a:lnTo>
                <a:lnTo>
                  <a:pt x="1524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scene3d>
            <a:camera prst="isometricTopUp"/>
            <a:lightRig rig="threePt" dir="t"/>
          </a:scene3d>
          <a:sp3d extrusionH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Pentagon 39"/>
          <p:cNvSpPr/>
          <p:nvPr/>
        </p:nvSpPr>
        <p:spPr>
          <a:xfrm rot="16200000">
            <a:off x="7662275" y="2630203"/>
            <a:ext cx="101002" cy="7548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>
              <a:rot lat="19825265" lon="2326546" rev="19896531"/>
            </a:camera>
            <a:lightRig rig="threePt" dir="t"/>
          </a:scene3d>
          <a:sp3d extrusionH="196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42" name="TextBox 141"/>
          <p:cNvSpPr txBox="1"/>
          <p:nvPr/>
        </p:nvSpPr>
        <p:spPr>
          <a:xfrm>
            <a:off x="789739" y="866552"/>
            <a:ext cx="330986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400" b="1" u="sng" dirty="0">
                <a:latin typeface="EuropeExt" panose="020B7200000000000000" pitchFamily="34" charset="0"/>
              </a:rPr>
              <a:t>Участок хранения</a:t>
            </a:r>
          </a:p>
          <a:p>
            <a:pPr algn="r">
              <a:lnSpc>
                <a:spcPct val="90000"/>
              </a:lnSpc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Europe" panose="020B7200000000000000" pitchFamily="34" charset="0"/>
              </a:rPr>
              <a:t>вертикальные изолированные резервуары емкостью от 1000 до 5000 тонн с системой нагрева, циркуляции и перемешивания битума</a:t>
            </a:r>
          </a:p>
        </p:txBody>
      </p:sp>
      <p:sp>
        <p:nvSpPr>
          <p:cNvPr id="143" name="Oval 21"/>
          <p:cNvSpPr/>
          <p:nvPr/>
        </p:nvSpPr>
        <p:spPr>
          <a:xfrm>
            <a:off x="3696633" y="1719778"/>
            <a:ext cx="627961" cy="62796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isometricTopUp"/>
            <a:lightRig rig="soft" dir="t"/>
          </a:scene3d>
          <a:sp3d extrusionH="488950" prstMaterial="plastic">
            <a:bevelT w="304800" h="1714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Oval 22"/>
          <p:cNvSpPr/>
          <p:nvPr/>
        </p:nvSpPr>
        <p:spPr>
          <a:xfrm>
            <a:off x="4306525" y="2008951"/>
            <a:ext cx="627961" cy="62796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isometricTopUp"/>
            <a:lightRig rig="soft" dir="t"/>
          </a:scene3d>
          <a:sp3d extrusionH="488950" prstMaterial="plastic">
            <a:bevelT w="304800" h="1714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5" name="Straight Connector 61"/>
          <p:cNvCxnSpPr/>
          <p:nvPr/>
        </p:nvCxnSpPr>
        <p:spPr>
          <a:xfrm flipH="1">
            <a:off x="6510340" y="1548328"/>
            <a:ext cx="566573" cy="1063184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7036362" y="1383224"/>
            <a:ext cx="1418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EuropeExt" panose="020B7200000000000000" pitchFamily="34" charset="0"/>
              </a:rPr>
              <a:t>Лаборатория</a:t>
            </a:r>
          </a:p>
        </p:txBody>
      </p:sp>
      <p:cxnSp>
        <p:nvCxnSpPr>
          <p:cNvPr id="147" name="Straight Connector 64"/>
          <p:cNvCxnSpPr>
            <a:endCxn id="127" idx="1"/>
          </p:cNvCxnSpPr>
          <p:nvPr/>
        </p:nvCxnSpPr>
        <p:spPr>
          <a:xfrm>
            <a:off x="2289810" y="2468925"/>
            <a:ext cx="977938" cy="1598184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70"/>
          <p:cNvSpPr/>
          <p:nvPr/>
        </p:nvSpPr>
        <p:spPr>
          <a:xfrm>
            <a:off x="4208691" y="5153031"/>
            <a:ext cx="134529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latin typeface="EuropeExt" panose="020B7200000000000000" pitchFamily="34" charset="0"/>
              </a:rPr>
              <a:t>Участок производства ПБВ и эмульсий</a:t>
            </a:r>
          </a:p>
        </p:txBody>
      </p:sp>
      <p:cxnSp>
        <p:nvCxnSpPr>
          <p:cNvPr id="149" name="Straight Connector 71"/>
          <p:cNvCxnSpPr/>
          <p:nvPr/>
        </p:nvCxnSpPr>
        <p:spPr>
          <a:xfrm flipH="1" flipV="1">
            <a:off x="2858904" y="4375026"/>
            <a:ext cx="1391920" cy="853440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79"/>
          <p:cNvSpPr/>
          <p:nvPr/>
        </p:nvSpPr>
        <p:spPr>
          <a:xfrm>
            <a:off x="520655" y="3249431"/>
            <a:ext cx="151028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200" b="1" dirty="0">
                <a:latin typeface="EuropeExt" panose="020B7200000000000000" pitchFamily="34" charset="0"/>
              </a:rPr>
              <a:t>Операторская участка налива</a:t>
            </a:r>
            <a:endParaRPr lang="ru-RU" sz="1200" dirty="0">
              <a:latin typeface="EuropeExt" panose="020B7200000000000000" pitchFamily="34" charset="0"/>
            </a:endParaRPr>
          </a:p>
        </p:txBody>
      </p:sp>
      <p:sp>
        <p:nvSpPr>
          <p:cNvPr id="151" name="Rectangle 80"/>
          <p:cNvSpPr/>
          <p:nvPr/>
        </p:nvSpPr>
        <p:spPr>
          <a:xfrm>
            <a:off x="372416" y="2721609"/>
            <a:ext cx="194120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200" b="1" dirty="0">
                <a:latin typeface="EuropeExt" panose="020B7200000000000000" pitchFamily="34" charset="0"/>
              </a:rPr>
              <a:t>Участок налива в автоцистерны</a:t>
            </a:r>
            <a:endParaRPr lang="ru-RU" sz="1200" dirty="0">
              <a:latin typeface="EuropeExt" panose="020B7200000000000000" pitchFamily="34" charset="0"/>
            </a:endParaRPr>
          </a:p>
        </p:txBody>
      </p:sp>
      <p:cxnSp>
        <p:nvCxnSpPr>
          <p:cNvPr id="152" name="Straight Connector 81"/>
          <p:cNvCxnSpPr/>
          <p:nvPr/>
        </p:nvCxnSpPr>
        <p:spPr>
          <a:xfrm>
            <a:off x="1990838" y="3466023"/>
            <a:ext cx="702172" cy="339884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87"/>
          <p:cNvCxnSpPr/>
          <p:nvPr/>
        </p:nvCxnSpPr>
        <p:spPr>
          <a:xfrm>
            <a:off x="2261235" y="2954700"/>
            <a:ext cx="643707" cy="951222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96"/>
          <p:cNvSpPr/>
          <p:nvPr/>
        </p:nvSpPr>
        <p:spPr>
          <a:xfrm>
            <a:off x="5797633" y="4930615"/>
            <a:ext cx="2160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latin typeface="EuropeExt" panose="020B7200000000000000" pitchFamily="34" charset="0"/>
              </a:rPr>
              <a:t>Участок упаковки битума</a:t>
            </a:r>
          </a:p>
        </p:txBody>
      </p:sp>
      <p:cxnSp>
        <p:nvCxnSpPr>
          <p:cNvPr id="155" name="Straight Connector 97"/>
          <p:cNvCxnSpPr/>
          <p:nvPr/>
        </p:nvCxnSpPr>
        <p:spPr>
          <a:xfrm flipH="1" flipV="1">
            <a:off x="4671060" y="4364400"/>
            <a:ext cx="1168707" cy="681553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98"/>
          <p:cNvSpPr/>
          <p:nvPr/>
        </p:nvSpPr>
        <p:spPr>
          <a:xfrm>
            <a:off x="6309477" y="4192502"/>
            <a:ext cx="220953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latin typeface="EuropeExt" panose="020B7200000000000000" pitchFamily="34" charset="0"/>
              </a:rPr>
              <a:t>Участок приема </a:t>
            </a:r>
          </a:p>
          <a:p>
            <a:pPr>
              <a:lnSpc>
                <a:spcPct val="90000"/>
              </a:lnSpc>
            </a:pPr>
            <a:r>
              <a:rPr lang="ru-RU" sz="1200" b="1" dirty="0">
                <a:latin typeface="EuropeExt" panose="020B7200000000000000" pitchFamily="34" charset="0"/>
              </a:rPr>
              <a:t>ЖД-транспорта</a:t>
            </a:r>
          </a:p>
        </p:txBody>
      </p:sp>
      <p:cxnSp>
        <p:nvCxnSpPr>
          <p:cNvPr id="157" name="Straight Connector 99"/>
          <p:cNvCxnSpPr/>
          <p:nvPr/>
        </p:nvCxnSpPr>
        <p:spPr>
          <a:xfrm flipH="1" flipV="1">
            <a:off x="4946991" y="3429000"/>
            <a:ext cx="1391920" cy="853440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01"/>
          <p:cNvCxnSpPr>
            <a:endCxn id="137" idx="3"/>
          </p:cNvCxnSpPr>
          <p:nvPr/>
        </p:nvCxnSpPr>
        <p:spPr>
          <a:xfrm>
            <a:off x="2941110" y="1891155"/>
            <a:ext cx="1372245" cy="1643625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103"/>
          <p:cNvSpPr/>
          <p:nvPr/>
        </p:nvSpPr>
        <p:spPr>
          <a:xfrm>
            <a:off x="6956656" y="3596941"/>
            <a:ext cx="220953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latin typeface="EuropeExt" panose="020B7200000000000000" pitchFamily="34" charset="0"/>
              </a:rPr>
              <a:t>Административно-бытовой комплекс</a:t>
            </a:r>
          </a:p>
        </p:txBody>
      </p:sp>
      <p:cxnSp>
        <p:nvCxnSpPr>
          <p:cNvPr id="160" name="Straight Connector 104"/>
          <p:cNvCxnSpPr/>
          <p:nvPr/>
        </p:nvCxnSpPr>
        <p:spPr>
          <a:xfrm flipH="1" flipV="1">
            <a:off x="6490087" y="3477642"/>
            <a:ext cx="508703" cy="320620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06"/>
          <p:cNvSpPr/>
          <p:nvPr/>
        </p:nvSpPr>
        <p:spPr>
          <a:xfrm>
            <a:off x="7676857" y="3098759"/>
            <a:ext cx="220953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latin typeface="EuropeExt" panose="020B7200000000000000" pitchFamily="34" charset="0"/>
              </a:rPr>
              <a:t>Стоянка </a:t>
            </a:r>
          </a:p>
          <a:p>
            <a:pPr>
              <a:lnSpc>
                <a:spcPct val="90000"/>
              </a:lnSpc>
            </a:pPr>
            <a:r>
              <a:rPr lang="ru-RU" sz="1200" b="1" dirty="0">
                <a:latin typeface="EuropeExt" panose="020B7200000000000000" pitchFamily="34" charset="0"/>
              </a:rPr>
              <a:t>транспорта</a:t>
            </a:r>
          </a:p>
        </p:txBody>
      </p:sp>
      <p:cxnSp>
        <p:nvCxnSpPr>
          <p:cNvPr id="162" name="Straight Connector 107"/>
          <p:cNvCxnSpPr/>
          <p:nvPr/>
        </p:nvCxnSpPr>
        <p:spPr>
          <a:xfrm flipH="1" flipV="1">
            <a:off x="7486393" y="2852936"/>
            <a:ext cx="298067" cy="240652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angle 108"/>
          <p:cNvSpPr/>
          <p:nvPr/>
        </p:nvSpPr>
        <p:spPr>
          <a:xfrm>
            <a:off x="7930247" y="2071554"/>
            <a:ext cx="2209534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latin typeface="EuropeExt" panose="020B7200000000000000" pitchFamily="34" charset="0"/>
              </a:rPr>
              <a:t>Проходная</a:t>
            </a:r>
          </a:p>
        </p:txBody>
      </p:sp>
      <p:cxnSp>
        <p:nvCxnSpPr>
          <p:cNvPr id="164" name="Straight Connector 109"/>
          <p:cNvCxnSpPr/>
          <p:nvPr/>
        </p:nvCxnSpPr>
        <p:spPr>
          <a:xfrm flipH="1">
            <a:off x="7769860" y="2281600"/>
            <a:ext cx="203200" cy="368300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112"/>
          <p:cNvSpPr/>
          <p:nvPr/>
        </p:nvSpPr>
        <p:spPr>
          <a:xfrm>
            <a:off x="215196" y="2061034"/>
            <a:ext cx="209858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200" b="1" dirty="0">
                <a:latin typeface="EuropeExt" panose="020B7200000000000000" pitchFamily="34" charset="0"/>
              </a:rPr>
              <a:t>Участок интенсивного разогрева битума</a:t>
            </a:r>
            <a:endParaRPr lang="ru-RU" sz="1200" dirty="0">
              <a:latin typeface="EuropeExt" panose="020B7200000000000000" pitchFamily="34" charset="0"/>
            </a:endParaRPr>
          </a:p>
        </p:txBody>
      </p:sp>
      <p:sp>
        <p:nvSpPr>
          <p:cNvPr id="166" name="Rectangle 126"/>
          <p:cNvSpPr/>
          <p:nvPr/>
        </p:nvSpPr>
        <p:spPr>
          <a:xfrm>
            <a:off x="35688" y="1693583"/>
            <a:ext cx="292457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200" b="1" dirty="0">
                <a:latin typeface="EuropeExt" panose="020B7200000000000000" pitchFamily="34" charset="0"/>
              </a:rPr>
              <a:t>Участок приема битума</a:t>
            </a:r>
            <a:endParaRPr lang="ru-RU" sz="1200" dirty="0">
              <a:latin typeface="EuropeExt" panose="020B7200000000000000" pitchFamily="34" charset="0"/>
            </a:endParaRPr>
          </a:p>
        </p:txBody>
      </p:sp>
      <p:sp>
        <p:nvSpPr>
          <p:cNvPr id="167" name="Rectangle 72"/>
          <p:cNvSpPr/>
          <p:nvPr/>
        </p:nvSpPr>
        <p:spPr>
          <a:xfrm>
            <a:off x="6027623" y="5418106"/>
            <a:ext cx="209858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latin typeface="EuropeExt" panose="020B7200000000000000" pitchFamily="34" charset="0"/>
              </a:rPr>
              <a:t>Участок разогрева теплоносителя</a:t>
            </a:r>
            <a:endParaRPr lang="ru-RU" sz="1200" dirty="0">
              <a:latin typeface="EuropeExt" panose="020B7200000000000000" pitchFamily="34" charset="0"/>
            </a:endParaRPr>
          </a:p>
        </p:txBody>
      </p:sp>
      <p:cxnSp>
        <p:nvCxnSpPr>
          <p:cNvPr id="168" name="Straight Connector 73"/>
          <p:cNvCxnSpPr/>
          <p:nvPr/>
        </p:nvCxnSpPr>
        <p:spPr>
          <a:xfrm flipH="1" flipV="1">
            <a:off x="3604260" y="3916727"/>
            <a:ext cx="2471317" cy="1550958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439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75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2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7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2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2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75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25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75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75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2750"/>
                            </p:stCondLst>
                            <p:childTnLst>
                              <p:par>
                                <p:cTn id="1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3250"/>
                            </p:stCondLst>
                            <p:childTnLst>
                              <p:par>
                                <p:cTn id="1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6250"/>
                            </p:stCondLst>
                            <p:childTnLst>
                              <p:par>
                                <p:cTn id="2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6750"/>
                            </p:stCondLst>
                            <p:childTnLst>
                              <p:par>
                                <p:cTn id="2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7250"/>
                            </p:stCondLst>
                            <p:childTnLst>
                              <p:par>
                                <p:cTn id="2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8250"/>
                            </p:stCondLst>
                            <p:childTnLst>
                              <p:par>
                                <p:cTn id="2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75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9250"/>
                            </p:stCondLst>
                            <p:childTnLst>
                              <p:par>
                                <p:cTn id="2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9750"/>
                            </p:stCondLst>
                            <p:childTnLst>
                              <p:par>
                                <p:cTn id="2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0250"/>
                            </p:stCondLst>
                            <p:childTnLst>
                              <p:par>
                                <p:cTn id="2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0750"/>
                            </p:stCondLst>
                            <p:childTnLst>
                              <p:par>
                                <p:cTn id="2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1250"/>
                            </p:stCondLst>
                            <p:childTnLst>
                              <p:par>
                                <p:cTn id="2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1750"/>
                            </p:stCondLst>
                            <p:childTnLst>
                              <p:par>
                                <p:cTn id="2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2250"/>
                            </p:stCondLst>
                            <p:childTnLst>
                              <p:par>
                                <p:cTn id="2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2750"/>
                            </p:stCondLst>
                            <p:childTnLst>
                              <p:par>
                                <p:cTn id="2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3250"/>
                            </p:stCondLst>
                            <p:childTnLst>
                              <p:par>
                                <p:cTn id="2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23750"/>
                            </p:stCondLst>
                            <p:childTnLst>
                              <p:par>
                                <p:cTn id="3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4250"/>
                            </p:stCondLst>
                            <p:childTnLst>
                              <p:par>
                                <p:cTn id="3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4750"/>
                            </p:stCondLst>
                            <p:childTnLst>
                              <p:par>
                                <p:cTn id="3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5250"/>
                            </p:stCondLst>
                            <p:childTnLst>
                              <p:par>
                                <p:cTn id="3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5750"/>
                            </p:stCondLst>
                            <p:childTnLst>
                              <p:par>
                                <p:cTn id="3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build="p"/>
      <p:bldP spid="143" grpId="0" animBg="1"/>
      <p:bldP spid="144" grpId="0" animBg="1"/>
      <p:bldP spid="146" grpId="0"/>
      <p:bldP spid="148" grpId="0"/>
      <p:bldP spid="150" grpId="0"/>
      <p:bldP spid="151" grpId="0"/>
      <p:bldP spid="154" grpId="0"/>
      <p:bldP spid="156" grpId="0"/>
      <p:bldP spid="159" grpId="0"/>
      <p:bldP spid="161" grpId="0"/>
      <p:bldP spid="163" grpId="0"/>
      <p:bldP spid="165" grpId="0"/>
      <p:bldP spid="166" grpId="0"/>
      <p:bldP spid="1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93173" y="182115"/>
            <a:ext cx="7772400" cy="486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ОБЗОР ТЕРМИНАЛА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254" y="984909"/>
            <a:ext cx="3638623" cy="248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17" y="984909"/>
            <a:ext cx="4417620" cy="24849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15" y="3531977"/>
            <a:ext cx="4417622" cy="24852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9"/>
          <a:stretch/>
        </p:blipFill>
        <p:spPr>
          <a:xfrm>
            <a:off x="530255" y="3531977"/>
            <a:ext cx="3626110" cy="2485259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5262317"/>
            <a:ext cx="9144000" cy="1507506"/>
            <a:chOff x="0" y="5262317"/>
            <a:chExt cx="9144000" cy="1507506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15" name="Параллелограмм 14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Параллелограмм 15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3890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93173" y="182115"/>
            <a:ext cx="7772400" cy="486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ОБЗОР УЧАСТКА ХРАНЕНИЯ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5262317"/>
            <a:ext cx="9144000" cy="1507506"/>
            <a:chOff x="0" y="5262317"/>
            <a:chExt cx="9144000" cy="1507506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15" name="Параллелограмм 14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Параллелограмм 15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8" name="Picture 2" descr="C:\Users\Fratercula\Desktop\Для публикации\UY5A69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5" y="952795"/>
            <a:ext cx="3581852" cy="249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Fratercula\Desktop\Для публикации\UY5A7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25" y="985947"/>
            <a:ext cx="3505726" cy="244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Fratercula\Desktop\Для публикации\UY5A7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3" y="3502281"/>
            <a:ext cx="3581852" cy="249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Fratercula\Desktop\Для публикации\UY5A7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25" y="3525832"/>
            <a:ext cx="3505725" cy="244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0" y="5262167"/>
            <a:ext cx="9144000" cy="1507506"/>
            <a:chOff x="0" y="5262317"/>
            <a:chExt cx="9144000" cy="150750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25" name="Параллелограмм 24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араллелограмм 25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араллелограмм 26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540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10"/>
          <p:cNvSpPr/>
          <p:nvPr/>
        </p:nvSpPr>
        <p:spPr>
          <a:xfrm>
            <a:off x="4769461" y="1061143"/>
            <a:ext cx="3780000" cy="2129814"/>
          </a:xfrm>
          <a:prstGeom prst="rect">
            <a:avLst/>
          </a:prstGeom>
          <a:solidFill>
            <a:srgbClr val="063498"/>
          </a:solidFill>
          <a:ln w="3810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8739" tIns="144000" rIns="216000" bIns="168739" numCol="1" spcCol="1270" anchor="t" anchorCtr="0">
            <a:noAutofit/>
          </a:bodyPr>
          <a:lstStyle/>
          <a:p>
            <a:pPr marL="85725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  <a:latin typeface="Europe_Ext" pitchFamily="2" charset="0"/>
              </a:rPr>
              <a:t>Возможность одновременного приема, хранения и налива нескольких марок битума</a:t>
            </a:r>
          </a:p>
          <a:p>
            <a:pPr marL="85725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  <a:latin typeface="Europe_Ext" pitchFamily="2" charset="0"/>
              </a:rPr>
              <a:t>Низкое энерго- и тепло- потребление</a:t>
            </a:r>
          </a:p>
          <a:p>
            <a:pPr marL="85725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  <a:latin typeface="Europe_Ext" pitchFamily="2" charset="0"/>
              </a:rPr>
              <a:t> </a:t>
            </a:r>
          </a:p>
        </p:txBody>
      </p:sp>
      <p:sp>
        <p:nvSpPr>
          <p:cNvPr id="39" name="Заголовок 5"/>
          <p:cNvSpPr txBox="1">
            <a:spLocks/>
          </p:cNvSpPr>
          <p:nvPr/>
        </p:nvSpPr>
        <p:spPr>
          <a:xfrm>
            <a:off x="93173" y="182115"/>
            <a:ext cx="7772400" cy="486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ОСОБЕННОСТИ ТЕРМИНАЛА</a:t>
            </a:r>
          </a:p>
        </p:txBody>
      </p:sp>
      <p:sp>
        <p:nvSpPr>
          <p:cNvPr id="6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116" y="6452202"/>
            <a:ext cx="2057400" cy="365125"/>
          </a:xfrm>
        </p:spPr>
        <p:txBody>
          <a:bodyPr anchor="b"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2" name="Rectangle 9"/>
          <p:cNvSpPr/>
          <p:nvPr/>
        </p:nvSpPr>
        <p:spPr>
          <a:xfrm>
            <a:off x="696913" y="1061143"/>
            <a:ext cx="3780000" cy="2129814"/>
          </a:xfrm>
          <a:prstGeom prst="rect">
            <a:avLst/>
          </a:prstGeom>
          <a:solidFill>
            <a:srgbClr val="063498"/>
          </a:solidFill>
          <a:ln w="3810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2000" tIns="144000" rIns="168739" bIns="168739" numCol="1" spcCol="1270" anchor="t" anchorCtr="0">
            <a:noAutofit/>
          </a:bodyPr>
          <a:lstStyle/>
          <a:p>
            <a:pPr lvl="0" algn="l" defTabSz="755650" rtl="0">
              <a:spcBef>
                <a:spcPct val="0"/>
              </a:spcBef>
            </a:pPr>
            <a:r>
              <a:rPr lang="ru-RU" sz="1400" b="1" dirty="0">
                <a:solidFill>
                  <a:schemeClr val="bg1"/>
                </a:solidFill>
                <a:latin typeface="Europe_Ext" pitchFamily="2" charset="0"/>
              </a:rPr>
              <a:t>Высокая степень автоматизации и возможность удаленного управления и мониторинга</a:t>
            </a:r>
            <a:endParaRPr lang="ru-RU" sz="1400" b="1" kern="1200" dirty="0">
              <a:solidFill>
                <a:schemeClr val="bg1"/>
              </a:solidFill>
              <a:latin typeface="Europe_Ext" pitchFamily="2" charset="0"/>
            </a:endParaRPr>
          </a:p>
          <a:p>
            <a:pPr marL="0" lvl="1" algn="l" defTabSz="577850" rtl="0">
              <a:lnSpc>
                <a:spcPct val="90000"/>
              </a:lnSpc>
              <a:spcBef>
                <a:spcPts val="600"/>
              </a:spcBef>
            </a:pPr>
            <a:r>
              <a:rPr lang="ru-RU" sz="1100" dirty="0">
                <a:latin typeface="Europe" panose="020B7200000000000000" pitchFamily="34" charset="0"/>
              </a:rPr>
              <a:t>Минимизируют влияние человеческого        фактора на  работу терминала</a:t>
            </a:r>
            <a:endParaRPr lang="ru-RU" sz="1100" kern="1200" dirty="0">
              <a:latin typeface="Europe" panose="020B7200000000000000" pitchFamily="34" charset="0"/>
            </a:endParaRPr>
          </a:p>
        </p:txBody>
      </p:sp>
      <p:sp>
        <p:nvSpPr>
          <p:cNvPr id="63" name="Rectangle 11"/>
          <p:cNvSpPr/>
          <p:nvPr/>
        </p:nvSpPr>
        <p:spPr>
          <a:xfrm>
            <a:off x="696913" y="3563675"/>
            <a:ext cx="3780000" cy="2129814"/>
          </a:xfrm>
          <a:prstGeom prst="rect">
            <a:avLst/>
          </a:prstGeom>
          <a:solidFill>
            <a:srgbClr val="063498"/>
          </a:solidFill>
          <a:ln w="3810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2000" tIns="252000" rIns="168739" bIns="168739" numCol="1" spcCol="1270" anchor="t" anchorCtr="0">
            <a:noAutofit/>
          </a:bodyPr>
          <a:lstStyle/>
          <a:p>
            <a:pPr lvl="0" defTabSz="755650">
              <a:lnSpc>
                <a:spcPct val="90000"/>
              </a:lnSpc>
              <a:tabLst>
                <a:tab pos="2159000" algn="l"/>
                <a:tab pos="2603500" algn="l"/>
                <a:tab pos="2692400" algn="l"/>
              </a:tabLst>
            </a:pPr>
            <a:endParaRPr lang="ru-RU" sz="1100" dirty="0">
              <a:latin typeface="Europe" panose="020B7200000000000000" pitchFamily="34" charset="0"/>
            </a:endParaRPr>
          </a:p>
        </p:txBody>
      </p:sp>
      <p:sp>
        <p:nvSpPr>
          <p:cNvPr id="64" name="Rectangle 12"/>
          <p:cNvSpPr/>
          <p:nvPr/>
        </p:nvSpPr>
        <p:spPr>
          <a:xfrm>
            <a:off x="4771381" y="3563675"/>
            <a:ext cx="3780000" cy="2129814"/>
          </a:xfrm>
          <a:prstGeom prst="rect">
            <a:avLst/>
          </a:prstGeom>
          <a:solidFill>
            <a:srgbClr val="063498"/>
          </a:solidFill>
          <a:ln w="3810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8739" tIns="252000" rIns="216000" bIns="168739" numCol="1" spcCol="1270" anchor="t" anchorCtr="0">
            <a:noAutofit/>
          </a:bodyPr>
          <a:lstStyle/>
          <a:p>
            <a:pPr marL="622300" indent="3175" algn="r" defTabSz="755650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chemeClr val="bg1"/>
                </a:solidFill>
                <a:latin typeface="Europe_Ext" pitchFamily="2" charset="0"/>
              </a:rPr>
              <a:t>Производство </a:t>
            </a:r>
          </a:p>
          <a:p>
            <a:pPr marL="622300" indent="3175" algn="r" defTabSz="755650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chemeClr val="bg1"/>
                </a:solidFill>
                <a:latin typeface="Europe_Ext" pitchFamily="2" charset="0"/>
              </a:rPr>
              <a:t>широкого ассортимента</a:t>
            </a:r>
          </a:p>
          <a:p>
            <a:pPr marL="622300" indent="3175" algn="r" defTabSz="755650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chemeClr val="bg1"/>
                </a:solidFill>
                <a:latin typeface="Europe_Ext" pitchFamily="2" charset="0"/>
              </a:rPr>
              <a:t>битумных материалов</a:t>
            </a:r>
          </a:p>
          <a:p>
            <a:pPr marL="622300" indent="3175" algn="r" defTabSz="755650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chemeClr val="bg1"/>
                </a:solidFill>
                <a:latin typeface="Europe_Ext" pitchFamily="2" charset="0"/>
              </a:rPr>
              <a:t>путем компаундирования</a:t>
            </a:r>
            <a:endParaRPr lang="ru-RU" sz="500" b="1" dirty="0">
              <a:solidFill>
                <a:schemeClr val="bg1"/>
              </a:solidFill>
              <a:latin typeface="Europe_Ext" pitchFamily="2" charset="0"/>
            </a:endParaRPr>
          </a:p>
        </p:txBody>
      </p:sp>
      <p:grpSp>
        <p:nvGrpSpPr>
          <p:cNvPr id="66" name="Группа 65"/>
          <p:cNvGrpSpPr/>
          <p:nvPr/>
        </p:nvGrpSpPr>
        <p:grpSpPr>
          <a:xfrm>
            <a:off x="0" y="5262317"/>
            <a:ext cx="9144000" cy="1507506"/>
            <a:chOff x="0" y="5262317"/>
            <a:chExt cx="9144000" cy="1507506"/>
          </a:xfrm>
        </p:grpSpPr>
        <p:sp>
          <p:nvSpPr>
            <p:cNvPr id="67" name="Прямоугольник 66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68" name="Группа 67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69" name="Параллелограмм 68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Параллелограмм 69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Параллелограмм 70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 dirty="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75" name="Рисунок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235" y="2249283"/>
            <a:ext cx="2452142" cy="2270959"/>
          </a:xfrm>
          <a:prstGeom prst="ellipse">
            <a:avLst/>
          </a:prstGeom>
          <a:ln w="57150">
            <a:solidFill>
              <a:srgbClr val="FFC000"/>
            </a:solidFill>
          </a:ln>
        </p:spPr>
      </p:pic>
      <p:grpSp>
        <p:nvGrpSpPr>
          <p:cNvPr id="48" name="Группа 209"/>
          <p:cNvGrpSpPr>
            <a:grpSpLocks noChangeAspect="1"/>
          </p:cNvGrpSpPr>
          <p:nvPr/>
        </p:nvGrpSpPr>
        <p:grpSpPr>
          <a:xfrm>
            <a:off x="7271333" y="2637212"/>
            <a:ext cx="552667" cy="458982"/>
            <a:chOff x="1476344" y="3586273"/>
            <a:chExt cx="2502070" cy="2077927"/>
          </a:xfrm>
          <a:solidFill>
            <a:schemeClr val="bg1">
              <a:lumMod val="95000"/>
            </a:schemeClr>
          </a:solidFill>
        </p:grpSpPr>
        <p:grpSp>
          <p:nvGrpSpPr>
            <p:cNvPr id="49" name="Группа 210"/>
            <p:cNvGrpSpPr/>
            <p:nvPr/>
          </p:nvGrpSpPr>
          <p:grpSpPr>
            <a:xfrm>
              <a:off x="3730764" y="3800088"/>
              <a:ext cx="247650" cy="1721142"/>
              <a:chOff x="2541487" y="2514798"/>
              <a:chExt cx="247650" cy="1721142"/>
            </a:xfrm>
            <a:grpFill/>
          </p:grpSpPr>
          <p:grpSp>
            <p:nvGrpSpPr>
              <p:cNvPr id="53" name="Группа 221"/>
              <p:cNvGrpSpPr/>
              <p:nvPr/>
            </p:nvGrpSpPr>
            <p:grpSpPr>
              <a:xfrm>
                <a:off x="2541487" y="2514798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88" name="Развернутая стрелка 244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" name="Прямоугольник 245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0" name="Прямоугольник 246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1" name="Прямоугольник 247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54" name="Группа 222"/>
              <p:cNvGrpSpPr/>
              <p:nvPr/>
            </p:nvGrpSpPr>
            <p:grpSpPr>
              <a:xfrm>
                <a:off x="2541487" y="2837946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84" name="Развернутая стрелка 240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241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242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" name="Прямоугольник 243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55" name="Группа 223"/>
              <p:cNvGrpSpPr/>
              <p:nvPr/>
            </p:nvGrpSpPr>
            <p:grpSpPr>
              <a:xfrm>
                <a:off x="2541487" y="3161094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80" name="Развернутая стрелка 236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Прямоугольник 237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Прямоугольник 238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Прямоугольник 239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56" name="Группа 224"/>
              <p:cNvGrpSpPr/>
              <p:nvPr/>
            </p:nvGrpSpPr>
            <p:grpSpPr>
              <a:xfrm>
                <a:off x="2541487" y="3484242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76" name="Развернутая стрелка 232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" name="Прямоугольник 233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" name="Прямоугольник 234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" name="Прямоугольник 235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57" name="Группа 225"/>
              <p:cNvGrpSpPr/>
              <p:nvPr/>
            </p:nvGrpSpPr>
            <p:grpSpPr>
              <a:xfrm>
                <a:off x="2541487" y="4130539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60" name="Развернутая стрелка 228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229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" name="Прямоугольник 230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" name="Прямоугольник 231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58" name="Прямоугольник 226"/>
              <p:cNvSpPr/>
              <p:nvPr/>
            </p:nvSpPr>
            <p:spPr>
              <a:xfrm>
                <a:off x="2702173" y="2518863"/>
                <a:ext cx="14622" cy="1710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рямоугольник 227"/>
              <p:cNvSpPr/>
              <p:nvPr/>
            </p:nvSpPr>
            <p:spPr>
              <a:xfrm>
                <a:off x="2738130" y="2605958"/>
                <a:ext cx="14622" cy="162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0" name="Прямоугольник 216"/>
            <p:cNvSpPr/>
            <p:nvPr/>
          </p:nvSpPr>
          <p:spPr>
            <a:xfrm>
              <a:off x="1476344" y="5314951"/>
              <a:ext cx="2502070" cy="349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ятиугольник 217"/>
            <p:cNvSpPr/>
            <p:nvPr/>
          </p:nvSpPr>
          <p:spPr>
            <a:xfrm rot="16200000">
              <a:off x="1786563" y="3441686"/>
              <a:ext cx="1792721" cy="2199401"/>
            </a:xfrm>
            <a:prstGeom prst="homePlate">
              <a:avLst>
                <a:gd name="adj" fmla="val 80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Развернутая стрелка 219"/>
            <p:cNvSpPr>
              <a:spLocks noChangeAspect="1"/>
            </p:cNvSpPr>
            <p:nvPr/>
          </p:nvSpPr>
          <p:spPr>
            <a:xfrm>
              <a:off x="2680964" y="3586273"/>
              <a:ext cx="88469" cy="291442"/>
            </a:xfrm>
            <a:prstGeom prst="uturnArrow">
              <a:avLst>
                <a:gd name="adj1" fmla="val 21446"/>
                <a:gd name="adj2" fmla="val 10723"/>
                <a:gd name="adj3" fmla="val 5384"/>
                <a:gd name="adj4" fmla="val 28224"/>
                <a:gd name="adj5" fmla="val 1020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209"/>
          <p:cNvGrpSpPr>
            <a:grpSpLocks noChangeAspect="1"/>
          </p:cNvGrpSpPr>
          <p:nvPr/>
        </p:nvGrpSpPr>
        <p:grpSpPr>
          <a:xfrm>
            <a:off x="7911668" y="2646462"/>
            <a:ext cx="552667" cy="458982"/>
            <a:chOff x="1476344" y="3586273"/>
            <a:chExt cx="2502070" cy="2077927"/>
          </a:xfrm>
          <a:solidFill>
            <a:srgbClr val="FFC000"/>
          </a:solidFill>
        </p:grpSpPr>
        <p:grpSp>
          <p:nvGrpSpPr>
            <p:cNvPr id="93" name="Группа 210"/>
            <p:cNvGrpSpPr/>
            <p:nvPr/>
          </p:nvGrpSpPr>
          <p:grpSpPr>
            <a:xfrm>
              <a:off x="3730764" y="3800088"/>
              <a:ext cx="247650" cy="1721142"/>
              <a:chOff x="2541487" y="2514798"/>
              <a:chExt cx="247650" cy="1721142"/>
            </a:xfrm>
            <a:grpFill/>
          </p:grpSpPr>
          <p:grpSp>
            <p:nvGrpSpPr>
              <p:cNvPr id="97" name="Группа 221"/>
              <p:cNvGrpSpPr/>
              <p:nvPr/>
            </p:nvGrpSpPr>
            <p:grpSpPr>
              <a:xfrm>
                <a:off x="2541487" y="2514798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120" name="Развернутая стрелка 244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1" name="Прямоугольник 245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2" name="Прямоугольник 246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3" name="Прямоугольник 247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98" name="Группа 222"/>
              <p:cNvGrpSpPr/>
              <p:nvPr/>
            </p:nvGrpSpPr>
            <p:grpSpPr>
              <a:xfrm>
                <a:off x="2541487" y="2837946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116" name="Развернутая стрелка 240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7" name="Прямоугольник 241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8" name="Прямоугольник 242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9" name="Прямоугольник 243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99" name="Группа 223"/>
              <p:cNvGrpSpPr/>
              <p:nvPr/>
            </p:nvGrpSpPr>
            <p:grpSpPr>
              <a:xfrm>
                <a:off x="2541487" y="3161094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112" name="Развернутая стрелка 236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3" name="Прямоугольник 237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4" name="Прямоугольник 238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5" name="Прямоугольник 239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00" name="Группа 224"/>
              <p:cNvGrpSpPr/>
              <p:nvPr/>
            </p:nvGrpSpPr>
            <p:grpSpPr>
              <a:xfrm>
                <a:off x="2541487" y="3484242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108" name="Развернутая стрелка 232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9" name="Прямоугольник 233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0" name="Прямоугольник 234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1" name="Прямоугольник 235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01" name="Группа 225"/>
              <p:cNvGrpSpPr/>
              <p:nvPr/>
            </p:nvGrpSpPr>
            <p:grpSpPr>
              <a:xfrm>
                <a:off x="2541487" y="4130539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104" name="Развернутая стрелка 228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5" name="Прямоугольник 229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6" name="Прямоугольник 230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7" name="Прямоугольник 231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02" name="Прямоугольник 226"/>
              <p:cNvSpPr/>
              <p:nvPr/>
            </p:nvSpPr>
            <p:spPr>
              <a:xfrm>
                <a:off x="2702173" y="2518863"/>
                <a:ext cx="14622" cy="1710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Прямоугольник 227"/>
              <p:cNvSpPr/>
              <p:nvPr/>
            </p:nvSpPr>
            <p:spPr>
              <a:xfrm>
                <a:off x="2738130" y="2605958"/>
                <a:ext cx="14622" cy="162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4" name="Прямоугольник 216"/>
            <p:cNvSpPr/>
            <p:nvPr/>
          </p:nvSpPr>
          <p:spPr>
            <a:xfrm>
              <a:off x="1476344" y="5314951"/>
              <a:ext cx="2502070" cy="349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ятиугольник 217"/>
            <p:cNvSpPr/>
            <p:nvPr/>
          </p:nvSpPr>
          <p:spPr>
            <a:xfrm rot="16200000">
              <a:off x="1786563" y="3441686"/>
              <a:ext cx="1792721" cy="2199401"/>
            </a:xfrm>
            <a:prstGeom prst="homePlate">
              <a:avLst>
                <a:gd name="adj" fmla="val 80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Развернутая стрелка 219"/>
            <p:cNvSpPr>
              <a:spLocks noChangeAspect="1"/>
            </p:cNvSpPr>
            <p:nvPr/>
          </p:nvSpPr>
          <p:spPr>
            <a:xfrm>
              <a:off x="2680964" y="3586273"/>
              <a:ext cx="88469" cy="291442"/>
            </a:xfrm>
            <a:prstGeom prst="uturnArrow">
              <a:avLst>
                <a:gd name="adj1" fmla="val 21446"/>
                <a:gd name="adj2" fmla="val 10723"/>
                <a:gd name="adj3" fmla="val 5384"/>
                <a:gd name="adj4" fmla="val 28224"/>
                <a:gd name="adj5" fmla="val 1020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4" name="Группа 123"/>
          <p:cNvGrpSpPr>
            <a:grpSpLocks noChangeAspect="1"/>
          </p:cNvGrpSpPr>
          <p:nvPr/>
        </p:nvGrpSpPr>
        <p:grpSpPr>
          <a:xfrm>
            <a:off x="867251" y="2626955"/>
            <a:ext cx="747794" cy="512442"/>
            <a:chOff x="6914057" y="2657618"/>
            <a:chExt cx="1672386" cy="1146038"/>
          </a:xfrm>
        </p:grpSpPr>
        <p:grpSp>
          <p:nvGrpSpPr>
            <p:cNvPr id="125" name="Группа 124"/>
            <p:cNvGrpSpPr>
              <a:grpSpLocks noChangeAspect="1"/>
            </p:cNvGrpSpPr>
            <p:nvPr/>
          </p:nvGrpSpPr>
          <p:grpSpPr>
            <a:xfrm>
              <a:off x="6914057" y="2657618"/>
              <a:ext cx="1672386" cy="1146038"/>
              <a:chOff x="4760913" y="4040188"/>
              <a:chExt cx="3071812" cy="2105025"/>
            </a:xfrm>
          </p:grpSpPr>
          <p:grpSp>
            <p:nvGrpSpPr>
              <p:cNvPr id="165" name="Группа 164"/>
              <p:cNvGrpSpPr>
                <a:grpSpLocks/>
              </p:cNvGrpSpPr>
              <p:nvPr/>
            </p:nvGrpSpPr>
            <p:grpSpPr bwMode="auto">
              <a:xfrm>
                <a:off x="4760913" y="4040188"/>
                <a:ext cx="3071812" cy="2105025"/>
                <a:chOff x="4760868" y="4040610"/>
                <a:chExt cx="3072452" cy="2105330"/>
              </a:xfrm>
            </p:grpSpPr>
            <p:sp>
              <p:nvSpPr>
                <p:cNvPr id="167" name="Скругленный прямоугольник 166"/>
                <p:cNvSpPr>
                  <a:spLocks noChangeAspect="1"/>
                </p:cNvSpPr>
                <p:nvPr/>
              </p:nvSpPr>
              <p:spPr>
                <a:xfrm>
                  <a:off x="5161001" y="5434637"/>
                  <a:ext cx="2297591" cy="101615"/>
                </a:xfrm>
                <a:prstGeom prst="roundRect">
                  <a:avLst>
                    <a:gd name="adj" fmla="val 2209"/>
                  </a:avLst>
                </a:prstGeom>
                <a:solidFill>
                  <a:srgbClr val="0150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Скругленный прямоугольник 167"/>
                <p:cNvSpPr/>
                <p:nvPr/>
              </p:nvSpPr>
              <p:spPr>
                <a:xfrm>
                  <a:off x="5027624" y="4040610"/>
                  <a:ext cx="2538941" cy="1470238"/>
                </a:xfrm>
                <a:prstGeom prst="roundRect">
                  <a:avLst>
                    <a:gd name="adj" fmla="val 2209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Трапеция 168"/>
                <p:cNvSpPr/>
                <p:nvPr/>
              </p:nvSpPr>
              <p:spPr>
                <a:xfrm>
                  <a:off x="4760868" y="5515611"/>
                  <a:ext cx="3072452" cy="533477"/>
                </a:xfrm>
                <a:prstGeom prst="trapezoid">
                  <a:avLst>
                    <a:gd name="adj" fmla="val 52334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Трапеция 169"/>
                <p:cNvSpPr/>
                <p:nvPr/>
              </p:nvSpPr>
              <p:spPr>
                <a:xfrm flipV="1">
                  <a:off x="4760868" y="6044325"/>
                  <a:ext cx="3072452" cy="101615"/>
                </a:xfrm>
                <a:prstGeom prst="trapezoid">
                  <a:avLst>
                    <a:gd name="adj" fmla="val 52334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Трапеция 170"/>
                <p:cNvSpPr>
                  <a:spLocks noChangeAspect="1"/>
                </p:cNvSpPr>
                <p:nvPr/>
              </p:nvSpPr>
              <p:spPr>
                <a:xfrm>
                  <a:off x="4881543" y="5536252"/>
                  <a:ext cx="2831102" cy="365178"/>
                </a:xfrm>
                <a:prstGeom prst="trapezoid">
                  <a:avLst>
                    <a:gd name="adj" fmla="val 52334"/>
                  </a:avLst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Трапеция 171"/>
                <p:cNvSpPr>
                  <a:spLocks noChangeAspect="1"/>
                </p:cNvSpPr>
                <p:nvPr/>
              </p:nvSpPr>
              <p:spPr>
                <a:xfrm>
                  <a:off x="6097821" y="5920482"/>
                  <a:ext cx="398545" cy="114317"/>
                </a:xfrm>
                <a:prstGeom prst="trapezoid">
                  <a:avLst>
                    <a:gd name="adj" fmla="val 52334"/>
                  </a:avLst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Овал 172"/>
                <p:cNvSpPr/>
                <p:nvPr/>
              </p:nvSpPr>
              <p:spPr>
                <a:xfrm>
                  <a:off x="6229611" y="4088242"/>
                  <a:ext cx="85743" cy="85737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2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" name="Скругленный прямоугольник 165"/>
              <p:cNvSpPr>
                <a:spLocks noChangeAspect="1"/>
              </p:cNvSpPr>
              <p:nvPr/>
            </p:nvSpPr>
            <p:spPr>
              <a:xfrm>
                <a:off x="5086350" y="4222750"/>
                <a:ext cx="2422525" cy="1233488"/>
              </a:xfrm>
              <a:prstGeom prst="roundRect">
                <a:avLst>
                  <a:gd name="adj" fmla="val 2209"/>
                </a:avLst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2C33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126" name="Группа 209"/>
            <p:cNvGrpSpPr>
              <a:grpSpLocks noChangeAspect="1"/>
            </p:cNvGrpSpPr>
            <p:nvPr/>
          </p:nvGrpSpPr>
          <p:grpSpPr>
            <a:xfrm>
              <a:off x="7194419" y="2847745"/>
              <a:ext cx="1131540" cy="494886"/>
              <a:chOff x="1043608" y="3586273"/>
              <a:chExt cx="4765142" cy="2077927"/>
            </a:xfrm>
            <a:solidFill>
              <a:schemeClr val="tx2"/>
            </a:solidFill>
          </p:grpSpPr>
          <p:grpSp>
            <p:nvGrpSpPr>
              <p:cNvPr id="127" name="Группа 210"/>
              <p:cNvGrpSpPr/>
              <p:nvPr/>
            </p:nvGrpSpPr>
            <p:grpSpPr>
              <a:xfrm>
                <a:off x="3730764" y="3800088"/>
                <a:ext cx="247650" cy="1721142"/>
                <a:chOff x="2541487" y="2514798"/>
                <a:chExt cx="247650" cy="1721142"/>
              </a:xfrm>
              <a:grpFill/>
            </p:grpSpPr>
            <p:grpSp>
              <p:nvGrpSpPr>
                <p:cNvPr id="138" name="Группа 221"/>
                <p:cNvGrpSpPr/>
                <p:nvPr/>
              </p:nvGrpSpPr>
              <p:grpSpPr>
                <a:xfrm>
                  <a:off x="2541487" y="2514798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61" name="Развернутая стрелка 244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2" name="Прямоугольник 245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3" name="Прямоугольник 246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4" name="Прямоугольник 247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39" name="Группа 222"/>
                <p:cNvGrpSpPr/>
                <p:nvPr/>
              </p:nvGrpSpPr>
              <p:grpSpPr>
                <a:xfrm>
                  <a:off x="2541487" y="2837946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57" name="Развернутая стрелка 240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58" name="Прямоугольник 241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59" name="Прямоугольник 242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0" name="Прямоугольник 243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40" name="Группа 223"/>
                <p:cNvGrpSpPr/>
                <p:nvPr/>
              </p:nvGrpSpPr>
              <p:grpSpPr>
                <a:xfrm>
                  <a:off x="2541487" y="3161094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53" name="Развернутая стрелка 236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54" name="Прямоугольник 237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55" name="Прямоугольник 238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56" name="Прямоугольник 239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41" name="Группа 224"/>
                <p:cNvGrpSpPr/>
                <p:nvPr/>
              </p:nvGrpSpPr>
              <p:grpSpPr>
                <a:xfrm>
                  <a:off x="2541487" y="3484242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49" name="Развернутая стрелка 232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50" name="Прямоугольник 233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51" name="Прямоугольник 234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52" name="Прямоугольник 235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42" name="Группа 225"/>
                <p:cNvGrpSpPr/>
                <p:nvPr/>
              </p:nvGrpSpPr>
              <p:grpSpPr>
                <a:xfrm>
                  <a:off x="2541487" y="4130539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45" name="Развернутая стрелка 228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6" name="Прямоугольник 229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7" name="Прямоугольник 230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8" name="Прямоугольник 231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43" name="Прямоугольник 226"/>
                <p:cNvSpPr/>
                <p:nvPr/>
              </p:nvSpPr>
              <p:spPr>
                <a:xfrm>
                  <a:off x="2702173" y="2518863"/>
                  <a:ext cx="14622" cy="1710154"/>
                </a:xfrm>
                <a:prstGeom prst="rect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4" name="Прямоугольник 227"/>
                <p:cNvSpPr/>
                <p:nvPr/>
              </p:nvSpPr>
              <p:spPr>
                <a:xfrm>
                  <a:off x="2738130" y="2605958"/>
                  <a:ext cx="14622" cy="16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28" name="Скругленный прямоугольник 211"/>
              <p:cNvSpPr/>
              <p:nvPr/>
            </p:nvSpPr>
            <p:spPr>
              <a:xfrm>
                <a:off x="3628058" y="5152109"/>
                <a:ext cx="828000" cy="36000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Скругленный прямоугольник 212"/>
              <p:cNvSpPr/>
              <p:nvPr/>
            </p:nvSpPr>
            <p:spPr>
              <a:xfrm>
                <a:off x="3618516" y="5102380"/>
                <a:ext cx="828000" cy="18000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Скругленный прямоугольник 213"/>
              <p:cNvSpPr/>
              <p:nvPr/>
            </p:nvSpPr>
            <p:spPr>
              <a:xfrm>
                <a:off x="3635896" y="5056365"/>
                <a:ext cx="828000" cy="18000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Стрелка углом 214"/>
              <p:cNvSpPr/>
              <p:nvPr/>
            </p:nvSpPr>
            <p:spPr>
              <a:xfrm>
                <a:off x="1140619" y="4674395"/>
                <a:ext cx="442604" cy="694059"/>
              </a:xfrm>
              <a:prstGeom prst="bentArrow">
                <a:avLst>
                  <a:gd name="adj1" fmla="val 33720"/>
                  <a:gd name="adj2" fmla="val 25321"/>
                  <a:gd name="adj3" fmla="val 0"/>
                  <a:gd name="adj4" fmla="val 47200"/>
                </a:avLst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Стрелка углом 215"/>
              <p:cNvSpPr/>
              <p:nvPr/>
            </p:nvSpPr>
            <p:spPr>
              <a:xfrm>
                <a:off x="1362139" y="4924425"/>
                <a:ext cx="442604" cy="404814"/>
              </a:xfrm>
              <a:prstGeom prst="bentArrow">
                <a:avLst>
                  <a:gd name="adj1" fmla="val 16011"/>
                  <a:gd name="adj2" fmla="val 25321"/>
                  <a:gd name="adj3" fmla="val 0"/>
                  <a:gd name="adj4" fmla="val 2890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Прямоугольник 216"/>
              <p:cNvSpPr/>
              <p:nvPr/>
            </p:nvSpPr>
            <p:spPr>
              <a:xfrm>
                <a:off x="1043608" y="5314950"/>
                <a:ext cx="4765142" cy="349250"/>
              </a:xfrm>
              <a:prstGeom prst="rect">
                <a:avLst/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4" name="Пятиугольник 217"/>
              <p:cNvSpPr/>
              <p:nvPr/>
            </p:nvSpPr>
            <p:spPr>
              <a:xfrm rot="16200000">
                <a:off x="1786563" y="3441686"/>
                <a:ext cx="1792721" cy="2199401"/>
              </a:xfrm>
              <a:prstGeom prst="homePlate">
                <a:avLst>
                  <a:gd name="adj" fmla="val 808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Пятиугольник 218"/>
              <p:cNvSpPr/>
              <p:nvPr/>
            </p:nvSpPr>
            <p:spPr>
              <a:xfrm rot="16200000">
                <a:off x="4267165" y="4238549"/>
                <a:ext cx="1185734" cy="1296144"/>
              </a:xfrm>
              <a:prstGeom prst="homePlate">
                <a:avLst>
                  <a:gd name="adj" fmla="val 808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6" name="Развернутая стрелка 219"/>
              <p:cNvSpPr>
                <a:spLocks noChangeAspect="1"/>
              </p:cNvSpPr>
              <p:nvPr/>
            </p:nvSpPr>
            <p:spPr>
              <a:xfrm>
                <a:off x="2680964" y="3586273"/>
                <a:ext cx="88469" cy="291442"/>
              </a:xfrm>
              <a:prstGeom prst="uturnArrow">
                <a:avLst>
                  <a:gd name="adj1" fmla="val 21446"/>
                  <a:gd name="adj2" fmla="val 10723"/>
                  <a:gd name="adj3" fmla="val 5384"/>
                  <a:gd name="adj4" fmla="val 28224"/>
                  <a:gd name="adj5" fmla="val 1020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Развернутая стрелка 220"/>
              <p:cNvSpPr>
                <a:spLocks noChangeAspect="1"/>
              </p:cNvSpPr>
              <p:nvPr/>
            </p:nvSpPr>
            <p:spPr>
              <a:xfrm>
                <a:off x="4853096" y="4248411"/>
                <a:ext cx="88469" cy="291442"/>
              </a:xfrm>
              <a:prstGeom prst="uturnArrow">
                <a:avLst>
                  <a:gd name="adj1" fmla="val 21446"/>
                  <a:gd name="adj2" fmla="val 10723"/>
                  <a:gd name="adj3" fmla="val 5384"/>
                  <a:gd name="adj4" fmla="val 28224"/>
                  <a:gd name="adj5" fmla="val 1020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" name="Прямоугольник 3"/>
          <p:cNvSpPr/>
          <p:nvPr/>
        </p:nvSpPr>
        <p:spPr>
          <a:xfrm>
            <a:off x="864347" y="3629638"/>
            <a:ext cx="30540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55650">
              <a:lnSpc>
                <a:spcPct val="90000"/>
              </a:lnSpc>
              <a:tabLst>
                <a:tab pos="2159000" algn="l"/>
                <a:tab pos="2603500" algn="l"/>
                <a:tab pos="2692400" algn="l"/>
              </a:tabLst>
            </a:pPr>
            <a:r>
              <a:rPr lang="ru-RU" sz="1400" b="1" dirty="0">
                <a:solidFill>
                  <a:prstClr val="white"/>
                </a:solidFill>
                <a:latin typeface="Europe_Ext" pitchFamily="2" charset="0"/>
              </a:rPr>
              <a:t>Контроль качества               битума и ПБВ в             собственной аттестованной лаборатории в составе терминала</a:t>
            </a:r>
          </a:p>
          <a:p>
            <a:pPr lvl="0" defTabSz="755650">
              <a:lnSpc>
                <a:spcPct val="90000"/>
              </a:lnSpc>
              <a:tabLst>
                <a:tab pos="2159000" algn="l"/>
                <a:tab pos="2603500" algn="l"/>
                <a:tab pos="2692400" algn="l"/>
              </a:tabLst>
            </a:pPr>
            <a:endParaRPr lang="ru-RU" sz="500" b="1" dirty="0">
              <a:solidFill>
                <a:prstClr val="white"/>
              </a:solidFill>
            </a:endParaRPr>
          </a:p>
          <a:p>
            <a:pPr marL="0" lvl="1" defTabSz="577850">
              <a:lnSpc>
                <a:spcPct val="90000"/>
              </a:lnSpc>
              <a:spcAft>
                <a:spcPct val="15000"/>
              </a:spcAft>
            </a:pPr>
            <a:r>
              <a:rPr lang="ru-RU" sz="1100" dirty="0">
                <a:solidFill>
                  <a:prstClr val="white"/>
                </a:solidFill>
                <a:latin typeface="Europe" panose="020B7200000000000000" pitchFamily="34" charset="0"/>
              </a:rPr>
              <a:t>Входной </a:t>
            </a:r>
            <a:r>
              <a:rPr lang="ru-RU" sz="1100" dirty="0">
                <a:solidFill>
                  <a:prstClr val="white"/>
                </a:solidFill>
                <a:latin typeface="Europe" panose="020B7200000000000000" pitchFamily="34" charset="0"/>
                <a:cs typeface="Adobe Devanagari" panose="02040503050201020203" pitchFamily="18" charset="0"/>
              </a:rPr>
              <a:t>• Промежуточный • Выходной</a:t>
            </a:r>
            <a:endParaRPr lang="ru-RU" sz="1100" dirty="0">
              <a:solidFill>
                <a:prstClr val="white"/>
              </a:solidFill>
              <a:latin typeface="Europe" panose="020B7200000000000000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49" y="5113738"/>
            <a:ext cx="306104" cy="483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60" y="5150140"/>
            <a:ext cx="353168" cy="474404"/>
          </a:xfrm>
          <a:prstGeom prst="rect">
            <a:avLst/>
          </a:prstGeom>
        </p:spPr>
      </p:pic>
      <p:grpSp>
        <p:nvGrpSpPr>
          <p:cNvPr id="174" name="Группа 173"/>
          <p:cNvGrpSpPr>
            <a:grpSpLocks noChangeAspect="1"/>
          </p:cNvGrpSpPr>
          <p:nvPr/>
        </p:nvGrpSpPr>
        <p:grpSpPr>
          <a:xfrm>
            <a:off x="6607993" y="2560191"/>
            <a:ext cx="529059" cy="539148"/>
            <a:chOff x="6678687" y="5170561"/>
            <a:chExt cx="1088124" cy="1108876"/>
          </a:xfrm>
        </p:grpSpPr>
        <p:grpSp>
          <p:nvGrpSpPr>
            <p:cNvPr id="175" name="Группа 174"/>
            <p:cNvGrpSpPr>
              <a:grpSpLocks noChangeAspect="1"/>
            </p:cNvGrpSpPr>
            <p:nvPr/>
          </p:nvGrpSpPr>
          <p:grpSpPr>
            <a:xfrm>
              <a:off x="6678687" y="5889553"/>
              <a:ext cx="1088124" cy="389884"/>
              <a:chOff x="2956670" y="3950426"/>
              <a:chExt cx="4010766" cy="1437092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83" name="Скругленный прямоугольник 182"/>
              <p:cNvSpPr/>
              <p:nvPr/>
            </p:nvSpPr>
            <p:spPr>
              <a:xfrm rot="18283833">
                <a:off x="3506609" y="3476814"/>
                <a:ext cx="360040" cy="1459917"/>
              </a:xfrm>
              <a:prstGeom prst="roundRect">
                <a:avLst>
                  <a:gd name="adj" fmla="val 3225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 </a:t>
                </a:r>
              </a:p>
            </p:txBody>
          </p:sp>
          <p:sp>
            <p:nvSpPr>
              <p:cNvPr id="184" name="Скругленный прямоугольник 183"/>
              <p:cNvSpPr/>
              <p:nvPr/>
            </p:nvSpPr>
            <p:spPr>
              <a:xfrm rot="15994480">
                <a:off x="4759038" y="3733982"/>
                <a:ext cx="265267" cy="1654247"/>
              </a:xfrm>
              <a:prstGeom prst="roundRect">
                <a:avLst>
                  <a:gd name="adj" fmla="val 3225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/>
              </a:p>
            </p:txBody>
          </p:sp>
          <p:sp>
            <p:nvSpPr>
              <p:cNvPr id="185" name="Скругленный прямоугольник 184"/>
              <p:cNvSpPr/>
              <p:nvPr/>
            </p:nvSpPr>
            <p:spPr>
              <a:xfrm rot="16200000">
                <a:off x="4928999" y="3372065"/>
                <a:ext cx="360040" cy="1516761"/>
              </a:xfrm>
              <a:prstGeom prst="roundRect">
                <a:avLst>
                  <a:gd name="adj" fmla="val 3225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" name="Параллелограмм 9"/>
              <p:cNvSpPr/>
              <p:nvPr/>
            </p:nvSpPr>
            <p:spPr>
              <a:xfrm flipV="1">
                <a:off x="6385250" y="4276722"/>
                <a:ext cx="582186" cy="1110796"/>
              </a:xfrm>
              <a:custGeom>
                <a:avLst/>
                <a:gdLst>
                  <a:gd name="connsiteX0" fmla="*/ 0 w 994989"/>
                  <a:gd name="connsiteY0" fmla="*/ 1387021 h 1387021"/>
                  <a:gd name="connsiteX1" fmla="*/ 411189 w 994989"/>
                  <a:gd name="connsiteY1" fmla="*/ 0 h 1387021"/>
                  <a:gd name="connsiteX2" fmla="*/ 994989 w 994989"/>
                  <a:gd name="connsiteY2" fmla="*/ 0 h 1387021"/>
                  <a:gd name="connsiteX3" fmla="*/ 583800 w 994989"/>
                  <a:gd name="connsiteY3" fmla="*/ 1387021 h 1387021"/>
                  <a:gd name="connsiteX4" fmla="*/ 0 w 994989"/>
                  <a:gd name="connsiteY4" fmla="*/ 1387021 h 1387021"/>
                  <a:gd name="connsiteX0" fmla="*/ 0 w 994989"/>
                  <a:gd name="connsiteY0" fmla="*/ 1387021 h 1387021"/>
                  <a:gd name="connsiteX1" fmla="*/ 373089 w 994989"/>
                  <a:gd name="connsiteY1" fmla="*/ 76200 h 1387021"/>
                  <a:gd name="connsiteX2" fmla="*/ 994989 w 994989"/>
                  <a:gd name="connsiteY2" fmla="*/ 0 h 1387021"/>
                  <a:gd name="connsiteX3" fmla="*/ 583800 w 994989"/>
                  <a:gd name="connsiteY3" fmla="*/ 1387021 h 1387021"/>
                  <a:gd name="connsiteX4" fmla="*/ 0 w 994989"/>
                  <a:gd name="connsiteY4" fmla="*/ 1387021 h 1387021"/>
                  <a:gd name="connsiteX0" fmla="*/ 0 w 704477"/>
                  <a:gd name="connsiteY0" fmla="*/ 1472746 h 1472746"/>
                  <a:gd name="connsiteX1" fmla="*/ 373089 w 704477"/>
                  <a:gd name="connsiteY1" fmla="*/ 161925 h 1472746"/>
                  <a:gd name="connsiteX2" fmla="*/ 704477 w 704477"/>
                  <a:gd name="connsiteY2" fmla="*/ 0 h 1472746"/>
                  <a:gd name="connsiteX3" fmla="*/ 583800 w 704477"/>
                  <a:gd name="connsiteY3" fmla="*/ 1472746 h 1472746"/>
                  <a:gd name="connsiteX4" fmla="*/ 0 w 704477"/>
                  <a:gd name="connsiteY4" fmla="*/ 1472746 h 1472746"/>
                  <a:gd name="connsiteX0" fmla="*/ 0 w 955275"/>
                  <a:gd name="connsiteY0" fmla="*/ 1472746 h 1472746"/>
                  <a:gd name="connsiteX1" fmla="*/ 373089 w 955275"/>
                  <a:gd name="connsiteY1" fmla="*/ 161925 h 1472746"/>
                  <a:gd name="connsiteX2" fmla="*/ 704477 w 955275"/>
                  <a:gd name="connsiteY2" fmla="*/ 0 h 1472746"/>
                  <a:gd name="connsiteX3" fmla="*/ 955275 w 955275"/>
                  <a:gd name="connsiteY3" fmla="*/ 963159 h 1472746"/>
                  <a:gd name="connsiteX4" fmla="*/ 0 w 955275"/>
                  <a:gd name="connsiteY4" fmla="*/ 1472746 h 1472746"/>
                  <a:gd name="connsiteX0" fmla="*/ 226986 w 582186"/>
                  <a:gd name="connsiteY0" fmla="*/ 1110796 h 1110796"/>
                  <a:gd name="connsiteX1" fmla="*/ 0 w 582186"/>
                  <a:gd name="connsiteY1" fmla="*/ 161925 h 1110796"/>
                  <a:gd name="connsiteX2" fmla="*/ 331388 w 582186"/>
                  <a:gd name="connsiteY2" fmla="*/ 0 h 1110796"/>
                  <a:gd name="connsiteX3" fmla="*/ 582186 w 582186"/>
                  <a:gd name="connsiteY3" fmla="*/ 963159 h 1110796"/>
                  <a:gd name="connsiteX4" fmla="*/ 226986 w 582186"/>
                  <a:gd name="connsiteY4" fmla="*/ 1110796 h 1110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186" h="1110796">
                    <a:moveTo>
                      <a:pt x="226986" y="1110796"/>
                    </a:moveTo>
                    <a:lnTo>
                      <a:pt x="0" y="161925"/>
                    </a:lnTo>
                    <a:lnTo>
                      <a:pt x="331388" y="0"/>
                    </a:lnTo>
                    <a:lnTo>
                      <a:pt x="582186" y="963159"/>
                    </a:lnTo>
                    <a:lnTo>
                      <a:pt x="226986" y="1110796"/>
                    </a:lnTo>
                    <a:close/>
                  </a:path>
                </a:pathLst>
              </a:cu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Параллелограмм 9"/>
              <p:cNvSpPr/>
              <p:nvPr/>
            </p:nvSpPr>
            <p:spPr>
              <a:xfrm flipV="1">
                <a:off x="5608963" y="3967162"/>
                <a:ext cx="886986" cy="1006017"/>
              </a:xfrm>
              <a:custGeom>
                <a:avLst/>
                <a:gdLst>
                  <a:gd name="connsiteX0" fmla="*/ 0 w 994989"/>
                  <a:gd name="connsiteY0" fmla="*/ 1387021 h 1387021"/>
                  <a:gd name="connsiteX1" fmla="*/ 411189 w 994989"/>
                  <a:gd name="connsiteY1" fmla="*/ 0 h 1387021"/>
                  <a:gd name="connsiteX2" fmla="*/ 994989 w 994989"/>
                  <a:gd name="connsiteY2" fmla="*/ 0 h 1387021"/>
                  <a:gd name="connsiteX3" fmla="*/ 583800 w 994989"/>
                  <a:gd name="connsiteY3" fmla="*/ 1387021 h 1387021"/>
                  <a:gd name="connsiteX4" fmla="*/ 0 w 994989"/>
                  <a:gd name="connsiteY4" fmla="*/ 1387021 h 1387021"/>
                  <a:gd name="connsiteX0" fmla="*/ 0 w 994989"/>
                  <a:gd name="connsiteY0" fmla="*/ 1387021 h 1387021"/>
                  <a:gd name="connsiteX1" fmla="*/ 373089 w 994989"/>
                  <a:gd name="connsiteY1" fmla="*/ 76200 h 1387021"/>
                  <a:gd name="connsiteX2" fmla="*/ 994989 w 994989"/>
                  <a:gd name="connsiteY2" fmla="*/ 0 h 1387021"/>
                  <a:gd name="connsiteX3" fmla="*/ 583800 w 994989"/>
                  <a:gd name="connsiteY3" fmla="*/ 1387021 h 1387021"/>
                  <a:gd name="connsiteX4" fmla="*/ 0 w 994989"/>
                  <a:gd name="connsiteY4" fmla="*/ 1387021 h 1387021"/>
                  <a:gd name="connsiteX0" fmla="*/ 0 w 704477"/>
                  <a:gd name="connsiteY0" fmla="*/ 1472746 h 1472746"/>
                  <a:gd name="connsiteX1" fmla="*/ 373089 w 704477"/>
                  <a:gd name="connsiteY1" fmla="*/ 161925 h 1472746"/>
                  <a:gd name="connsiteX2" fmla="*/ 704477 w 704477"/>
                  <a:gd name="connsiteY2" fmla="*/ 0 h 1472746"/>
                  <a:gd name="connsiteX3" fmla="*/ 583800 w 704477"/>
                  <a:gd name="connsiteY3" fmla="*/ 1472746 h 1472746"/>
                  <a:gd name="connsiteX4" fmla="*/ 0 w 704477"/>
                  <a:gd name="connsiteY4" fmla="*/ 1472746 h 1472746"/>
                  <a:gd name="connsiteX0" fmla="*/ 0 w 955275"/>
                  <a:gd name="connsiteY0" fmla="*/ 1472746 h 1472746"/>
                  <a:gd name="connsiteX1" fmla="*/ 373089 w 955275"/>
                  <a:gd name="connsiteY1" fmla="*/ 161925 h 1472746"/>
                  <a:gd name="connsiteX2" fmla="*/ 704477 w 955275"/>
                  <a:gd name="connsiteY2" fmla="*/ 0 h 1472746"/>
                  <a:gd name="connsiteX3" fmla="*/ 955275 w 955275"/>
                  <a:gd name="connsiteY3" fmla="*/ 963159 h 1472746"/>
                  <a:gd name="connsiteX4" fmla="*/ 0 w 955275"/>
                  <a:gd name="connsiteY4" fmla="*/ 1472746 h 1472746"/>
                  <a:gd name="connsiteX0" fmla="*/ 226986 w 582186"/>
                  <a:gd name="connsiteY0" fmla="*/ 1110796 h 1110796"/>
                  <a:gd name="connsiteX1" fmla="*/ 0 w 582186"/>
                  <a:gd name="connsiteY1" fmla="*/ 161925 h 1110796"/>
                  <a:gd name="connsiteX2" fmla="*/ 331388 w 582186"/>
                  <a:gd name="connsiteY2" fmla="*/ 0 h 1110796"/>
                  <a:gd name="connsiteX3" fmla="*/ 582186 w 582186"/>
                  <a:gd name="connsiteY3" fmla="*/ 963159 h 1110796"/>
                  <a:gd name="connsiteX4" fmla="*/ 226986 w 582186"/>
                  <a:gd name="connsiteY4" fmla="*/ 1110796 h 1110796"/>
                  <a:gd name="connsiteX0" fmla="*/ 607986 w 963186"/>
                  <a:gd name="connsiteY0" fmla="*/ 1110796 h 1110796"/>
                  <a:gd name="connsiteX1" fmla="*/ 0 w 963186"/>
                  <a:gd name="connsiteY1" fmla="*/ 475978 h 1110796"/>
                  <a:gd name="connsiteX2" fmla="*/ 712388 w 963186"/>
                  <a:gd name="connsiteY2" fmla="*/ 0 h 1110796"/>
                  <a:gd name="connsiteX3" fmla="*/ 963186 w 963186"/>
                  <a:gd name="connsiteY3" fmla="*/ 963159 h 1110796"/>
                  <a:gd name="connsiteX4" fmla="*/ 607986 w 963186"/>
                  <a:gd name="connsiteY4" fmla="*/ 1110796 h 1110796"/>
                  <a:gd name="connsiteX0" fmla="*/ 607986 w 886986"/>
                  <a:gd name="connsiteY0" fmla="*/ 1110796 h 1110796"/>
                  <a:gd name="connsiteX1" fmla="*/ 0 w 886986"/>
                  <a:gd name="connsiteY1" fmla="*/ 475978 h 1110796"/>
                  <a:gd name="connsiteX2" fmla="*/ 712388 w 886986"/>
                  <a:gd name="connsiteY2" fmla="*/ 0 h 1110796"/>
                  <a:gd name="connsiteX3" fmla="*/ 886986 w 886986"/>
                  <a:gd name="connsiteY3" fmla="*/ 936431 h 1110796"/>
                  <a:gd name="connsiteX4" fmla="*/ 607986 w 886986"/>
                  <a:gd name="connsiteY4" fmla="*/ 1110796 h 1110796"/>
                  <a:gd name="connsiteX0" fmla="*/ 188886 w 886986"/>
                  <a:gd name="connsiteY0" fmla="*/ 1411485 h 1411485"/>
                  <a:gd name="connsiteX1" fmla="*/ 0 w 886986"/>
                  <a:gd name="connsiteY1" fmla="*/ 475978 h 1411485"/>
                  <a:gd name="connsiteX2" fmla="*/ 712388 w 886986"/>
                  <a:gd name="connsiteY2" fmla="*/ 0 h 1411485"/>
                  <a:gd name="connsiteX3" fmla="*/ 886986 w 886986"/>
                  <a:gd name="connsiteY3" fmla="*/ 936431 h 1411485"/>
                  <a:gd name="connsiteX4" fmla="*/ 188886 w 886986"/>
                  <a:gd name="connsiteY4" fmla="*/ 1411485 h 1411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6986" h="1411485">
                    <a:moveTo>
                      <a:pt x="188886" y="1411485"/>
                    </a:moveTo>
                    <a:lnTo>
                      <a:pt x="0" y="475978"/>
                    </a:lnTo>
                    <a:lnTo>
                      <a:pt x="712388" y="0"/>
                    </a:lnTo>
                    <a:lnTo>
                      <a:pt x="886986" y="936431"/>
                    </a:lnTo>
                    <a:lnTo>
                      <a:pt x="188886" y="14114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Параллелограмм 9"/>
              <p:cNvSpPr/>
              <p:nvPr/>
            </p:nvSpPr>
            <p:spPr>
              <a:xfrm flipV="1">
                <a:off x="5113663" y="4171946"/>
                <a:ext cx="869923" cy="391659"/>
              </a:xfrm>
              <a:custGeom>
                <a:avLst/>
                <a:gdLst>
                  <a:gd name="connsiteX0" fmla="*/ 0 w 994989"/>
                  <a:gd name="connsiteY0" fmla="*/ 1387021 h 1387021"/>
                  <a:gd name="connsiteX1" fmla="*/ 411189 w 994989"/>
                  <a:gd name="connsiteY1" fmla="*/ 0 h 1387021"/>
                  <a:gd name="connsiteX2" fmla="*/ 994989 w 994989"/>
                  <a:gd name="connsiteY2" fmla="*/ 0 h 1387021"/>
                  <a:gd name="connsiteX3" fmla="*/ 583800 w 994989"/>
                  <a:gd name="connsiteY3" fmla="*/ 1387021 h 1387021"/>
                  <a:gd name="connsiteX4" fmla="*/ 0 w 994989"/>
                  <a:gd name="connsiteY4" fmla="*/ 1387021 h 1387021"/>
                  <a:gd name="connsiteX0" fmla="*/ 0 w 994989"/>
                  <a:gd name="connsiteY0" fmla="*/ 1387021 h 1387021"/>
                  <a:gd name="connsiteX1" fmla="*/ 373089 w 994989"/>
                  <a:gd name="connsiteY1" fmla="*/ 76200 h 1387021"/>
                  <a:gd name="connsiteX2" fmla="*/ 994989 w 994989"/>
                  <a:gd name="connsiteY2" fmla="*/ 0 h 1387021"/>
                  <a:gd name="connsiteX3" fmla="*/ 583800 w 994989"/>
                  <a:gd name="connsiteY3" fmla="*/ 1387021 h 1387021"/>
                  <a:gd name="connsiteX4" fmla="*/ 0 w 994989"/>
                  <a:gd name="connsiteY4" fmla="*/ 1387021 h 1387021"/>
                  <a:gd name="connsiteX0" fmla="*/ 0 w 704477"/>
                  <a:gd name="connsiteY0" fmla="*/ 1472746 h 1472746"/>
                  <a:gd name="connsiteX1" fmla="*/ 373089 w 704477"/>
                  <a:gd name="connsiteY1" fmla="*/ 161925 h 1472746"/>
                  <a:gd name="connsiteX2" fmla="*/ 704477 w 704477"/>
                  <a:gd name="connsiteY2" fmla="*/ 0 h 1472746"/>
                  <a:gd name="connsiteX3" fmla="*/ 583800 w 704477"/>
                  <a:gd name="connsiteY3" fmla="*/ 1472746 h 1472746"/>
                  <a:gd name="connsiteX4" fmla="*/ 0 w 704477"/>
                  <a:gd name="connsiteY4" fmla="*/ 1472746 h 1472746"/>
                  <a:gd name="connsiteX0" fmla="*/ 0 w 955275"/>
                  <a:gd name="connsiteY0" fmla="*/ 1472746 h 1472746"/>
                  <a:gd name="connsiteX1" fmla="*/ 373089 w 955275"/>
                  <a:gd name="connsiteY1" fmla="*/ 161925 h 1472746"/>
                  <a:gd name="connsiteX2" fmla="*/ 704477 w 955275"/>
                  <a:gd name="connsiteY2" fmla="*/ 0 h 1472746"/>
                  <a:gd name="connsiteX3" fmla="*/ 955275 w 955275"/>
                  <a:gd name="connsiteY3" fmla="*/ 963159 h 1472746"/>
                  <a:gd name="connsiteX4" fmla="*/ 0 w 955275"/>
                  <a:gd name="connsiteY4" fmla="*/ 1472746 h 1472746"/>
                  <a:gd name="connsiteX0" fmla="*/ 226986 w 582186"/>
                  <a:gd name="connsiteY0" fmla="*/ 1110796 h 1110796"/>
                  <a:gd name="connsiteX1" fmla="*/ 0 w 582186"/>
                  <a:gd name="connsiteY1" fmla="*/ 161925 h 1110796"/>
                  <a:gd name="connsiteX2" fmla="*/ 331388 w 582186"/>
                  <a:gd name="connsiteY2" fmla="*/ 0 h 1110796"/>
                  <a:gd name="connsiteX3" fmla="*/ 582186 w 582186"/>
                  <a:gd name="connsiteY3" fmla="*/ 963159 h 1110796"/>
                  <a:gd name="connsiteX4" fmla="*/ 226986 w 582186"/>
                  <a:gd name="connsiteY4" fmla="*/ 1110796 h 1110796"/>
                  <a:gd name="connsiteX0" fmla="*/ 422248 w 777448"/>
                  <a:gd name="connsiteY0" fmla="*/ 1110796 h 1110796"/>
                  <a:gd name="connsiteX1" fmla="*/ 0 w 777448"/>
                  <a:gd name="connsiteY1" fmla="*/ 795338 h 1110796"/>
                  <a:gd name="connsiteX2" fmla="*/ 526650 w 777448"/>
                  <a:gd name="connsiteY2" fmla="*/ 0 h 1110796"/>
                  <a:gd name="connsiteX3" fmla="*/ 777448 w 777448"/>
                  <a:gd name="connsiteY3" fmla="*/ 963159 h 1110796"/>
                  <a:gd name="connsiteX4" fmla="*/ 422248 w 777448"/>
                  <a:gd name="connsiteY4" fmla="*/ 1110796 h 1110796"/>
                  <a:gd name="connsiteX0" fmla="*/ 422248 w 777448"/>
                  <a:gd name="connsiteY0" fmla="*/ 601209 h 601209"/>
                  <a:gd name="connsiteX1" fmla="*/ 0 w 777448"/>
                  <a:gd name="connsiteY1" fmla="*/ 285751 h 601209"/>
                  <a:gd name="connsiteX2" fmla="*/ 126600 w 777448"/>
                  <a:gd name="connsiteY2" fmla="*/ 0 h 601209"/>
                  <a:gd name="connsiteX3" fmla="*/ 777448 w 777448"/>
                  <a:gd name="connsiteY3" fmla="*/ 453572 h 601209"/>
                  <a:gd name="connsiteX4" fmla="*/ 422248 w 777448"/>
                  <a:gd name="connsiteY4" fmla="*/ 601209 h 601209"/>
                  <a:gd name="connsiteX0" fmla="*/ 422248 w 777448"/>
                  <a:gd name="connsiteY0" fmla="*/ 601209 h 601209"/>
                  <a:gd name="connsiteX1" fmla="*/ 0 w 777448"/>
                  <a:gd name="connsiteY1" fmla="*/ 285751 h 601209"/>
                  <a:gd name="connsiteX2" fmla="*/ 126600 w 777448"/>
                  <a:gd name="connsiteY2" fmla="*/ 0 h 601209"/>
                  <a:gd name="connsiteX3" fmla="*/ 777448 w 777448"/>
                  <a:gd name="connsiteY3" fmla="*/ 63047 h 601209"/>
                  <a:gd name="connsiteX4" fmla="*/ 422248 w 777448"/>
                  <a:gd name="connsiteY4" fmla="*/ 601209 h 601209"/>
                  <a:gd name="connsiteX0" fmla="*/ 869923 w 869923"/>
                  <a:gd name="connsiteY0" fmla="*/ 391659 h 391659"/>
                  <a:gd name="connsiteX1" fmla="*/ 0 w 869923"/>
                  <a:gd name="connsiteY1" fmla="*/ 285751 h 391659"/>
                  <a:gd name="connsiteX2" fmla="*/ 126600 w 869923"/>
                  <a:gd name="connsiteY2" fmla="*/ 0 h 391659"/>
                  <a:gd name="connsiteX3" fmla="*/ 777448 w 869923"/>
                  <a:gd name="connsiteY3" fmla="*/ 63047 h 391659"/>
                  <a:gd name="connsiteX4" fmla="*/ 869923 w 869923"/>
                  <a:gd name="connsiteY4" fmla="*/ 391659 h 39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9923" h="391659">
                    <a:moveTo>
                      <a:pt x="869923" y="391659"/>
                    </a:moveTo>
                    <a:lnTo>
                      <a:pt x="0" y="285751"/>
                    </a:lnTo>
                    <a:lnTo>
                      <a:pt x="126600" y="0"/>
                    </a:lnTo>
                    <a:lnTo>
                      <a:pt x="777448" y="63047"/>
                    </a:lnTo>
                    <a:lnTo>
                      <a:pt x="869923" y="3916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6" name="Полилиния 150"/>
            <p:cNvSpPr>
              <a:spLocks noChangeAspect="1"/>
            </p:cNvSpPr>
            <p:nvPr/>
          </p:nvSpPr>
          <p:spPr>
            <a:xfrm>
              <a:off x="6829074" y="5170561"/>
              <a:ext cx="679605" cy="608501"/>
            </a:xfrm>
            <a:custGeom>
              <a:avLst/>
              <a:gdLst>
                <a:gd name="connsiteX0" fmla="*/ 0 w 1785950"/>
                <a:gd name="connsiteY0" fmla="*/ 1585911 h 1585911"/>
                <a:gd name="connsiteX1" fmla="*/ 892975 w 1785950"/>
                <a:gd name="connsiteY1" fmla="*/ 0 h 1585911"/>
                <a:gd name="connsiteX2" fmla="*/ 1785950 w 1785950"/>
                <a:gd name="connsiteY2" fmla="*/ 1585911 h 1585911"/>
                <a:gd name="connsiteX3" fmla="*/ 0 w 1785950"/>
                <a:gd name="connsiteY3" fmla="*/ 1585911 h 1585911"/>
                <a:gd name="connsiteX0" fmla="*/ 0 w 1785950"/>
                <a:gd name="connsiteY0" fmla="*/ 1585911 h 1585911"/>
                <a:gd name="connsiteX1" fmla="*/ 842962 w 1785950"/>
                <a:gd name="connsiteY1" fmla="*/ 95251 h 1585911"/>
                <a:gd name="connsiteX2" fmla="*/ 892975 w 1785950"/>
                <a:gd name="connsiteY2" fmla="*/ 0 h 1585911"/>
                <a:gd name="connsiteX3" fmla="*/ 1785950 w 1785950"/>
                <a:gd name="connsiteY3" fmla="*/ 1585911 h 1585911"/>
                <a:gd name="connsiteX4" fmla="*/ 0 w 1785950"/>
                <a:gd name="connsiteY4" fmla="*/ 1585911 h 1585911"/>
                <a:gd name="connsiteX0" fmla="*/ 0 w 1785950"/>
                <a:gd name="connsiteY0" fmla="*/ 1585911 h 1585911"/>
                <a:gd name="connsiteX1" fmla="*/ 842962 w 1785950"/>
                <a:gd name="connsiteY1" fmla="*/ 95251 h 1585911"/>
                <a:gd name="connsiteX2" fmla="*/ 892975 w 1785950"/>
                <a:gd name="connsiteY2" fmla="*/ 0 h 1585911"/>
                <a:gd name="connsiteX3" fmla="*/ 947737 w 1785950"/>
                <a:gd name="connsiteY3" fmla="*/ 90488 h 1585911"/>
                <a:gd name="connsiteX4" fmla="*/ 1785950 w 1785950"/>
                <a:gd name="connsiteY4" fmla="*/ 1585911 h 1585911"/>
                <a:gd name="connsiteX5" fmla="*/ 0 w 1785950"/>
                <a:gd name="connsiteY5" fmla="*/ 1585911 h 1585911"/>
                <a:gd name="connsiteX0" fmla="*/ 0 w 1785950"/>
                <a:gd name="connsiteY0" fmla="*/ 1585911 h 1585911"/>
                <a:gd name="connsiteX1" fmla="*/ 57150 w 1785950"/>
                <a:gd name="connsiteY1" fmla="*/ 1485901 h 1585911"/>
                <a:gd name="connsiteX2" fmla="*/ 842962 w 1785950"/>
                <a:gd name="connsiteY2" fmla="*/ 95251 h 1585911"/>
                <a:gd name="connsiteX3" fmla="*/ 892975 w 1785950"/>
                <a:gd name="connsiteY3" fmla="*/ 0 h 1585911"/>
                <a:gd name="connsiteX4" fmla="*/ 947737 w 1785950"/>
                <a:gd name="connsiteY4" fmla="*/ 90488 h 1585911"/>
                <a:gd name="connsiteX5" fmla="*/ 1785950 w 1785950"/>
                <a:gd name="connsiteY5" fmla="*/ 1585911 h 1585911"/>
                <a:gd name="connsiteX6" fmla="*/ 0 w 1785950"/>
                <a:gd name="connsiteY6" fmla="*/ 1585911 h 1585911"/>
                <a:gd name="connsiteX0" fmla="*/ 0 w 1785950"/>
                <a:gd name="connsiteY0" fmla="*/ 1585911 h 1585913"/>
                <a:gd name="connsiteX1" fmla="*/ 57150 w 1785950"/>
                <a:gd name="connsiteY1" fmla="*/ 1485901 h 1585913"/>
                <a:gd name="connsiteX2" fmla="*/ 842962 w 1785950"/>
                <a:gd name="connsiteY2" fmla="*/ 95251 h 1585913"/>
                <a:gd name="connsiteX3" fmla="*/ 892975 w 1785950"/>
                <a:gd name="connsiteY3" fmla="*/ 0 h 1585913"/>
                <a:gd name="connsiteX4" fmla="*/ 947737 w 1785950"/>
                <a:gd name="connsiteY4" fmla="*/ 90488 h 1585913"/>
                <a:gd name="connsiteX5" fmla="*/ 1785950 w 1785950"/>
                <a:gd name="connsiteY5" fmla="*/ 1585911 h 1585913"/>
                <a:gd name="connsiteX6" fmla="*/ 90487 w 1785950"/>
                <a:gd name="connsiteY6" fmla="*/ 1585913 h 1585913"/>
                <a:gd name="connsiteX7" fmla="*/ 0 w 1785950"/>
                <a:gd name="connsiteY7" fmla="*/ 1585911 h 1585913"/>
                <a:gd name="connsiteX0" fmla="*/ 0 w 1785950"/>
                <a:gd name="connsiteY0" fmla="*/ 1585911 h 1585913"/>
                <a:gd name="connsiteX1" fmla="*/ 57150 w 1785950"/>
                <a:gd name="connsiteY1" fmla="*/ 1485901 h 1585913"/>
                <a:gd name="connsiteX2" fmla="*/ 842962 w 1785950"/>
                <a:gd name="connsiteY2" fmla="*/ 95251 h 1585913"/>
                <a:gd name="connsiteX3" fmla="*/ 892975 w 1785950"/>
                <a:gd name="connsiteY3" fmla="*/ 0 h 1585913"/>
                <a:gd name="connsiteX4" fmla="*/ 947737 w 1785950"/>
                <a:gd name="connsiteY4" fmla="*/ 90488 h 1585913"/>
                <a:gd name="connsiteX5" fmla="*/ 1785950 w 1785950"/>
                <a:gd name="connsiteY5" fmla="*/ 1585911 h 1585913"/>
                <a:gd name="connsiteX6" fmla="*/ 1700212 w 1785950"/>
                <a:gd name="connsiteY6" fmla="*/ 1581151 h 1585913"/>
                <a:gd name="connsiteX7" fmla="*/ 90487 w 1785950"/>
                <a:gd name="connsiteY7" fmla="*/ 1585913 h 1585913"/>
                <a:gd name="connsiteX8" fmla="*/ 0 w 1785950"/>
                <a:gd name="connsiteY8" fmla="*/ 1585911 h 1585913"/>
                <a:gd name="connsiteX0" fmla="*/ 0 w 1785950"/>
                <a:gd name="connsiteY0" fmla="*/ 1585911 h 1585913"/>
                <a:gd name="connsiteX1" fmla="*/ 57150 w 1785950"/>
                <a:gd name="connsiteY1" fmla="*/ 1485901 h 1585913"/>
                <a:gd name="connsiteX2" fmla="*/ 842962 w 1785950"/>
                <a:gd name="connsiteY2" fmla="*/ 95251 h 1585913"/>
                <a:gd name="connsiteX3" fmla="*/ 892975 w 1785950"/>
                <a:gd name="connsiteY3" fmla="*/ 0 h 1585913"/>
                <a:gd name="connsiteX4" fmla="*/ 947737 w 1785950"/>
                <a:gd name="connsiteY4" fmla="*/ 90488 h 1585913"/>
                <a:gd name="connsiteX5" fmla="*/ 1743075 w 1785950"/>
                <a:gd name="connsiteY5" fmla="*/ 1509713 h 1585913"/>
                <a:gd name="connsiteX6" fmla="*/ 1785950 w 1785950"/>
                <a:gd name="connsiteY6" fmla="*/ 1585911 h 1585913"/>
                <a:gd name="connsiteX7" fmla="*/ 1700212 w 1785950"/>
                <a:gd name="connsiteY7" fmla="*/ 1581151 h 1585913"/>
                <a:gd name="connsiteX8" fmla="*/ 90487 w 1785950"/>
                <a:gd name="connsiteY8" fmla="*/ 1585913 h 1585913"/>
                <a:gd name="connsiteX9" fmla="*/ 0 w 1785950"/>
                <a:gd name="connsiteY9" fmla="*/ 1585911 h 1585913"/>
                <a:gd name="connsiteX0" fmla="*/ 33337 w 1728800"/>
                <a:gd name="connsiteY0" fmla="*/ 1585913 h 1585913"/>
                <a:gd name="connsiteX1" fmla="*/ 0 w 1728800"/>
                <a:gd name="connsiteY1" fmla="*/ 1485901 h 1585913"/>
                <a:gd name="connsiteX2" fmla="*/ 785812 w 1728800"/>
                <a:gd name="connsiteY2" fmla="*/ 95251 h 1585913"/>
                <a:gd name="connsiteX3" fmla="*/ 835825 w 1728800"/>
                <a:gd name="connsiteY3" fmla="*/ 0 h 1585913"/>
                <a:gd name="connsiteX4" fmla="*/ 890587 w 1728800"/>
                <a:gd name="connsiteY4" fmla="*/ 90488 h 1585913"/>
                <a:gd name="connsiteX5" fmla="*/ 1685925 w 1728800"/>
                <a:gd name="connsiteY5" fmla="*/ 1509713 h 1585913"/>
                <a:gd name="connsiteX6" fmla="*/ 1728800 w 1728800"/>
                <a:gd name="connsiteY6" fmla="*/ 1585911 h 1585913"/>
                <a:gd name="connsiteX7" fmla="*/ 1643062 w 1728800"/>
                <a:gd name="connsiteY7" fmla="*/ 1581151 h 1585913"/>
                <a:gd name="connsiteX8" fmla="*/ 33337 w 1728800"/>
                <a:gd name="connsiteY8" fmla="*/ 1585913 h 1585913"/>
                <a:gd name="connsiteX0" fmla="*/ 33337 w 1728800"/>
                <a:gd name="connsiteY0" fmla="*/ 1495425 h 1495425"/>
                <a:gd name="connsiteX1" fmla="*/ 0 w 1728800"/>
                <a:gd name="connsiteY1" fmla="*/ 1395413 h 1495425"/>
                <a:gd name="connsiteX2" fmla="*/ 785812 w 1728800"/>
                <a:gd name="connsiteY2" fmla="*/ 4763 h 1495425"/>
                <a:gd name="connsiteX3" fmla="*/ 890587 w 1728800"/>
                <a:gd name="connsiteY3" fmla="*/ 0 h 1495425"/>
                <a:gd name="connsiteX4" fmla="*/ 1685925 w 1728800"/>
                <a:gd name="connsiteY4" fmla="*/ 1419225 h 1495425"/>
                <a:gd name="connsiteX5" fmla="*/ 1728800 w 1728800"/>
                <a:gd name="connsiteY5" fmla="*/ 1495423 h 1495425"/>
                <a:gd name="connsiteX6" fmla="*/ 1643062 w 1728800"/>
                <a:gd name="connsiteY6" fmla="*/ 1490663 h 1495425"/>
                <a:gd name="connsiteX7" fmla="*/ 33337 w 1728800"/>
                <a:gd name="connsiteY7" fmla="*/ 1495425 h 1495425"/>
                <a:gd name="connsiteX0" fmla="*/ 33337 w 1685925"/>
                <a:gd name="connsiteY0" fmla="*/ 1495425 h 1495425"/>
                <a:gd name="connsiteX1" fmla="*/ 0 w 1685925"/>
                <a:gd name="connsiteY1" fmla="*/ 1395413 h 1495425"/>
                <a:gd name="connsiteX2" fmla="*/ 785812 w 1685925"/>
                <a:gd name="connsiteY2" fmla="*/ 4763 h 1495425"/>
                <a:gd name="connsiteX3" fmla="*/ 890587 w 1685925"/>
                <a:gd name="connsiteY3" fmla="*/ 0 h 1495425"/>
                <a:gd name="connsiteX4" fmla="*/ 1685925 w 1685925"/>
                <a:gd name="connsiteY4" fmla="*/ 1419225 h 1495425"/>
                <a:gd name="connsiteX5" fmla="*/ 1643062 w 1685925"/>
                <a:gd name="connsiteY5" fmla="*/ 1490663 h 1495425"/>
                <a:gd name="connsiteX6" fmla="*/ 33337 w 1685925"/>
                <a:gd name="connsiteY6" fmla="*/ 1495425 h 1495425"/>
                <a:gd name="connsiteX0" fmla="*/ 33337 w 1727188"/>
                <a:gd name="connsiteY0" fmla="*/ 1495425 h 1495425"/>
                <a:gd name="connsiteX1" fmla="*/ 0 w 1727188"/>
                <a:gd name="connsiteY1" fmla="*/ 1395413 h 1495425"/>
                <a:gd name="connsiteX2" fmla="*/ 785812 w 1727188"/>
                <a:gd name="connsiteY2" fmla="*/ 4763 h 1495425"/>
                <a:gd name="connsiteX3" fmla="*/ 890587 w 1727188"/>
                <a:gd name="connsiteY3" fmla="*/ 0 h 1495425"/>
                <a:gd name="connsiteX4" fmla="*/ 1685925 w 1727188"/>
                <a:gd name="connsiteY4" fmla="*/ 1419225 h 1495425"/>
                <a:gd name="connsiteX5" fmla="*/ 1643062 w 1727188"/>
                <a:gd name="connsiteY5" fmla="*/ 1490663 h 1495425"/>
                <a:gd name="connsiteX6" fmla="*/ 33337 w 1727188"/>
                <a:gd name="connsiteY6" fmla="*/ 1495425 h 1495425"/>
                <a:gd name="connsiteX0" fmla="*/ 33337 w 1727188"/>
                <a:gd name="connsiteY0" fmla="*/ 1495425 h 1495425"/>
                <a:gd name="connsiteX1" fmla="*/ 0 w 1727188"/>
                <a:gd name="connsiteY1" fmla="*/ 1395413 h 1495425"/>
                <a:gd name="connsiteX2" fmla="*/ 785812 w 1727188"/>
                <a:gd name="connsiteY2" fmla="*/ 4763 h 1495425"/>
                <a:gd name="connsiteX3" fmla="*/ 890587 w 1727188"/>
                <a:gd name="connsiteY3" fmla="*/ 0 h 1495425"/>
                <a:gd name="connsiteX4" fmla="*/ 1685925 w 1727188"/>
                <a:gd name="connsiteY4" fmla="*/ 1419225 h 1495425"/>
                <a:gd name="connsiteX5" fmla="*/ 1643062 w 1727188"/>
                <a:gd name="connsiteY5" fmla="*/ 1490663 h 1495425"/>
                <a:gd name="connsiteX6" fmla="*/ 33337 w 1727188"/>
                <a:gd name="connsiteY6" fmla="*/ 1495425 h 1495425"/>
                <a:gd name="connsiteX0" fmla="*/ 33337 w 1727188"/>
                <a:gd name="connsiteY0" fmla="*/ 1584320 h 1584320"/>
                <a:gd name="connsiteX1" fmla="*/ 0 w 1727188"/>
                <a:gd name="connsiteY1" fmla="*/ 1484308 h 1584320"/>
                <a:gd name="connsiteX2" fmla="*/ 785812 w 1727188"/>
                <a:gd name="connsiteY2" fmla="*/ 93658 h 1584320"/>
                <a:gd name="connsiteX3" fmla="*/ 890587 w 1727188"/>
                <a:gd name="connsiteY3" fmla="*/ 88895 h 1584320"/>
                <a:gd name="connsiteX4" fmla="*/ 1685925 w 1727188"/>
                <a:gd name="connsiteY4" fmla="*/ 1508120 h 1584320"/>
                <a:gd name="connsiteX5" fmla="*/ 1643062 w 1727188"/>
                <a:gd name="connsiteY5" fmla="*/ 1579558 h 1584320"/>
                <a:gd name="connsiteX6" fmla="*/ 33337 w 1727188"/>
                <a:gd name="connsiteY6" fmla="*/ 1584320 h 1584320"/>
                <a:gd name="connsiteX0" fmla="*/ 33337 w 1727188"/>
                <a:gd name="connsiteY0" fmla="*/ 1584320 h 1584320"/>
                <a:gd name="connsiteX1" fmla="*/ 0 w 1727188"/>
                <a:gd name="connsiteY1" fmla="*/ 1484308 h 1584320"/>
                <a:gd name="connsiteX2" fmla="*/ 785812 w 1727188"/>
                <a:gd name="connsiteY2" fmla="*/ 93658 h 1584320"/>
                <a:gd name="connsiteX3" fmla="*/ 890587 w 1727188"/>
                <a:gd name="connsiteY3" fmla="*/ 88895 h 1584320"/>
                <a:gd name="connsiteX4" fmla="*/ 1685925 w 1727188"/>
                <a:gd name="connsiteY4" fmla="*/ 1508120 h 1584320"/>
                <a:gd name="connsiteX5" fmla="*/ 1643062 w 1727188"/>
                <a:gd name="connsiteY5" fmla="*/ 1579558 h 1584320"/>
                <a:gd name="connsiteX6" fmla="*/ 33337 w 1727188"/>
                <a:gd name="connsiteY6" fmla="*/ 1584320 h 1584320"/>
                <a:gd name="connsiteX0" fmla="*/ 85726 w 1779577"/>
                <a:gd name="connsiteY0" fmla="*/ 1584320 h 1584320"/>
                <a:gd name="connsiteX1" fmla="*/ 52389 w 1779577"/>
                <a:gd name="connsiteY1" fmla="*/ 1484308 h 1584320"/>
                <a:gd name="connsiteX2" fmla="*/ 838201 w 1779577"/>
                <a:gd name="connsiteY2" fmla="*/ 93658 h 1584320"/>
                <a:gd name="connsiteX3" fmla="*/ 942976 w 1779577"/>
                <a:gd name="connsiteY3" fmla="*/ 88895 h 1584320"/>
                <a:gd name="connsiteX4" fmla="*/ 1738314 w 1779577"/>
                <a:gd name="connsiteY4" fmla="*/ 1508120 h 1584320"/>
                <a:gd name="connsiteX5" fmla="*/ 1695451 w 1779577"/>
                <a:gd name="connsiteY5" fmla="*/ 1579558 h 1584320"/>
                <a:gd name="connsiteX6" fmla="*/ 85726 w 1779577"/>
                <a:gd name="connsiteY6" fmla="*/ 1584320 h 1584320"/>
                <a:gd name="connsiteX0" fmla="*/ 85726 w 1779577"/>
                <a:gd name="connsiteY0" fmla="*/ 1584320 h 1589077"/>
                <a:gd name="connsiteX1" fmla="*/ 52389 w 1779577"/>
                <a:gd name="connsiteY1" fmla="*/ 1484308 h 1589077"/>
                <a:gd name="connsiteX2" fmla="*/ 838201 w 1779577"/>
                <a:gd name="connsiteY2" fmla="*/ 93658 h 1589077"/>
                <a:gd name="connsiteX3" fmla="*/ 942976 w 1779577"/>
                <a:gd name="connsiteY3" fmla="*/ 88895 h 1589077"/>
                <a:gd name="connsiteX4" fmla="*/ 1738314 w 1779577"/>
                <a:gd name="connsiteY4" fmla="*/ 1508120 h 1589077"/>
                <a:gd name="connsiteX5" fmla="*/ 1695451 w 1779577"/>
                <a:gd name="connsiteY5" fmla="*/ 1579558 h 1589077"/>
                <a:gd name="connsiteX6" fmla="*/ 85726 w 1779577"/>
                <a:gd name="connsiteY6" fmla="*/ 1584320 h 1589077"/>
                <a:gd name="connsiteX0" fmla="*/ 85726 w 1774814"/>
                <a:gd name="connsiteY0" fmla="*/ 1584320 h 1589077"/>
                <a:gd name="connsiteX1" fmla="*/ 52389 w 1774814"/>
                <a:gd name="connsiteY1" fmla="*/ 1484308 h 1589077"/>
                <a:gd name="connsiteX2" fmla="*/ 838201 w 1774814"/>
                <a:gd name="connsiteY2" fmla="*/ 93658 h 1589077"/>
                <a:gd name="connsiteX3" fmla="*/ 942976 w 1774814"/>
                <a:gd name="connsiteY3" fmla="*/ 88895 h 1589077"/>
                <a:gd name="connsiteX4" fmla="*/ 1738314 w 1774814"/>
                <a:gd name="connsiteY4" fmla="*/ 1508120 h 1589077"/>
                <a:gd name="connsiteX5" fmla="*/ 1695451 w 1774814"/>
                <a:gd name="connsiteY5" fmla="*/ 1579558 h 1589077"/>
                <a:gd name="connsiteX6" fmla="*/ 85726 w 1774814"/>
                <a:gd name="connsiteY6" fmla="*/ 1584320 h 158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814" h="1589077">
                  <a:moveTo>
                    <a:pt x="85726" y="1584320"/>
                  </a:moveTo>
                  <a:cubicBezTo>
                    <a:pt x="20638" y="1589077"/>
                    <a:pt x="0" y="1581140"/>
                    <a:pt x="52389" y="1484308"/>
                  </a:cubicBezTo>
                  <a:lnTo>
                    <a:pt x="838201" y="93658"/>
                  </a:lnTo>
                  <a:cubicBezTo>
                    <a:pt x="882645" y="0"/>
                    <a:pt x="898519" y="17463"/>
                    <a:pt x="942976" y="88895"/>
                  </a:cubicBezTo>
                  <a:lnTo>
                    <a:pt x="1738314" y="1508120"/>
                  </a:lnTo>
                  <a:cubicBezTo>
                    <a:pt x="1774814" y="1582728"/>
                    <a:pt x="1744639" y="1581133"/>
                    <a:pt x="1695451" y="1579558"/>
                  </a:cubicBezTo>
                  <a:lnTo>
                    <a:pt x="85726" y="158432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grpSp>
          <p:nvGrpSpPr>
            <p:cNvPr id="177" name="Группа 176"/>
            <p:cNvGrpSpPr>
              <a:grpSpLocks noChangeAspect="1"/>
            </p:cNvGrpSpPr>
            <p:nvPr/>
          </p:nvGrpSpPr>
          <p:grpSpPr>
            <a:xfrm>
              <a:off x="7071915" y="5321691"/>
              <a:ext cx="158937" cy="401422"/>
              <a:chOff x="7993910" y="5064855"/>
              <a:chExt cx="504801" cy="1274959"/>
            </a:xfrm>
            <a:solidFill>
              <a:schemeClr val="tx2"/>
            </a:solidFill>
          </p:grpSpPr>
          <p:grpSp>
            <p:nvGrpSpPr>
              <p:cNvPr id="178" name="Группа 177"/>
              <p:cNvGrpSpPr>
                <a:grpSpLocks noChangeAspect="1"/>
              </p:cNvGrpSpPr>
              <p:nvPr/>
            </p:nvGrpSpPr>
            <p:grpSpPr>
              <a:xfrm>
                <a:off x="7993910" y="5064855"/>
                <a:ext cx="504801" cy="1271708"/>
                <a:chOff x="7066248" y="5320514"/>
                <a:chExt cx="117039" cy="413684"/>
              </a:xfrm>
              <a:grpFill/>
            </p:grpSpPr>
            <p:sp>
              <p:nvSpPr>
                <p:cNvPr id="180" name="Равнобедренный треугольник 179"/>
                <p:cNvSpPr/>
                <p:nvPr/>
              </p:nvSpPr>
              <p:spPr>
                <a:xfrm rot="12576026">
                  <a:off x="7081147" y="5667011"/>
                  <a:ext cx="52113" cy="67187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1" name="Равнобедренный треугольник 180"/>
                <p:cNvSpPr/>
                <p:nvPr/>
              </p:nvSpPr>
              <p:spPr>
                <a:xfrm rot="12410915">
                  <a:off x="7072507" y="5320514"/>
                  <a:ext cx="63363" cy="243609"/>
                </a:xfrm>
                <a:prstGeom prst="triangle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2" name="Равнобедренный треугольник 181"/>
                <p:cNvSpPr/>
                <p:nvPr/>
              </p:nvSpPr>
              <p:spPr>
                <a:xfrm rot="6952793">
                  <a:off x="7101395" y="5503786"/>
                  <a:ext cx="46746" cy="117039"/>
                </a:xfrm>
                <a:prstGeom prst="triangle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79" name="Равнобедренный треугольник 178"/>
              <p:cNvSpPr/>
              <p:nvPr/>
            </p:nvSpPr>
            <p:spPr>
              <a:xfrm rot="12814472">
                <a:off x="8200847" y="5835013"/>
                <a:ext cx="143702" cy="504801"/>
              </a:xfrm>
              <a:prstGeom prst="triangle">
                <a:avLst/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83" y="4875631"/>
            <a:ext cx="1001952" cy="70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24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2" grpId="0" animBg="1"/>
      <p:bldP spid="63" grpId="0" animBg="1"/>
      <p:bldP spid="64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116" y="6452202"/>
            <a:ext cx="2057400" cy="365125"/>
          </a:xfrm>
        </p:spPr>
        <p:txBody>
          <a:bodyPr anchor="b"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Заголовок 5"/>
          <p:cNvSpPr txBox="1">
            <a:spLocks/>
          </p:cNvSpPr>
          <p:nvPr/>
        </p:nvSpPr>
        <p:spPr>
          <a:xfrm>
            <a:off x="93173" y="182115"/>
            <a:ext cx="7772400" cy="486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ЗАДАЧИ, РЕШАЕМЫЕ ТЕРМИНАЛОМ</a:t>
            </a:r>
          </a:p>
        </p:txBody>
      </p:sp>
      <p:sp>
        <p:nvSpPr>
          <p:cNvPr id="34" name="Rectangle 9"/>
          <p:cNvSpPr/>
          <p:nvPr/>
        </p:nvSpPr>
        <p:spPr>
          <a:xfrm>
            <a:off x="696913" y="1061143"/>
            <a:ext cx="3780000" cy="2129814"/>
          </a:xfrm>
          <a:prstGeom prst="rect">
            <a:avLst/>
          </a:prstGeom>
          <a:solidFill>
            <a:srgbClr val="063498"/>
          </a:solidFill>
          <a:ln w="3810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2000" tIns="144000" rIns="168739" bIns="168739" numCol="1" spcCol="1270" anchor="t" anchorCtr="0">
            <a:noAutofit/>
          </a:bodyPr>
          <a:lstStyle/>
          <a:p>
            <a:pPr lvl="0" algn="l" defTabSz="755650" rtl="0">
              <a:spcBef>
                <a:spcPct val="0"/>
              </a:spcBef>
            </a:pPr>
            <a:r>
              <a:rPr lang="ru-RU" sz="1400" b="1" kern="1200" dirty="0">
                <a:solidFill>
                  <a:schemeClr val="bg1"/>
                </a:solidFill>
                <a:latin typeface="Europe_Ext" pitchFamily="2" charset="0"/>
              </a:rPr>
              <a:t>Демпфирование сезонных колебаний спроса</a:t>
            </a:r>
          </a:p>
          <a:p>
            <a:pPr marL="0" lvl="1" algn="l" defTabSz="577850" rtl="0">
              <a:lnSpc>
                <a:spcPct val="90000"/>
              </a:lnSpc>
              <a:spcBef>
                <a:spcPts val="600"/>
              </a:spcBef>
            </a:pPr>
            <a:r>
              <a:rPr lang="ru-RU" sz="1100" dirty="0">
                <a:latin typeface="Europe" panose="020B7200000000000000" pitchFamily="34" charset="0"/>
              </a:rPr>
              <a:t>З</a:t>
            </a:r>
            <a:r>
              <a:rPr lang="ru-RU" sz="1100" kern="1200" dirty="0">
                <a:latin typeface="Europe" panose="020B7200000000000000" pitchFamily="34" charset="0"/>
              </a:rPr>
              <a:t>акупка битума по минимальной цене</a:t>
            </a:r>
          </a:p>
        </p:txBody>
      </p:sp>
      <p:sp>
        <p:nvSpPr>
          <p:cNvPr id="35" name="Rectangle 11"/>
          <p:cNvSpPr/>
          <p:nvPr/>
        </p:nvSpPr>
        <p:spPr>
          <a:xfrm>
            <a:off x="696913" y="3563675"/>
            <a:ext cx="3780000" cy="2129814"/>
          </a:xfrm>
          <a:prstGeom prst="rect">
            <a:avLst/>
          </a:prstGeom>
          <a:solidFill>
            <a:srgbClr val="063498"/>
          </a:solidFill>
          <a:ln w="3810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2000" tIns="252000" rIns="168739" bIns="168739" numCol="1" spcCol="1270" anchor="t" anchorCtr="0">
            <a:noAutofit/>
          </a:bodyPr>
          <a:lstStyle/>
          <a:p>
            <a:pPr lvl="0" defTabSz="755650">
              <a:lnSpc>
                <a:spcPct val="90000"/>
              </a:lnSpc>
              <a:spcBef>
                <a:spcPct val="0"/>
              </a:spcBef>
              <a:tabLst>
                <a:tab pos="2159000" algn="l"/>
                <a:tab pos="2603500" algn="l"/>
                <a:tab pos="2692400" algn="l"/>
              </a:tabLst>
            </a:pPr>
            <a:r>
              <a:rPr lang="ru-RU" sz="1400" b="1" dirty="0">
                <a:solidFill>
                  <a:schemeClr val="bg1"/>
                </a:solidFill>
                <a:latin typeface="Europe_Ext" pitchFamily="2" charset="0"/>
              </a:rPr>
              <a:t>Производство ПБВ</a:t>
            </a:r>
          </a:p>
          <a:p>
            <a:pPr lvl="0" defTabSz="755650">
              <a:lnSpc>
                <a:spcPct val="90000"/>
              </a:lnSpc>
              <a:spcBef>
                <a:spcPct val="0"/>
              </a:spcBef>
              <a:tabLst>
                <a:tab pos="2159000" algn="l"/>
                <a:tab pos="2603500" algn="l"/>
                <a:tab pos="2692400" algn="l"/>
              </a:tabLst>
            </a:pPr>
            <a:r>
              <a:rPr lang="ru-RU" sz="1400" b="1" dirty="0">
                <a:solidFill>
                  <a:schemeClr val="bg1"/>
                </a:solidFill>
                <a:latin typeface="Europe_Ext" pitchFamily="2" charset="0"/>
              </a:rPr>
              <a:t>и битумных эмульсий</a:t>
            </a:r>
          </a:p>
          <a:p>
            <a:pPr lvl="0" defTabSz="755650">
              <a:lnSpc>
                <a:spcPct val="90000"/>
              </a:lnSpc>
              <a:spcBef>
                <a:spcPct val="0"/>
              </a:spcBef>
              <a:tabLst>
                <a:tab pos="2159000" algn="l"/>
                <a:tab pos="2603500" algn="l"/>
                <a:tab pos="2692400" algn="l"/>
              </a:tabLst>
            </a:pPr>
            <a:endParaRPr lang="ru-RU" sz="500" b="1" dirty="0"/>
          </a:p>
          <a:p>
            <a:pPr marL="0" lvl="1" algn="l" defTabSz="5778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100" dirty="0">
                <a:latin typeface="Europe" panose="020B7200000000000000" pitchFamily="34" charset="0"/>
              </a:rPr>
              <a:t>В соответствии с запросами </a:t>
            </a:r>
          </a:p>
          <a:p>
            <a:pPr marL="0" lvl="1" algn="l" defTabSz="5778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100" dirty="0">
                <a:latin typeface="Europe" panose="020B7200000000000000" pitchFamily="34" charset="0"/>
              </a:rPr>
              <a:t>региональных потребителей и коньюнктурой рынка</a:t>
            </a:r>
          </a:p>
        </p:txBody>
      </p:sp>
      <p:sp>
        <p:nvSpPr>
          <p:cNvPr id="36" name="Rectangle 12"/>
          <p:cNvSpPr/>
          <p:nvPr/>
        </p:nvSpPr>
        <p:spPr>
          <a:xfrm>
            <a:off x="4771381" y="3563675"/>
            <a:ext cx="3780000" cy="2129814"/>
          </a:xfrm>
          <a:prstGeom prst="rect">
            <a:avLst/>
          </a:prstGeom>
          <a:solidFill>
            <a:srgbClr val="063498"/>
          </a:solidFill>
          <a:ln w="3810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8739" tIns="252000" rIns="216000" bIns="168739" numCol="1" spcCol="1270" anchor="t" anchorCtr="0">
            <a:noAutofit/>
          </a:bodyPr>
          <a:lstStyle/>
          <a:p>
            <a:pPr marL="622300" indent="3175" algn="r" defTabSz="755650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chemeClr val="bg1"/>
                </a:solidFill>
                <a:latin typeface="Europe_Ext" pitchFamily="2" charset="0"/>
              </a:rPr>
              <a:t>Улучшение качества битума</a:t>
            </a:r>
          </a:p>
          <a:p>
            <a:pPr marL="622300" indent="3175" algn="r" defTabSz="755650">
              <a:lnSpc>
                <a:spcPct val="90000"/>
              </a:lnSpc>
              <a:spcBef>
                <a:spcPct val="0"/>
              </a:spcBef>
            </a:pPr>
            <a:endParaRPr lang="ru-RU" sz="500" b="1" dirty="0">
              <a:solidFill>
                <a:schemeClr val="bg1"/>
              </a:solidFill>
              <a:latin typeface="Europe_Ext" pitchFamily="2" charset="0"/>
            </a:endParaRPr>
          </a:p>
          <a:p>
            <a:pPr marL="723900" lvl="1" algn="r" defTabSz="5778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100" dirty="0">
                <a:latin typeface="Europe" panose="020B7200000000000000" pitchFamily="34" charset="0"/>
              </a:rPr>
              <a:t>В</a:t>
            </a:r>
            <a:r>
              <a:rPr lang="ru-RU" sz="1100" kern="1200" dirty="0">
                <a:latin typeface="Europe" panose="020B7200000000000000" pitchFamily="34" charset="0"/>
              </a:rPr>
              <a:t>озможность смешения битума с различными добавками (ПАВ) и присадками по заявкам потребителей</a:t>
            </a:r>
          </a:p>
          <a:p>
            <a:pPr marL="723900" lvl="1" algn="r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100" dirty="0">
                <a:latin typeface="Europe" panose="020B7200000000000000" pitchFamily="34" charset="0"/>
              </a:rPr>
              <a:t>Встроенная система перемешивания в резервуарах позволяет достигнуть однородности битума</a:t>
            </a:r>
          </a:p>
          <a:p>
            <a:pPr marL="723900" lvl="1" algn="l" defTabSz="5778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1300" kern="1200" dirty="0"/>
          </a:p>
        </p:txBody>
      </p:sp>
      <p:sp>
        <p:nvSpPr>
          <p:cNvPr id="44" name="Rectangle 10"/>
          <p:cNvSpPr/>
          <p:nvPr/>
        </p:nvSpPr>
        <p:spPr>
          <a:xfrm>
            <a:off x="4771381" y="1061143"/>
            <a:ext cx="3780000" cy="2129814"/>
          </a:xfrm>
          <a:prstGeom prst="rect">
            <a:avLst/>
          </a:prstGeom>
          <a:solidFill>
            <a:srgbClr val="063498"/>
          </a:solidFill>
          <a:ln w="3810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8739" tIns="144000" rIns="216000" bIns="168739" numCol="1" spcCol="1270" anchor="t" anchorCtr="0">
            <a:noAutofit/>
          </a:bodyPr>
          <a:lstStyle/>
          <a:p>
            <a:pPr marL="85725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  <a:latin typeface="Europe_Ext" pitchFamily="2" charset="0"/>
              </a:rPr>
              <a:t>Минимизация «плеча» доставки битума</a:t>
            </a:r>
          </a:p>
          <a:p>
            <a:pPr marL="355600" lvl="1" algn="r" defTabSz="5778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100" dirty="0">
                <a:latin typeface="Europe" panose="020B7200000000000000" pitchFamily="34" charset="0"/>
              </a:rPr>
              <a:t>Снижает конечную стоимость для потребителя и сохраняет качество битума</a:t>
            </a:r>
          </a:p>
        </p:txBody>
      </p:sp>
      <p:grpSp>
        <p:nvGrpSpPr>
          <p:cNvPr id="45" name="Группа 44"/>
          <p:cNvGrpSpPr/>
          <p:nvPr/>
        </p:nvGrpSpPr>
        <p:grpSpPr>
          <a:xfrm>
            <a:off x="0" y="5262317"/>
            <a:ext cx="9144000" cy="1507506"/>
            <a:chOff x="0" y="5262317"/>
            <a:chExt cx="9144000" cy="1507506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53" name="Группа 52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55" name="Параллелограмм 54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Параллелограмм 55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Параллелограмм 56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 dirty="0">
                  <a:solidFill>
                    <a:prstClr val="white"/>
                  </a:solidFill>
                </a:endParaRPr>
              </a:p>
            </p:txBody>
          </p:sp>
        </p:grpSp>
      </p:grpSp>
      <p:graphicFrame>
        <p:nvGraphicFramePr>
          <p:cNvPr id="59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097693"/>
              </p:ext>
            </p:extLst>
          </p:nvPr>
        </p:nvGraphicFramePr>
        <p:xfrm>
          <a:off x="865388" y="1914933"/>
          <a:ext cx="2127357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" name="Rectangle 1"/>
          <p:cNvSpPr/>
          <p:nvPr/>
        </p:nvSpPr>
        <p:spPr>
          <a:xfrm>
            <a:off x="2808917" y="1960271"/>
            <a:ext cx="1368152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577850">
              <a:lnSpc>
                <a:spcPct val="90000"/>
              </a:lnSpc>
            </a:pPr>
            <a:r>
              <a:rPr lang="ru-RU" sz="700" dirty="0">
                <a:solidFill>
                  <a:schemeClr val="bg1"/>
                </a:solidFill>
                <a:latin typeface="Europe" panose="020B7200000000000000" pitchFamily="34" charset="0"/>
              </a:rPr>
              <a:t>Сезонные колебания объемов производства </a:t>
            </a:r>
          </a:p>
          <a:p>
            <a:pPr marL="0" lvl="1" defTabSz="577850">
              <a:lnSpc>
                <a:spcPct val="90000"/>
              </a:lnSpc>
            </a:pPr>
            <a:r>
              <a:rPr lang="ru-RU" sz="700" dirty="0">
                <a:solidFill>
                  <a:schemeClr val="bg1"/>
                </a:solidFill>
                <a:latin typeface="Europe" panose="020B7200000000000000" pitchFamily="34" charset="0"/>
              </a:rPr>
              <a:t>в 2014 г. (тыс.тонн) 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12" y="2184943"/>
            <a:ext cx="2424471" cy="2384747"/>
          </a:xfrm>
          <a:prstGeom prst="ellipse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667318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44" grpId="0" animBg="1"/>
      <p:bldGraphic spid="59" grpId="0">
        <p:bldAsOne/>
      </p:bldGraphic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102697" y="331340"/>
            <a:ext cx="6479077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СРАВНЕНИЕ С ТРАДИЦИОННЫМИ РЕШЕНИЯМИ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04473"/>
              </p:ext>
            </p:extLst>
          </p:nvPr>
        </p:nvGraphicFramePr>
        <p:xfrm>
          <a:off x="153498" y="1972643"/>
          <a:ext cx="8790478" cy="32157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1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3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1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3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410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>
                          <a:latin typeface="Europe_Ext" pitchFamily="2" charset="0"/>
                        </a:rPr>
                        <a:t>Битумная яма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>
                          <a:latin typeface="Europe_Ext" pitchFamily="2" charset="0"/>
                        </a:rPr>
                        <a:t>Наземное</a:t>
                      </a:r>
                      <a:r>
                        <a:rPr lang="ru-RU" sz="1200" b="0" baseline="0" dirty="0">
                          <a:latin typeface="Europe_Ext" pitchFamily="2" charset="0"/>
                        </a:rPr>
                        <a:t> хранилище / база</a:t>
                      </a:r>
                      <a:endParaRPr lang="ru-RU" sz="1200" b="0" dirty="0">
                        <a:latin typeface="Europe_Ext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>
                          <a:latin typeface="Europe_Ext" pitchFamily="2" charset="0"/>
                        </a:rPr>
                        <a:t>Автоматизированный битумный терминал</a:t>
                      </a:r>
                      <a:endParaRPr lang="ru-RU" sz="1600" b="0" dirty="0">
                        <a:latin typeface="Europe_Ext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031">
                <a:tc>
                  <a:txBody>
                    <a:bodyPr/>
                    <a:lstStyle/>
                    <a:p>
                      <a:pPr marL="0" marR="0" indent="0" algn="r" defTabSz="100190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Europe_Ext" pitchFamily="2" charset="0"/>
                        </a:rPr>
                        <a:t>Товарооборот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>
                          <a:latin typeface="Europe" panose="020B7200000000000000" pitchFamily="34" charset="0"/>
                        </a:rPr>
                        <a:t>НИЗКИЙ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>
                          <a:latin typeface="Europe" panose="020B7200000000000000" pitchFamily="34" charset="0"/>
                        </a:rPr>
                        <a:t>НИЗКИЙ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>
                          <a:latin typeface="Europe" panose="020B7200000000000000" pitchFamily="34" charset="0"/>
                        </a:rPr>
                        <a:t>ВЫСОКИЙ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031">
                <a:tc>
                  <a:txBody>
                    <a:bodyPr/>
                    <a:lstStyle/>
                    <a:p>
                      <a:pPr marL="0" marR="0" indent="0" algn="r" defTabSz="100190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Europe_Ext" pitchFamily="2" charset="0"/>
                        </a:rPr>
                        <a:t>Скорость выполнения операций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>
                          <a:latin typeface="Europe" panose="020B7200000000000000" pitchFamily="34" charset="0"/>
                        </a:rPr>
                        <a:t>медленно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>
                          <a:latin typeface="Europe" panose="020B7200000000000000" pitchFamily="34" charset="0"/>
                        </a:rPr>
                        <a:t>медленно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>
                          <a:latin typeface="Europe" panose="020B7200000000000000" pitchFamily="34" charset="0"/>
                        </a:rPr>
                        <a:t>быстро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031">
                <a:tc>
                  <a:txBody>
                    <a:bodyPr/>
                    <a:lstStyle/>
                    <a:p>
                      <a:pPr marL="0" marR="0" indent="0" algn="r" defTabSz="100190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Europe_Ext" pitchFamily="2" charset="0"/>
                        </a:rPr>
                        <a:t>Качество битума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190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Europe" panose="020B7200000000000000" pitchFamily="34" charset="0"/>
                          <a:sym typeface="Wingdings"/>
                        </a:rPr>
                        <a:t></a:t>
                      </a:r>
                      <a:r>
                        <a:rPr lang="ru-RU" sz="1400" b="0" dirty="0">
                          <a:ln>
                            <a:solidFill>
                              <a:schemeClr val="bg2">
                                <a:lumMod val="75000"/>
                              </a:schemeClr>
                            </a:solidFill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latin typeface="Europe" panose="020B7200000000000000" pitchFamily="34" charset="0"/>
                          <a:sym typeface="Wingdings"/>
                        </a:rPr>
                        <a:t></a:t>
                      </a:r>
                      <a:endParaRPr lang="ru-RU" sz="1400" b="0" dirty="0">
                        <a:ln>
                          <a:solidFill>
                            <a:schemeClr val="bg2">
                              <a:lumMod val="75000"/>
                            </a:schemeClr>
                          </a:solidFill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latin typeface="Europe" panose="020B7200000000000000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190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Europe" panose="020B7200000000000000" pitchFamily="34" charset="0"/>
                          <a:sym typeface="Wingdings"/>
                        </a:rPr>
                        <a:t></a:t>
                      </a:r>
                      <a:r>
                        <a:rPr lang="ru-RU" sz="1400" b="0" dirty="0">
                          <a:ln>
                            <a:solidFill>
                              <a:schemeClr val="bg2">
                                <a:lumMod val="75000"/>
                              </a:schemeClr>
                            </a:solidFill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latin typeface="Europe" panose="020B7200000000000000" pitchFamily="34" charset="0"/>
                          <a:sym typeface="Wingdings"/>
                        </a:rPr>
                        <a:t></a:t>
                      </a:r>
                      <a:endParaRPr lang="ru-RU" sz="14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latin typeface="Europe" panose="020B7200000000000000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190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Europe" panose="020B7200000000000000" pitchFamily="34" charset="0"/>
                          <a:sym typeface="Wingdings"/>
                        </a:rPr>
                        <a:t></a:t>
                      </a:r>
                      <a:endParaRPr lang="ru-RU" sz="14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latin typeface="Europe" panose="020B7200000000000000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031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latin typeface="Europe_Ext" pitchFamily="2" charset="0"/>
                        </a:rPr>
                        <a:t>Обводнение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>
                          <a:latin typeface="Europe" panose="020B7200000000000000" pitchFamily="34" charset="0"/>
                        </a:rPr>
                        <a:t>8%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>
                          <a:latin typeface="Europe" panose="020B7200000000000000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>
                          <a:latin typeface="Europe" panose="020B7200000000000000" pitchFamily="34" charset="0"/>
                        </a:rPr>
                        <a:t>отсутствует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031">
                <a:tc>
                  <a:txBody>
                    <a:bodyPr/>
                    <a:lstStyle/>
                    <a:p>
                      <a:pPr marL="0" marR="0" indent="0" algn="r" defTabSz="100190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Europe_Ext" pitchFamily="2" charset="0"/>
                        </a:rPr>
                        <a:t>Старение из-за перегрева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>
                          <a:latin typeface="Europe" panose="020B7200000000000000" pitchFamily="34" charset="0"/>
                        </a:rPr>
                        <a:t>сильное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>
                          <a:latin typeface="Europe" panose="020B7200000000000000" pitchFamily="34" charset="0"/>
                        </a:rPr>
                        <a:t>умеренное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>
                          <a:latin typeface="Europe" panose="020B7200000000000000" pitchFamily="34" charset="0"/>
                        </a:rPr>
                        <a:t>отсутствует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9" name="Group 90"/>
          <p:cNvGrpSpPr/>
          <p:nvPr/>
        </p:nvGrpSpPr>
        <p:grpSpPr>
          <a:xfrm>
            <a:off x="2972379" y="1354958"/>
            <a:ext cx="965082" cy="677243"/>
            <a:chOff x="5238527" y="2448322"/>
            <a:chExt cx="1128391" cy="965367"/>
          </a:xfrm>
        </p:grpSpPr>
        <p:grpSp>
          <p:nvGrpSpPr>
            <p:cNvPr id="10" name="Group 22"/>
            <p:cNvGrpSpPr>
              <a:grpSpLocks noChangeAspect="1"/>
            </p:cNvGrpSpPr>
            <p:nvPr/>
          </p:nvGrpSpPr>
          <p:grpSpPr>
            <a:xfrm>
              <a:off x="5238527" y="2448322"/>
              <a:ext cx="1128391" cy="965367"/>
              <a:chOff x="2051720" y="1124744"/>
              <a:chExt cx="4991130" cy="4270037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2051720" y="1124744"/>
                <a:ext cx="4991130" cy="4270037"/>
                <a:chOff x="2051720" y="1124744"/>
                <a:chExt cx="4991130" cy="4270037"/>
              </a:xfrm>
            </p:grpSpPr>
            <p:sp>
              <p:nvSpPr>
                <p:cNvPr id="16" name="Rectangle 27"/>
                <p:cNvSpPr/>
                <p:nvPr/>
              </p:nvSpPr>
              <p:spPr>
                <a:xfrm rot="5400000">
                  <a:off x="3546311" y="1909808"/>
                  <a:ext cx="2001948" cy="4967997"/>
                </a:xfrm>
                <a:prstGeom prst="rect">
                  <a:avLst/>
                </a:prstGeom>
                <a:gradFill flip="none" rotWithShape="1">
                  <a:gsLst>
                    <a:gs pos="34000">
                      <a:schemeClr val="tx1">
                        <a:lumMod val="50000"/>
                        <a:lumOff val="50000"/>
                      </a:schemeClr>
                    </a:gs>
                    <a:gs pos="82000">
                      <a:schemeClr val="tx1">
                        <a:lumMod val="50000"/>
                        <a:lumOff val="50000"/>
                        <a:alpha val="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Trapezoid 28"/>
                <p:cNvSpPr/>
                <p:nvPr/>
              </p:nvSpPr>
              <p:spPr>
                <a:xfrm rot="10800000">
                  <a:off x="3251142" y="3393136"/>
                  <a:ext cx="2592288" cy="1296144"/>
                </a:xfrm>
                <a:prstGeom prst="trapezoid">
                  <a:avLst>
                    <a:gd name="adj" fmla="val 36322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Trapezoid 29"/>
                <p:cNvSpPr>
                  <a:spLocks noChangeAspect="1"/>
                </p:cNvSpPr>
                <p:nvPr/>
              </p:nvSpPr>
              <p:spPr>
                <a:xfrm rot="10800000">
                  <a:off x="3287286" y="3393136"/>
                  <a:ext cx="2520000" cy="1260000"/>
                </a:xfrm>
                <a:prstGeom prst="trapezoid">
                  <a:avLst>
                    <a:gd name="adj" fmla="val 36322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Trapezoid 30"/>
                <p:cNvSpPr>
                  <a:spLocks noChangeAspect="1"/>
                </p:cNvSpPr>
                <p:nvPr/>
              </p:nvSpPr>
              <p:spPr>
                <a:xfrm rot="10800000">
                  <a:off x="3351149" y="3472504"/>
                  <a:ext cx="2388543" cy="1161305"/>
                </a:xfrm>
                <a:prstGeom prst="trapezoid">
                  <a:avLst>
                    <a:gd name="adj" fmla="val 36322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" name="Isosceles Triangle 31"/>
                <p:cNvSpPr/>
                <p:nvPr/>
              </p:nvSpPr>
              <p:spPr>
                <a:xfrm>
                  <a:off x="2051720" y="1124744"/>
                  <a:ext cx="4991130" cy="648016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Rectangle 32"/>
                <p:cNvSpPr/>
                <p:nvPr/>
              </p:nvSpPr>
              <p:spPr>
                <a:xfrm>
                  <a:off x="2063285" y="1772760"/>
                  <a:ext cx="4968000" cy="108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Round Same Side Corner Rectangle 33"/>
                <p:cNvSpPr/>
                <p:nvPr/>
              </p:nvSpPr>
              <p:spPr>
                <a:xfrm rot="10800000">
                  <a:off x="4079234" y="4689211"/>
                  <a:ext cx="936104" cy="323896"/>
                </a:xfrm>
                <a:prstGeom prst="round2Same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23" name="Group 34"/>
                <p:cNvGrpSpPr/>
                <p:nvPr/>
              </p:nvGrpSpPr>
              <p:grpSpPr>
                <a:xfrm>
                  <a:off x="4223249" y="4679327"/>
                  <a:ext cx="648072" cy="252025"/>
                  <a:chOff x="4211960" y="4689143"/>
                  <a:chExt cx="648072" cy="252025"/>
                </a:xfrm>
              </p:grpSpPr>
              <p:grpSp>
                <p:nvGrpSpPr>
                  <p:cNvPr id="24" name="Group 35"/>
                  <p:cNvGrpSpPr>
                    <a:grpSpLocks noChangeAspect="1"/>
                  </p:cNvGrpSpPr>
                  <p:nvPr/>
                </p:nvGrpSpPr>
                <p:grpSpPr>
                  <a:xfrm>
                    <a:off x="4211960" y="4689143"/>
                    <a:ext cx="252000" cy="252025"/>
                    <a:chOff x="3563888" y="4761151"/>
                    <a:chExt cx="252000" cy="252025"/>
                  </a:xfrm>
                </p:grpSpPr>
                <p:sp>
                  <p:nvSpPr>
                    <p:cNvPr id="28" name="Oval 39"/>
                    <p:cNvSpPr/>
                    <p:nvPr/>
                  </p:nvSpPr>
                  <p:spPr>
                    <a:xfrm>
                      <a:off x="3581133" y="4778104"/>
                      <a:ext cx="216024" cy="2160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9" name="Donut 40"/>
                    <p:cNvSpPr>
                      <a:spLocks noChangeAspect="1"/>
                    </p:cNvSpPr>
                    <p:nvPr/>
                  </p:nvSpPr>
                  <p:spPr>
                    <a:xfrm>
                      <a:off x="3563888" y="4761151"/>
                      <a:ext cx="252000" cy="252025"/>
                    </a:xfrm>
                    <a:prstGeom prst="donut">
                      <a:avLst>
                        <a:gd name="adj" fmla="val 11442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Group 36"/>
                  <p:cNvGrpSpPr>
                    <a:grpSpLocks noChangeAspect="1"/>
                  </p:cNvGrpSpPr>
                  <p:nvPr/>
                </p:nvGrpSpPr>
                <p:grpSpPr>
                  <a:xfrm>
                    <a:off x="4608032" y="4689143"/>
                    <a:ext cx="252000" cy="252025"/>
                    <a:chOff x="3563888" y="4761151"/>
                    <a:chExt cx="252000" cy="252025"/>
                  </a:xfrm>
                </p:grpSpPr>
                <p:sp>
                  <p:nvSpPr>
                    <p:cNvPr id="26" name="Oval 37"/>
                    <p:cNvSpPr/>
                    <p:nvPr/>
                  </p:nvSpPr>
                  <p:spPr>
                    <a:xfrm>
                      <a:off x="3581133" y="4778104"/>
                      <a:ext cx="216024" cy="2160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7" name="Donut 38"/>
                    <p:cNvSpPr>
                      <a:spLocks noChangeAspect="1"/>
                    </p:cNvSpPr>
                    <p:nvPr/>
                  </p:nvSpPr>
                  <p:spPr>
                    <a:xfrm>
                      <a:off x="3563888" y="4761151"/>
                      <a:ext cx="252000" cy="252025"/>
                    </a:xfrm>
                    <a:prstGeom prst="donut">
                      <a:avLst>
                        <a:gd name="adj" fmla="val 11442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3" name="Group 24"/>
              <p:cNvGrpSpPr/>
              <p:nvPr/>
            </p:nvGrpSpPr>
            <p:grpSpPr>
              <a:xfrm>
                <a:off x="2207033" y="1844824"/>
                <a:ext cx="4680504" cy="1565124"/>
                <a:chOff x="2231744" y="1844824"/>
                <a:chExt cx="4680504" cy="1565124"/>
              </a:xfrm>
            </p:grpSpPr>
            <p:sp>
              <p:nvSpPr>
                <p:cNvPr id="14" name="Rectangle 25"/>
                <p:cNvSpPr/>
                <p:nvPr/>
              </p:nvSpPr>
              <p:spPr>
                <a:xfrm>
                  <a:off x="2231744" y="1861948"/>
                  <a:ext cx="108000" cy="1548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Rectangle 26"/>
                <p:cNvSpPr/>
                <p:nvPr/>
              </p:nvSpPr>
              <p:spPr>
                <a:xfrm>
                  <a:off x="6804248" y="1844824"/>
                  <a:ext cx="108000" cy="1548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11" name="Rounded Rectangle 50"/>
            <p:cNvSpPr/>
            <p:nvPr/>
          </p:nvSpPr>
          <p:spPr>
            <a:xfrm>
              <a:off x="5531322" y="2955619"/>
              <a:ext cx="540000" cy="18000"/>
            </a:xfrm>
            <a:prstGeom prst="roundRect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09"/>
          <p:cNvGrpSpPr>
            <a:grpSpLocks noChangeAspect="1"/>
          </p:cNvGrpSpPr>
          <p:nvPr/>
        </p:nvGrpSpPr>
        <p:grpSpPr>
          <a:xfrm>
            <a:off x="7061200" y="1036533"/>
            <a:ext cx="1538167" cy="919145"/>
            <a:chOff x="1043608" y="3586273"/>
            <a:chExt cx="4765142" cy="2847441"/>
          </a:xfrm>
          <a:solidFill>
            <a:schemeClr val="accent1"/>
          </a:solidFill>
        </p:grpSpPr>
        <p:grpSp>
          <p:nvGrpSpPr>
            <p:cNvPr id="31" name="Группа 210"/>
            <p:cNvGrpSpPr/>
            <p:nvPr/>
          </p:nvGrpSpPr>
          <p:grpSpPr>
            <a:xfrm>
              <a:off x="3730764" y="3800088"/>
              <a:ext cx="247650" cy="1721142"/>
              <a:chOff x="2541487" y="2514798"/>
              <a:chExt cx="247650" cy="1721142"/>
            </a:xfrm>
            <a:grpFill/>
          </p:grpSpPr>
          <p:grpSp>
            <p:nvGrpSpPr>
              <p:cNvPr id="42" name="Группа 221"/>
              <p:cNvGrpSpPr/>
              <p:nvPr/>
            </p:nvGrpSpPr>
            <p:grpSpPr>
              <a:xfrm>
                <a:off x="2541487" y="2514798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65" name="Развернутая стрелка 244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6" name="Прямоугольник 245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Прямоугольник 246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Прямоугольник 247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43" name="Группа 222"/>
              <p:cNvGrpSpPr/>
              <p:nvPr/>
            </p:nvGrpSpPr>
            <p:grpSpPr>
              <a:xfrm>
                <a:off x="2541487" y="2837946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61" name="Развернутая стрелка 240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Прямоугольник 241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3" name="Прямоугольник 242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4" name="Прямоугольник 243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44" name="Группа 223"/>
              <p:cNvGrpSpPr/>
              <p:nvPr/>
            </p:nvGrpSpPr>
            <p:grpSpPr>
              <a:xfrm>
                <a:off x="2541487" y="3161094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57" name="Развернутая стрелка 236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ямоугольник 237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9" name="Прямоугольник 238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0" name="Прямоугольник 239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45" name="Группа 224"/>
              <p:cNvGrpSpPr/>
              <p:nvPr/>
            </p:nvGrpSpPr>
            <p:grpSpPr>
              <a:xfrm>
                <a:off x="2541487" y="3484242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53" name="Развернутая стрелка 232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Прямоугольник 233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Прямоугольник 234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Прямоугольник 235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46" name="Группа 225"/>
              <p:cNvGrpSpPr/>
              <p:nvPr/>
            </p:nvGrpSpPr>
            <p:grpSpPr>
              <a:xfrm>
                <a:off x="2541487" y="4130539"/>
                <a:ext cx="247650" cy="105401"/>
                <a:chOff x="2543871" y="2514798"/>
                <a:chExt cx="247650" cy="105401"/>
              </a:xfrm>
              <a:grpFill/>
            </p:grpSpPr>
            <p:sp>
              <p:nvSpPr>
                <p:cNvPr id="49" name="Развернутая стрелка 228"/>
                <p:cNvSpPr/>
                <p:nvPr/>
              </p:nvSpPr>
              <p:spPr>
                <a:xfrm>
                  <a:off x="2543871" y="2514798"/>
                  <a:ext cx="247650" cy="92671"/>
                </a:xfrm>
                <a:prstGeom prst="uturnArrow">
                  <a:avLst>
                    <a:gd name="adj1" fmla="val 11933"/>
                    <a:gd name="adj2" fmla="val 10723"/>
                    <a:gd name="adj3" fmla="val 0"/>
                    <a:gd name="adj4" fmla="val 27340"/>
                    <a:gd name="adj5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Прямоугольник 229"/>
                <p:cNvSpPr/>
                <p:nvPr/>
              </p:nvSpPr>
              <p:spPr>
                <a:xfrm>
                  <a:off x="2637346" y="2520497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1" name="Прямоугольник 230"/>
                <p:cNvSpPr/>
                <p:nvPr/>
              </p:nvSpPr>
              <p:spPr>
                <a:xfrm>
                  <a:off x="2699792" y="2524964"/>
                  <a:ext cx="14622" cy="8099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Прямоугольник 231"/>
                <p:cNvSpPr/>
                <p:nvPr/>
              </p:nvSpPr>
              <p:spPr>
                <a:xfrm>
                  <a:off x="2543871" y="2591811"/>
                  <a:ext cx="247650" cy="283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7" name="Прямоугольник 226"/>
              <p:cNvSpPr/>
              <p:nvPr/>
            </p:nvSpPr>
            <p:spPr>
              <a:xfrm>
                <a:off x="2702173" y="2518863"/>
                <a:ext cx="14622" cy="1710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Прямоугольник 227"/>
              <p:cNvSpPr/>
              <p:nvPr/>
            </p:nvSpPr>
            <p:spPr>
              <a:xfrm>
                <a:off x="2738130" y="2605958"/>
                <a:ext cx="14622" cy="162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2" name="Скругленный прямоугольник 211"/>
            <p:cNvSpPr/>
            <p:nvPr/>
          </p:nvSpPr>
          <p:spPr>
            <a:xfrm>
              <a:off x="3628058" y="5152109"/>
              <a:ext cx="828000" cy="360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Скругленный прямоугольник 212"/>
            <p:cNvSpPr/>
            <p:nvPr/>
          </p:nvSpPr>
          <p:spPr>
            <a:xfrm>
              <a:off x="3618516" y="5102380"/>
              <a:ext cx="828000" cy="180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Скругленный прямоугольник 213"/>
            <p:cNvSpPr/>
            <p:nvPr/>
          </p:nvSpPr>
          <p:spPr>
            <a:xfrm>
              <a:off x="3635896" y="5056365"/>
              <a:ext cx="828000" cy="180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Стрелка углом 214"/>
            <p:cNvSpPr/>
            <p:nvPr/>
          </p:nvSpPr>
          <p:spPr>
            <a:xfrm>
              <a:off x="1140619" y="4674395"/>
              <a:ext cx="442604" cy="694059"/>
            </a:xfrm>
            <a:prstGeom prst="bentArrow">
              <a:avLst>
                <a:gd name="adj1" fmla="val 33720"/>
                <a:gd name="adj2" fmla="val 25321"/>
                <a:gd name="adj3" fmla="val 0"/>
                <a:gd name="adj4" fmla="val 472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Стрелка углом 215"/>
            <p:cNvSpPr/>
            <p:nvPr/>
          </p:nvSpPr>
          <p:spPr>
            <a:xfrm>
              <a:off x="1362139" y="4924425"/>
              <a:ext cx="442604" cy="404814"/>
            </a:xfrm>
            <a:prstGeom prst="bentArrow">
              <a:avLst>
                <a:gd name="adj1" fmla="val 16011"/>
                <a:gd name="adj2" fmla="val 25321"/>
                <a:gd name="adj3" fmla="val 0"/>
                <a:gd name="adj4" fmla="val 289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ятиугольник 217"/>
            <p:cNvSpPr/>
            <p:nvPr/>
          </p:nvSpPr>
          <p:spPr>
            <a:xfrm rot="16200000">
              <a:off x="1786563" y="3441686"/>
              <a:ext cx="1792721" cy="2199401"/>
            </a:xfrm>
            <a:prstGeom prst="homePlate">
              <a:avLst>
                <a:gd name="adj" fmla="val 80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ятиугольник 218"/>
            <p:cNvSpPr/>
            <p:nvPr/>
          </p:nvSpPr>
          <p:spPr>
            <a:xfrm rot="16200000">
              <a:off x="4267165" y="4238549"/>
              <a:ext cx="1185734" cy="1296144"/>
            </a:xfrm>
            <a:prstGeom prst="homePlate">
              <a:avLst>
                <a:gd name="adj" fmla="val 808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Развернутая стрелка 219"/>
            <p:cNvSpPr>
              <a:spLocks noChangeAspect="1"/>
            </p:cNvSpPr>
            <p:nvPr/>
          </p:nvSpPr>
          <p:spPr>
            <a:xfrm>
              <a:off x="2680964" y="3586273"/>
              <a:ext cx="88469" cy="291442"/>
            </a:xfrm>
            <a:prstGeom prst="uturnArrow">
              <a:avLst>
                <a:gd name="adj1" fmla="val 21446"/>
                <a:gd name="adj2" fmla="val 10723"/>
                <a:gd name="adj3" fmla="val 5384"/>
                <a:gd name="adj4" fmla="val 28224"/>
                <a:gd name="adj5" fmla="val 1020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Развернутая стрелка 220"/>
            <p:cNvSpPr>
              <a:spLocks noChangeAspect="1"/>
            </p:cNvSpPr>
            <p:nvPr/>
          </p:nvSpPr>
          <p:spPr>
            <a:xfrm>
              <a:off x="4853096" y="4248411"/>
              <a:ext cx="88469" cy="291442"/>
            </a:xfrm>
            <a:prstGeom prst="uturnArrow">
              <a:avLst>
                <a:gd name="adj1" fmla="val 21446"/>
                <a:gd name="adj2" fmla="val 10723"/>
                <a:gd name="adj3" fmla="val 5384"/>
                <a:gd name="adj4" fmla="val 28224"/>
                <a:gd name="adj5" fmla="val 1020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216"/>
            <p:cNvSpPr/>
            <p:nvPr/>
          </p:nvSpPr>
          <p:spPr>
            <a:xfrm>
              <a:off x="1043608" y="5314951"/>
              <a:ext cx="4765142" cy="1118763"/>
            </a:xfrm>
            <a:prstGeom prst="rect">
              <a:avLst/>
            </a:prstGeom>
            <a:gradFill flip="none" rotWithShape="1">
              <a:gsLst>
                <a:gs pos="63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9" name="Group 112"/>
          <p:cNvGrpSpPr/>
          <p:nvPr/>
        </p:nvGrpSpPr>
        <p:grpSpPr>
          <a:xfrm>
            <a:off x="4938191" y="1206762"/>
            <a:ext cx="1294853" cy="867325"/>
            <a:chOff x="5153818" y="4430639"/>
            <a:chExt cx="1476001" cy="1236317"/>
          </a:xfrm>
        </p:grpSpPr>
        <p:sp>
          <p:nvSpPr>
            <p:cNvPr id="70" name="Rectangle 110"/>
            <p:cNvSpPr/>
            <p:nvPr/>
          </p:nvSpPr>
          <p:spPr>
            <a:xfrm>
              <a:off x="5168900" y="5104383"/>
              <a:ext cx="351344" cy="675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ятиугольник 217"/>
            <p:cNvSpPr/>
            <p:nvPr/>
          </p:nvSpPr>
          <p:spPr>
            <a:xfrm rot="16200000">
              <a:off x="5522742" y="4396349"/>
              <a:ext cx="725525" cy="890107"/>
            </a:xfrm>
            <a:prstGeom prst="homePlate">
              <a:avLst>
                <a:gd name="adj" fmla="val 808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ятиугольник 217"/>
            <p:cNvSpPr>
              <a:spLocks noChangeAspect="1"/>
            </p:cNvSpPr>
            <p:nvPr/>
          </p:nvSpPr>
          <p:spPr>
            <a:xfrm rot="16200000">
              <a:off x="5583272" y="4472728"/>
              <a:ext cx="607926" cy="866047"/>
            </a:xfrm>
            <a:prstGeom prst="rect">
              <a:avLst/>
            </a:prstGeom>
            <a:gradFill flip="none" rotWithShape="1">
              <a:gsLst>
                <a:gs pos="15000">
                  <a:schemeClr val="tx1">
                    <a:lumMod val="75000"/>
                    <a:lumOff val="25000"/>
                  </a:schemeClr>
                </a:gs>
                <a:gs pos="35000">
                  <a:schemeClr val="tx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Rectangle 44"/>
            <p:cNvSpPr/>
            <p:nvPr/>
          </p:nvSpPr>
          <p:spPr>
            <a:xfrm rot="5400000">
              <a:off x="5668526" y="4705665"/>
              <a:ext cx="446583" cy="1475999"/>
            </a:xfrm>
            <a:prstGeom prst="rect">
              <a:avLst/>
            </a:prstGeom>
            <a:gradFill flip="none" rotWithShape="1">
              <a:gsLst>
                <a:gs pos="34000">
                  <a:srgbClr val="231F20">
                    <a:lumMod val="50000"/>
                    <a:lumOff val="50000"/>
                  </a:srgbClr>
                </a:gs>
                <a:gs pos="82000">
                  <a:srgbClr val="231F20">
                    <a:lumMod val="50000"/>
                    <a:lumOff val="50000"/>
                    <a:alpha val="0"/>
                  </a:srgbClr>
                </a:gs>
              </a:gsLst>
              <a:lin ang="0" scaled="0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019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74" name="Rectangle 45"/>
            <p:cNvSpPr/>
            <p:nvPr/>
          </p:nvSpPr>
          <p:spPr>
            <a:xfrm>
              <a:off x="5179602" y="5203055"/>
              <a:ext cx="1422521" cy="32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Rectangle 47"/>
            <p:cNvSpPr/>
            <p:nvPr/>
          </p:nvSpPr>
          <p:spPr>
            <a:xfrm>
              <a:off x="5885504" y="5264993"/>
              <a:ext cx="744315" cy="641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ятиугольник 217"/>
            <p:cNvSpPr>
              <a:spLocks/>
            </p:cNvSpPr>
            <p:nvPr/>
          </p:nvSpPr>
          <p:spPr>
            <a:xfrm rot="16200000">
              <a:off x="5344041" y="4940672"/>
              <a:ext cx="45719" cy="39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Rectangle 46"/>
            <p:cNvSpPr/>
            <p:nvPr/>
          </p:nvSpPr>
          <p:spPr>
            <a:xfrm>
              <a:off x="5822298" y="4494820"/>
              <a:ext cx="139043" cy="836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48"/>
            <p:cNvSpPr/>
            <p:nvPr/>
          </p:nvSpPr>
          <p:spPr>
            <a:xfrm>
              <a:off x="5836928" y="4494820"/>
              <a:ext cx="108000" cy="820550"/>
            </a:xfrm>
            <a:prstGeom prst="rect">
              <a:avLst/>
            </a:prstGeom>
            <a:gradFill>
              <a:gsLst>
                <a:gs pos="33000">
                  <a:schemeClr val="accent2">
                    <a:alpha val="69000"/>
                  </a:schemeClr>
                </a:gs>
                <a:gs pos="2000">
                  <a:schemeClr val="accent2">
                    <a:alpha val="0"/>
                  </a:schemeClr>
                </a:gs>
                <a:gs pos="100000">
                  <a:schemeClr val="bg1"/>
                </a:gs>
                <a:gs pos="60000">
                  <a:srgbClr val="FFC000">
                    <a:alpha val="6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Round Same Side Corner Rectangle 49"/>
            <p:cNvSpPr/>
            <p:nvPr/>
          </p:nvSpPr>
          <p:spPr>
            <a:xfrm>
              <a:off x="5806245" y="4430639"/>
              <a:ext cx="171149" cy="64181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8432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979373" y="3533185"/>
            <a:ext cx="4948727" cy="327703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9373" y="3489494"/>
            <a:ext cx="494872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Europe_Ext" pitchFamily="2" charset="0"/>
              </a:rPr>
              <a:t>Преимущества паспортизации:</a:t>
            </a:r>
          </a:p>
          <a:p>
            <a:pPr marL="285750" indent="-285750">
              <a:buBlip>
                <a:blip r:embed="rId2"/>
              </a:buBlip>
            </a:pPr>
            <a:endParaRPr lang="ru-RU" dirty="0">
              <a:latin typeface="Europe" panose="020B7200000000000000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ru-RU" sz="1600" dirty="0">
                <a:latin typeface="Europe" panose="020B7200000000000000" pitchFamily="34" charset="0"/>
              </a:rPr>
              <a:t>Анализ входящей партии на соответствие показателей паспорту производителя</a:t>
            </a:r>
          </a:p>
          <a:p>
            <a:pPr marL="285750" indent="-285750">
              <a:buBlip>
                <a:blip r:embed="rId2"/>
              </a:buBlip>
            </a:pPr>
            <a:r>
              <a:rPr lang="ru-RU" sz="1600" dirty="0">
                <a:latin typeface="Europe" panose="020B7200000000000000" pitchFamily="34" charset="0"/>
              </a:rPr>
              <a:t>Гарантированное качество отгружаемого с терминала продукта </a:t>
            </a:r>
          </a:p>
          <a:p>
            <a:pPr marL="285750" indent="-285750">
              <a:buBlip>
                <a:blip r:embed="rId2"/>
              </a:buBlip>
            </a:pPr>
            <a:r>
              <a:rPr lang="ru-RU" sz="1600" dirty="0">
                <a:latin typeface="Europe" panose="020B7200000000000000" pitchFamily="34" charset="0"/>
              </a:rPr>
              <a:t>Возможность выравнивания качества путем смешивания партий с различными показателями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5"/>
          <p:cNvSpPr txBox="1">
            <a:spLocks/>
          </p:cNvSpPr>
          <p:nvPr/>
        </p:nvSpPr>
        <p:spPr>
          <a:xfrm>
            <a:off x="93173" y="324619"/>
            <a:ext cx="7772400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63498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КОНТРОЛЬ КАЧЕСТВА И ПАСПОРТИЗАЦИЯ ПРОДУКТА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951195"/>
            <a:ext cx="7464535" cy="735101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>
              <a:solidFill>
                <a:prstClr val="white"/>
              </a:solidFill>
            </a:endParaRPr>
          </a:p>
        </p:txBody>
      </p:sp>
      <p:sp>
        <p:nvSpPr>
          <p:cNvPr id="5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-50949" y="795936"/>
            <a:ext cx="7322095" cy="100488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144000" indent="0">
              <a:spcBef>
                <a:spcPts val="0"/>
              </a:spcBef>
              <a:buNone/>
            </a:pPr>
            <a:r>
              <a:rPr lang="ru-RU" sz="1400" dirty="0">
                <a:latin typeface="EuropeExt" panose="020B7200000000000000" pitchFamily="34" charset="0"/>
              </a:rPr>
              <a:t>Контроль качества битума и ПБВ производится в собственной аттестованной лаборатории в составе терминала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1020" y="1974126"/>
            <a:ext cx="49351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0">
              <a:spcBef>
                <a:spcPts val="0"/>
              </a:spcBef>
              <a:buNone/>
            </a:pPr>
            <a:r>
              <a:rPr lang="ru-RU" sz="1600" dirty="0">
                <a:latin typeface="Europe" panose="020B7200000000000000" pitchFamily="34" charset="0"/>
              </a:rPr>
              <a:t>На базе лаборатории Сальского битумного терминала была запущена и успешно внедрена система паспортизации продукта на этапах входного и выходного контроля, гарантирующая качество каждой партии.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b="990"/>
          <a:stretch/>
        </p:blipFill>
        <p:spPr>
          <a:xfrm>
            <a:off x="1105962" y="1870598"/>
            <a:ext cx="2745058" cy="38533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303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5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 txBox="1">
            <a:spLocks/>
          </p:cNvSpPr>
          <p:nvPr/>
        </p:nvSpPr>
        <p:spPr>
          <a:xfrm>
            <a:off x="112223" y="315465"/>
            <a:ext cx="5574202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СТРУКТУРА ГРУППЫ КОМПАНИЙ ТА БИТУМ</a:t>
            </a:r>
          </a:p>
        </p:txBody>
      </p:sp>
      <p:sp>
        <p:nvSpPr>
          <p:cNvPr id="6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116" y="6452202"/>
            <a:ext cx="2057400" cy="365125"/>
          </a:xfrm>
        </p:spPr>
        <p:txBody>
          <a:bodyPr anchor="b"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03864" y="1681863"/>
            <a:ext cx="4940136" cy="4027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8913" y="946965"/>
            <a:ext cx="662336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1400" dirty="0">
                <a:solidFill>
                  <a:prstClr val="black"/>
                </a:solidFill>
                <a:latin typeface="Europe" panose="020B7200000000000000" pitchFamily="34" charset="0"/>
              </a:rPr>
              <a:t>Каждая из компаний, входящих в группу, имеет свою специализацию, связанную с определенным этапом производства, транспортировки и хранения битумных материалов.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66843" r="20431" b="27713"/>
          <a:stretch/>
        </p:blipFill>
        <p:spPr>
          <a:xfrm>
            <a:off x="4173922" y="5083736"/>
            <a:ext cx="3781888" cy="4281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r="33092"/>
          <a:stretch/>
        </p:blipFill>
        <p:spPr>
          <a:xfrm>
            <a:off x="-1" y="1191159"/>
            <a:ext cx="4203865" cy="4920303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0" y="5262317"/>
            <a:ext cx="9144000" cy="1507506"/>
            <a:chOff x="0" y="5262317"/>
            <a:chExt cx="9144000" cy="150750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17" name="Параллелограмм 16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араллелограмм 18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 dirty="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8157163" y="2297367"/>
            <a:ext cx="11" cy="308039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10800000">
            <a:off x="7812352" y="3832071"/>
            <a:ext cx="346227" cy="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8052046" y="4583481"/>
            <a:ext cx="106532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10800000" flipV="1">
            <a:off x="7985241" y="5370658"/>
            <a:ext cx="170517" cy="14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7599073" y="3111255"/>
            <a:ext cx="566394" cy="81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4" t="55835" r="18856" b="38516"/>
          <a:stretch/>
        </p:blipFill>
        <p:spPr>
          <a:xfrm>
            <a:off x="4305673" y="4314670"/>
            <a:ext cx="3749681" cy="4463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4" t="45399" r="23551" b="48983"/>
          <a:stretch/>
        </p:blipFill>
        <p:spPr>
          <a:xfrm>
            <a:off x="4298274" y="3583526"/>
            <a:ext cx="3487441" cy="443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16" y="2863441"/>
            <a:ext cx="990632" cy="45359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48688" y="2888691"/>
            <a:ext cx="1994616" cy="370047"/>
          </a:xfrm>
          <a:prstGeom prst="rect">
            <a:avLst/>
          </a:prstGeom>
          <a:gradFill flip="none" rotWithShape="1">
            <a:gsLst>
              <a:gs pos="50000">
                <a:schemeClr val="accent1">
                  <a:alpha val="79000"/>
                  <a:lumMod val="0"/>
                  <a:lumOff val="100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093A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485592" y="2830773"/>
            <a:ext cx="1112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/>
              <a:t>ОПТОВЫЕ ПОСТАВКИ</a:t>
            </a:r>
            <a:br>
              <a:rPr lang="ru-RU" sz="800" dirty="0"/>
            </a:br>
            <a:r>
              <a:rPr lang="ru-RU" sz="800" dirty="0"/>
              <a:t>БИТУМНЫХ</a:t>
            </a:r>
            <a:br>
              <a:rPr lang="ru-RU" sz="800" dirty="0"/>
            </a:br>
            <a:r>
              <a:rPr lang="ru-RU" sz="800" dirty="0"/>
              <a:t>МАТЕРИАЛОВ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7493330" y="2297367"/>
            <a:ext cx="65554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70" y="1794831"/>
            <a:ext cx="2064952" cy="7158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6349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310" b="93058" l="52355" r="701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6" t="73091" r="27678" b="4724"/>
          <a:stretch/>
        </p:blipFill>
        <p:spPr>
          <a:xfrm>
            <a:off x="4727959" y="2851186"/>
            <a:ext cx="464523" cy="46452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6349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310" b="93058" l="52355" r="701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6" t="73091" r="27678" b="4724"/>
          <a:stretch/>
        </p:blipFill>
        <p:spPr>
          <a:xfrm>
            <a:off x="4930560" y="2845910"/>
            <a:ext cx="464523" cy="46452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6349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310" b="93058" l="52355" r="701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6" t="73091" r="27678" b="4724"/>
          <a:stretch/>
        </p:blipFill>
        <p:spPr>
          <a:xfrm>
            <a:off x="5133391" y="2849343"/>
            <a:ext cx="464523" cy="4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36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5"/>
          <p:cNvSpPr txBox="1">
            <a:spLocks/>
          </p:cNvSpPr>
          <p:nvPr/>
        </p:nvSpPr>
        <p:spPr>
          <a:xfrm>
            <a:off x="93173" y="324619"/>
            <a:ext cx="7772400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63498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СОТРУДНИЧЕСТВО  С  РН-БИТУМ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951195"/>
            <a:ext cx="7464535" cy="849628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>
              <a:solidFill>
                <a:prstClr val="white"/>
              </a:solidFill>
            </a:endParaRPr>
          </a:p>
        </p:txBody>
      </p:sp>
      <p:sp>
        <p:nvSpPr>
          <p:cNvPr id="5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-50949" y="867186"/>
            <a:ext cx="7698658" cy="100488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144000" indent="0">
              <a:spcBef>
                <a:spcPts val="0"/>
              </a:spcBef>
              <a:buNone/>
            </a:pPr>
            <a:r>
              <a:rPr lang="ru-RU" sz="1400" dirty="0">
                <a:latin typeface="EuropeExt" panose="020B7200000000000000" pitchFamily="34" charset="0"/>
              </a:rPr>
              <a:t>В 2015 году РН-Битум заключило договор с </a:t>
            </a:r>
            <a:r>
              <a:rPr lang="ru-RU" sz="1400" dirty="0" err="1">
                <a:latin typeface="EuropeExt" panose="020B7200000000000000" pitchFamily="34" charset="0"/>
              </a:rPr>
              <a:t>Сальским</a:t>
            </a:r>
            <a:r>
              <a:rPr lang="ru-RU" sz="1400" dirty="0">
                <a:latin typeface="EuropeExt" panose="020B7200000000000000" pitchFamily="34" charset="0"/>
              </a:rPr>
              <a:t> битумным терминалом об оказании комплекса услуг по перевалке битума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62" y="2134829"/>
            <a:ext cx="2293909" cy="3281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07" y="3881616"/>
            <a:ext cx="1419093" cy="473400"/>
          </a:xfrm>
          <a:prstGeom prst="rect">
            <a:avLst/>
          </a:prstGeom>
        </p:spPr>
      </p:pic>
      <p:pic>
        <p:nvPicPr>
          <p:cNvPr id="14" name="Рисунок 13" descr="Описание: \\corp.tnk-bp.ru\msk-dfs$\PU-Bitumen\МАРКЕТИНГ\ФС\Лого РН-Битум\роснефть _битум-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519" y="2696161"/>
            <a:ext cx="1393883" cy="7760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93173" y="2256498"/>
            <a:ext cx="494908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latin typeface="Europe_Ext" pitchFamily="2" charset="0"/>
              </a:rPr>
              <a:t>Сальский</a:t>
            </a:r>
            <a:r>
              <a:rPr lang="ru-RU" sz="1200" b="1" dirty="0">
                <a:latin typeface="Europe_Ext" pitchFamily="2" charset="0"/>
              </a:rPr>
              <a:t> битумный терминал по заказу РН-Битум оказывает следующие услуги:</a:t>
            </a:r>
          </a:p>
          <a:p>
            <a:endParaRPr lang="ru-RU" sz="1600" dirty="0">
              <a:latin typeface="Europe" panose="020B7200000000000000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1400" dirty="0">
                <a:latin typeface="Europe" panose="020B7200000000000000" pitchFamily="34" charset="0"/>
              </a:rPr>
              <a:t>Прием (слив) из железнодорожных</a:t>
            </a:r>
            <a:r>
              <a:rPr lang="en-US" sz="1400" dirty="0">
                <a:latin typeface="Europe" panose="020B7200000000000000" pitchFamily="34" charset="0"/>
              </a:rPr>
              <a:t>/</a:t>
            </a:r>
            <a:r>
              <a:rPr lang="ru-RU" sz="1400" dirty="0">
                <a:latin typeface="Europe" panose="020B7200000000000000" pitchFamily="34" charset="0"/>
              </a:rPr>
              <a:t> автомобильных цистерн</a:t>
            </a:r>
          </a:p>
          <a:p>
            <a:pPr marL="285750" indent="-285750">
              <a:buBlip>
                <a:blip r:embed="rId5"/>
              </a:buBlip>
            </a:pPr>
            <a:r>
              <a:rPr lang="ru-RU" sz="1400" dirty="0">
                <a:latin typeface="Europe" panose="020B7200000000000000" pitchFamily="34" charset="0"/>
              </a:rPr>
              <a:t>Учет и хранение нефтепродуктов, погрузочно-разгрузочные работы</a:t>
            </a:r>
          </a:p>
          <a:p>
            <a:pPr marL="285750" indent="-285750">
              <a:buBlip>
                <a:blip r:embed="rId5"/>
              </a:buBlip>
            </a:pPr>
            <a:r>
              <a:rPr lang="ru-RU" sz="1400" dirty="0">
                <a:latin typeface="Europe" panose="020B7200000000000000" pitchFamily="34" charset="0"/>
              </a:rPr>
              <a:t>Обеспечение контроля качества, паспортизация нефтепродуктов</a:t>
            </a:r>
          </a:p>
          <a:p>
            <a:pPr marL="285750" indent="-285750">
              <a:buBlip>
                <a:blip r:embed="rId5"/>
              </a:buBlip>
            </a:pPr>
            <a:r>
              <a:rPr lang="ru-RU" sz="1400" dirty="0">
                <a:latin typeface="Europe" panose="020B7200000000000000" pitchFamily="34" charset="0"/>
              </a:rPr>
              <a:t>Налив в железнодорожные</a:t>
            </a:r>
            <a:r>
              <a:rPr lang="en-US" sz="1400" dirty="0">
                <a:latin typeface="Europe" panose="020B7200000000000000" pitchFamily="34" charset="0"/>
              </a:rPr>
              <a:t>/</a:t>
            </a:r>
            <a:r>
              <a:rPr lang="ru-RU" sz="1400" dirty="0">
                <a:latin typeface="Europe" panose="020B7200000000000000" pitchFamily="34" charset="0"/>
              </a:rPr>
              <a:t>автомобильные цистерны битумной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4254107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88913" y="83127"/>
            <a:ext cx="6750203" cy="68104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63498"/>
                </a:solidFill>
              </a:rPr>
              <a:t>ГЕОГРАФИЯ СУЩЕСТВУЮЩИХ И НАХОДЯЩИХСЯ В СТАДИИ СТРОИТЕЛЬСТВА БИТУМНЫХ ТЕРМИНАЛОВ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5" r="47242"/>
          <a:stretch/>
        </p:blipFill>
        <p:spPr>
          <a:xfrm>
            <a:off x="2793043" y="2602522"/>
            <a:ext cx="3311148" cy="27394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75" y="4083360"/>
            <a:ext cx="411678" cy="4116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14" y="3472058"/>
            <a:ext cx="411678" cy="4116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05" y="3677897"/>
            <a:ext cx="411678" cy="4116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89" y="3646607"/>
            <a:ext cx="411678" cy="41167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498423" y="4185944"/>
            <a:ext cx="595964" cy="134441"/>
          </a:xfrm>
          <a:prstGeom prst="rect">
            <a:avLst/>
          </a:prstGeom>
          <a:solidFill>
            <a:srgbClr val="F2C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498422" y="4137041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Сальск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34436" y="3590346"/>
            <a:ext cx="595964" cy="134441"/>
          </a:xfrm>
          <a:prstGeom prst="rect">
            <a:avLst/>
          </a:prstGeom>
          <a:solidFill>
            <a:srgbClr val="F2C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846186" y="3531517"/>
            <a:ext cx="599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Талдом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02305" y="3822489"/>
            <a:ext cx="595964" cy="134441"/>
          </a:xfrm>
          <a:prstGeom prst="rect">
            <a:avLst/>
          </a:prstGeom>
          <a:solidFill>
            <a:srgbClr val="F2C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625503" y="3771739"/>
            <a:ext cx="445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Елец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83621" y="3839102"/>
            <a:ext cx="595964" cy="134441"/>
          </a:xfrm>
          <a:prstGeom prst="rect">
            <a:avLst/>
          </a:prstGeom>
          <a:solidFill>
            <a:srgbClr val="F2C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803186" y="3779492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Курск</a:t>
            </a:r>
          </a:p>
        </p:txBody>
      </p:sp>
      <p:sp>
        <p:nvSpPr>
          <p:cNvPr id="20" name="Выноска 2 (без границы) 19"/>
          <p:cNvSpPr/>
          <p:nvPr/>
        </p:nvSpPr>
        <p:spPr>
          <a:xfrm>
            <a:off x="265724" y="1094260"/>
            <a:ext cx="2446216" cy="1045308"/>
          </a:xfrm>
          <a:prstGeom prst="callout2">
            <a:avLst>
              <a:gd name="adj1" fmla="val 55386"/>
              <a:gd name="adj2" fmla="val 214089"/>
              <a:gd name="adj3" fmla="val 55593"/>
              <a:gd name="adj4" fmla="val 155273"/>
              <a:gd name="adj5" fmla="val 238835"/>
              <a:gd name="adj6" fmla="val 155015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526157" y="1075023"/>
            <a:ext cx="3414643" cy="1533001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534108" y="1115582"/>
            <a:ext cx="181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Europe" panose="020B7200000000000000" pitchFamily="34" charset="0"/>
              </a:rPr>
              <a:t>Талдомский терминал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73757" y="1338977"/>
            <a:ext cx="35314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Europe" panose="020B7200000000000000" pitchFamily="34" charset="0"/>
              </a:rPr>
              <a:t>Битумный терминал в г. Талдом, Московская область.</a:t>
            </a:r>
          </a:p>
          <a:p>
            <a:endParaRPr lang="ru-RU" sz="900" dirty="0">
              <a:latin typeface="Europe" panose="020B7200000000000000" pitchFamily="34" charset="0"/>
            </a:endParaRPr>
          </a:p>
          <a:p>
            <a:r>
              <a:rPr lang="ru-RU" sz="900" b="1" dirty="0">
                <a:latin typeface="Europe" panose="020B7200000000000000" pitchFamily="34" charset="0"/>
              </a:rPr>
              <a:t>Емкость: </a:t>
            </a:r>
            <a:r>
              <a:rPr lang="ru-RU" sz="900" dirty="0">
                <a:latin typeface="Europe" panose="020B7200000000000000" pitchFamily="34" charset="0"/>
              </a:rPr>
              <a:t>50 </a:t>
            </a:r>
            <a:r>
              <a:rPr lang="ru-RU" sz="900" dirty="0" err="1">
                <a:latin typeface="Europe" panose="020B7200000000000000" pitchFamily="34" charset="0"/>
              </a:rPr>
              <a:t>тыс.тонн</a:t>
            </a:r>
            <a:endParaRPr lang="ru-RU" sz="900" dirty="0">
              <a:latin typeface="Europe" panose="020B7200000000000000" pitchFamily="34" charset="0"/>
            </a:endParaRPr>
          </a:p>
          <a:p>
            <a:r>
              <a:rPr lang="ru-RU" sz="900" b="1" dirty="0">
                <a:latin typeface="Europe" panose="020B7200000000000000" pitchFamily="34" charset="0"/>
              </a:rPr>
              <a:t>Возможности терминала: </a:t>
            </a:r>
            <a:r>
              <a:rPr lang="ru-RU" sz="900" dirty="0">
                <a:latin typeface="Europe" panose="020B7200000000000000" pitchFamily="34" charset="0"/>
              </a:rPr>
              <a:t>Прием, хранение, перекачивание, дозирование и налив битума. </a:t>
            </a:r>
          </a:p>
          <a:p>
            <a:r>
              <a:rPr lang="ru-RU" sz="900" dirty="0">
                <a:latin typeface="Europe" panose="020B7200000000000000" pitchFamily="34" charset="0"/>
              </a:rPr>
              <a:t>Производство битумных материалов.</a:t>
            </a:r>
          </a:p>
          <a:p>
            <a:endParaRPr lang="ru-RU" sz="900" b="1" dirty="0">
              <a:latin typeface="Europe" panose="020B7200000000000000" pitchFamily="34" charset="0"/>
            </a:endParaRPr>
          </a:p>
          <a:p>
            <a:r>
              <a:rPr lang="ru-RU" sz="900" b="1" dirty="0">
                <a:latin typeface="Europe" panose="020B7200000000000000" pitchFamily="34" charset="0"/>
              </a:rPr>
              <a:t>На стадии проектирования.</a:t>
            </a:r>
          </a:p>
          <a:p>
            <a:endParaRPr lang="ru-RU" sz="900" dirty="0">
              <a:latin typeface="Europe" panose="020B7200000000000000" pitchFamily="34" charset="0"/>
            </a:endParaRPr>
          </a:p>
          <a:p>
            <a:endParaRPr lang="ru-RU" sz="900" dirty="0">
              <a:latin typeface="Europe" panose="020B7200000000000000" pitchFamily="34" charset="0"/>
            </a:endParaRPr>
          </a:p>
        </p:txBody>
      </p:sp>
      <p:sp>
        <p:nvSpPr>
          <p:cNvPr id="24" name="Выноска 2 (без границы) 23"/>
          <p:cNvSpPr/>
          <p:nvPr/>
        </p:nvSpPr>
        <p:spPr>
          <a:xfrm>
            <a:off x="39773" y="4032827"/>
            <a:ext cx="2446216" cy="1045308"/>
          </a:xfrm>
          <a:prstGeom prst="callout2">
            <a:avLst>
              <a:gd name="adj1" fmla="val 104732"/>
              <a:gd name="adj2" fmla="val 244385"/>
              <a:gd name="adj3" fmla="val 105686"/>
              <a:gd name="adj4" fmla="val 155592"/>
              <a:gd name="adj5" fmla="val 25608"/>
              <a:gd name="adj6" fmla="val 155973"/>
            </a:avLst>
          </a:pr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026341" y="2855272"/>
            <a:ext cx="2610339" cy="2980790"/>
          </a:xfrm>
          <a:prstGeom prst="roundRect">
            <a:avLst/>
          </a:prstGeom>
          <a:noFill/>
          <a:ln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209950" y="29737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Europe" panose="020B7200000000000000" pitchFamily="34" charset="0"/>
              </a:rPr>
              <a:t>Сальский терминал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07682" y="3250738"/>
            <a:ext cx="28558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Europe" panose="020B7200000000000000" pitchFamily="34" charset="0"/>
              </a:rPr>
              <a:t>Битумный терминал емкостью 20 тыс.</a:t>
            </a:r>
          </a:p>
          <a:p>
            <a:r>
              <a:rPr lang="ru-RU" sz="900" dirty="0">
                <a:latin typeface="Europe" panose="020B7200000000000000" pitchFamily="34" charset="0"/>
              </a:rPr>
              <a:t>тонн в г. Сальск Ростовской области был</a:t>
            </a:r>
          </a:p>
          <a:p>
            <a:r>
              <a:rPr lang="ru-RU" sz="900" dirty="0">
                <a:latin typeface="Europe" panose="020B7200000000000000" pitchFamily="34" charset="0"/>
              </a:rPr>
              <a:t>успешно введен в эксплуатацию в 2014 </a:t>
            </a:r>
          </a:p>
          <a:p>
            <a:r>
              <a:rPr lang="ru-RU" sz="900" dirty="0">
                <a:latin typeface="Europe" panose="020B7200000000000000" pitchFamily="34" charset="0"/>
              </a:rPr>
              <a:t>году.</a:t>
            </a:r>
          </a:p>
          <a:p>
            <a:endParaRPr lang="ru-RU" sz="900" b="1" dirty="0">
              <a:latin typeface="Europe" panose="020B7200000000000000" pitchFamily="34" charset="0"/>
            </a:endParaRPr>
          </a:p>
          <a:p>
            <a:r>
              <a:rPr lang="ru-RU" sz="900" b="1" dirty="0">
                <a:latin typeface="Europe" panose="020B7200000000000000" pitchFamily="34" charset="0"/>
              </a:rPr>
              <a:t>Прием битума:</a:t>
            </a:r>
          </a:p>
          <a:p>
            <a:r>
              <a:rPr lang="ru-RU" sz="900" dirty="0">
                <a:latin typeface="Europe" panose="020B7200000000000000" pitchFamily="34" charset="0"/>
              </a:rPr>
              <a:t>ж</a:t>
            </a:r>
            <a:r>
              <a:rPr lang="en-US" sz="900" dirty="0">
                <a:latin typeface="Europe" panose="020B7200000000000000" pitchFamily="34" charset="0"/>
              </a:rPr>
              <a:t>/</a:t>
            </a:r>
            <a:r>
              <a:rPr lang="ru-RU" sz="900" dirty="0">
                <a:latin typeface="Europe" panose="020B7200000000000000" pitchFamily="34" charset="0"/>
              </a:rPr>
              <a:t>д: до 500 тонн</a:t>
            </a:r>
            <a:r>
              <a:rPr lang="en-US" sz="900" dirty="0">
                <a:latin typeface="Europe" panose="020B7200000000000000" pitchFamily="34" charset="0"/>
              </a:rPr>
              <a:t>/</a:t>
            </a:r>
            <a:r>
              <a:rPr lang="ru-RU" sz="900" dirty="0">
                <a:latin typeface="Europe" panose="020B7200000000000000" pitchFamily="34" charset="0"/>
              </a:rPr>
              <a:t>сутки</a:t>
            </a:r>
          </a:p>
          <a:p>
            <a:r>
              <a:rPr lang="ru-RU" sz="900" dirty="0">
                <a:latin typeface="Europe" panose="020B7200000000000000" pitchFamily="34" charset="0"/>
              </a:rPr>
              <a:t>Автотранспорт: до 1000 тонн</a:t>
            </a:r>
            <a:r>
              <a:rPr lang="en-US" sz="900" dirty="0">
                <a:latin typeface="Europe" panose="020B7200000000000000" pitchFamily="34" charset="0"/>
              </a:rPr>
              <a:t>/</a:t>
            </a:r>
            <a:r>
              <a:rPr lang="ru-RU" sz="900" dirty="0">
                <a:latin typeface="Europe" panose="020B7200000000000000" pitchFamily="34" charset="0"/>
              </a:rPr>
              <a:t>сутки</a:t>
            </a:r>
          </a:p>
          <a:p>
            <a:r>
              <a:rPr lang="ru-RU" sz="900" b="1" dirty="0">
                <a:latin typeface="Europe" panose="020B7200000000000000" pitchFamily="34" charset="0"/>
              </a:rPr>
              <a:t>Отгрузка битума:</a:t>
            </a:r>
          </a:p>
          <a:p>
            <a:r>
              <a:rPr lang="ru-RU" sz="900" dirty="0">
                <a:latin typeface="Europe" panose="020B7200000000000000" pitchFamily="34" charset="0"/>
              </a:rPr>
              <a:t>ж</a:t>
            </a:r>
            <a:r>
              <a:rPr lang="en-US" sz="900" dirty="0">
                <a:latin typeface="Europe" panose="020B7200000000000000" pitchFamily="34" charset="0"/>
              </a:rPr>
              <a:t>/</a:t>
            </a:r>
            <a:r>
              <a:rPr lang="ru-RU" sz="900" dirty="0">
                <a:latin typeface="Europe" panose="020B7200000000000000" pitchFamily="34" charset="0"/>
              </a:rPr>
              <a:t>д: до 500 тонн</a:t>
            </a:r>
            <a:r>
              <a:rPr lang="en-US" sz="900" dirty="0">
                <a:latin typeface="Europe" panose="020B7200000000000000" pitchFamily="34" charset="0"/>
              </a:rPr>
              <a:t>/</a:t>
            </a:r>
            <a:r>
              <a:rPr lang="ru-RU" sz="900" dirty="0">
                <a:latin typeface="Europe" panose="020B7200000000000000" pitchFamily="34" charset="0"/>
              </a:rPr>
              <a:t>сутки</a:t>
            </a:r>
          </a:p>
          <a:p>
            <a:r>
              <a:rPr lang="ru-RU" sz="900" dirty="0">
                <a:latin typeface="Europe" panose="020B7200000000000000" pitchFamily="34" charset="0"/>
              </a:rPr>
              <a:t>Автотранспорт: до 2000 тонн</a:t>
            </a:r>
            <a:r>
              <a:rPr lang="en-US" sz="900" dirty="0">
                <a:latin typeface="Europe" panose="020B7200000000000000" pitchFamily="34" charset="0"/>
              </a:rPr>
              <a:t>/</a:t>
            </a:r>
            <a:r>
              <a:rPr lang="ru-RU" sz="900" dirty="0">
                <a:latin typeface="Europe" panose="020B7200000000000000" pitchFamily="34" charset="0"/>
              </a:rPr>
              <a:t>сутки</a:t>
            </a:r>
          </a:p>
          <a:p>
            <a:r>
              <a:rPr lang="ru-RU" sz="900" b="1" dirty="0">
                <a:latin typeface="Europe" panose="020B7200000000000000" pitchFamily="34" charset="0"/>
              </a:rPr>
              <a:t>Цех упаковки: </a:t>
            </a:r>
          </a:p>
          <a:p>
            <a:r>
              <a:rPr lang="ru-RU" sz="900" dirty="0">
                <a:latin typeface="Europe" panose="020B7200000000000000" pitchFamily="34" charset="0"/>
              </a:rPr>
              <a:t>200 тонн в сутки (современная тара)</a:t>
            </a:r>
          </a:p>
          <a:p>
            <a:endParaRPr lang="ru-RU" sz="900" dirty="0">
              <a:latin typeface="Europe" panose="020B7200000000000000" pitchFamily="34" charset="0"/>
            </a:endParaRPr>
          </a:p>
          <a:p>
            <a:r>
              <a:rPr lang="ru-RU" sz="900" dirty="0">
                <a:latin typeface="Europe" panose="020B7200000000000000" pitchFamily="34" charset="0"/>
              </a:rPr>
              <a:t>На стадии проектирования полностью</a:t>
            </a:r>
          </a:p>
          <a:p>
            <a:r>
              <a:rPr lang="ru-RU" sz="900" dirty="0">
                <a:latin typeface="Europe" panose="020B7200000000000000" pitchFamily="34" charset="0"/>
              </a:rPr>
              <a:t>автоматизированное производство </a:t>
            </a:r>
          </a:p>
          <a:p>
            <a:r>
              <a:rPr lang="ru-RU" sz="900" dirty="0">
                <a:latin typeface="Europe" panose="020B7200000000000000" pitchFamily="34" charset="0"/>
              </a:rPr>
              <a:t>битумных материалов.</a:t>
            </a:r>
          </a:p>
          <a:p>
            <a:endParaRPr lang="ru-RU" sz="900" dirty="0">
              <a:latin typeface="Europe" panose="020B7200000000000000" pitchFamily="34" charset="0"/>
            </a:endParaRPr>
          </a:p>
        </p:txBody>
      </p:sp>
      <p:sp>
        <p:nvSpPr>
          <p:cNvPr id="28" name="Выноска 2 (без границы) 27"/>
          <p:cNvSpPr/>
          <p:nvPr/>
        </p:nvSpPr>
        <p:spPr>
          <a:xfrm>
            <a:off x="-2211753" y="1131489"/>
            <a:ext cx="2446216" cy="1045308"/>
          </a:xfrm>
          <a:prstGeom prst="callout2">
            <a:avLst>
              <a:gd name="adj1" fmla="val 70339"/>
              <a:gd name="adj2" fmla="val 207963"/>
              <a:gd name="adj3" fmla="val 69799"/>
              <a:gd name="adj4" fmla="val 237382"/>
              <a:gd name="adj5" fmla="val 243321"/>
              <a:gd name="adj6" fmla="val 238402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96986" y="1065519"/>
            <a:ext cx="2571260" cy="1892366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360628" y="1121121"/>
            <a:ext cx="1534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Europe" panose="020B7200000000000000" pitchFamily="34" charset="0"/>
              </a:rPr>
              <a:t>Елецкий терминал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9406" y="1395131"/>
            <a:ext cx="2498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Europe" panose="020B7200000000000000" pitchFamily="34" charset="0"/>
              </a:rPr>
              <a:t>Битумный терминал в г. Елец, Липецкая область.  </a:t>
            </a:r>
          </a:p>
          <a:p>
            <a:endParaRPr lang="ru-RU" sz="900" dirty="0">
              <a:latin typeface="Europe" panose="020B7200000000000000" pitchFamily="34" charset="0"/>
            </a:endParaRPr>
          </a:p>
          <a:p>
            <a:r>
              <a:rPr lang="ru-RU" sz="900" b="1" dirty="0">
                <a:latin typeface="Europe" panose="020B7200000000000000" pitchFamily="34" charset="0"/>
              </a:rPr>
              <a:t>Емкость терминала: </a:t>
            </a:r>
            <a:r>
              <a:rPr lang="ru-RU" sz="900" dirty="0">
                <a:latin typeface="Europe" panose="020B7200000000000000" pitchFamily="34" charset="0"/>
              </a:rPr>
              <a:t>50 тыс. тонн</a:t>
            </a:r>
          </a:p>
          <a:p>
            <a:r>
              <a:rPr lang="ru-RU" sz="900" b="1" dirty="0">
                <a:latin typeface="Europe" panose="020B7200000000000000" pitchFamily="34" charset="0"/>
              </a:rPr>
              <a:t>Возможности терминала:</a:t>
            </a:r>
          </a:p>
          <a:p>
            <a:r>
              <a:rPr lang="ru-RU" sz="900" dirty="0">
                <a:latin typeface="Europe" panose="020B7200000000000000" pitchFamily="34" charset="0"/>
              </a:rPr>
              <a:t>Прием, хранение, перекачивание, дозирование и налив битума. </a:t>
            </a:r>
          </a:p>
          <a:p>
            <a:r>
              <a:rPr lang="ru-RU" sz="900" dirty="0">
                <a:latin typeface="Europe" panose="020B7200000000000000" pitchFamily="34" charset="0"/>
              </a:rPr>
              <a:t>Производство битумных материалов.</a:t>
            </a:r>
          </a:p>
          <a:p>
            <a:endParaRPr lang="ru-RU" sz="900" dirty="0">
              <a:latin typeface="Europe" panose="020B7200000000000000" pitchFamily="34" charset="0"/>
            </a:endParaRPr>
          </a:p>
          <a:p>
            <a:r>
              <a:rPr lang="ru-RU" sz="900" b="1" dirty="0">
                <a:latin typeface="Europe" panose="020B7200000000000000" pitchFamily="34" charset="0"/>
              </a:rPr>
              <a:t>Планируется к реконструкции.</a:t>
            </a:r>
          </a:p>
          <a:p>
            <a:endParaRPr lang="ru-RU" sz="900" dirty="0">
              <a:latin typeface="Europe" panose="020B7200000000000000" pitchFamily="34" charset="0"/>
            </a:endParaRPr>
          </a:p>
          <a:p>
            <a:endParaRPr lang="ru-RU" sz="900" dirty="0">
              <a:latin typeface="Europe" panose="020B7200000000000000" pitchFamily="34" charset="0"/>
            </a:endParaRPr>
          </a:p>
        </p:txBody>
      </p:sp>
      <p:sp>
        <p:nvSpPr>
          <p:cNvPr id="32" name="Выноска 2 (без границы) 31"/>
          <p:cNvSpPr/>
          <p:nvPr/>
        </p:nvSpPr>
        <p:spPr>
          <a:xfrm>
            <a:off x="-3888153" y="2176797"/>
            <a:ext cx="2446216" cy="1045308"/>
          </a:xfrm>
          <a:prstGeom prst="callout2">
            <a:avLst>
              <a:gd name="adj1" fmla="val 262941"/>
              <a:gd name="adj2" fmla="val 263706"/>
              <a:gd name="adj3" fmla="val 263659"/>
              <a:gd name="adj4" fmla="val 281757"/>
              <a:gd name="adj5" fmla="val 165820"/>
              <a:gd name="adj6" fmla="val 281684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60628" y="3280252"/>
            <a:ext cx="2225569" cy="1864249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398821" y="3334224"/>
            <a:ext cx="1537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Europe" panose="020B7200000000000000" pitchFamily="34" charset="0"/>
              </a:rPr>
              <a:t>Курский терминал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8207" y="3620162"/>
            <a:ext cx="223715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Europe" panose="020B7200000000000000" pitchFamily="34" charset="0"/>
              </a:rPr>
              <a:t>Битумный терминал в г. Курск, Курская область. </a:t>
            </a:r>
          </a:p>
          <a:p>
            <a:endParaRPr lang="ru-RU" sz="900" b="1" dirty="0">
              <a:latin typeface="Europe" panose="020B7200000000000000" pitchFamily="34" charset="0"/>
            </a:endParaRPr>
          </a:p>
          <a:p>
            <a:r>
              <a:rPr lang="ru-RU" sz="900" b="1" dirty="0">
                <a:latin typeface="Europe" panose="020B7200000000000000" pitchFamily="34" charset="0"/>
              </a:rPr>
              <a:t>Емкость терминала: </a:t>
            </a:r>
            <a:r>
              <a:rPr lang="ru-RU" sz="900" dirty="0">
                <a:latin typeface="Europe" panose="020B7200000000000000" pitchFamily="34" charset="0"/>
              </a:rPr>
              <a:t>20 тыс. тонн  </a:t>
            </a:r>
          </a:p>
          <a:p>
            <a:r>
              <a:rPr lang="ru-RU" sz="900" b="1">
                <a:latin typeface="Europe" panose="020B7200000000000000" pitchFamily="34" charset="0"/>
              </a:rPr>
              <a:t>Возможности терминала:</a:t>
            </a:r>
            <a:endParaRPr lang="ru-RU" sz="900" b="1" dirty="0">
              <a:latin typeface="Europe" panose="020B7200000000000000" pitchFamily="34" charset="0"/>
            </a:endParaRPr>
          </a:p>
          <a:p>
            <a:r>
              <a:rPr lang="ru-RU" sz="900" dirty="0">
                <a:latin typeface="Europe" panose="020B7200000000000000" pitchFamily="34" charset="0"/>
              </a:rPr>
              <a:t>Прием, хранение, перекачивание, дозирование и налив битума. </a:t>
            </a:r>
          </a:p>
          <a:p>
            <a:r>
              <a:rPr lang="ru-RU" sz="900" dirty="0">
                <a:latin typeface="Europe" panose="020B7200000000000000" pitchFamily="34" charset="0"/>
              </a:rPr>
              <a:t>Производство битумных материалов.</a:t>
            </a:r>
          </a:p>
          <a:p>
            <a:endParaRPr lang="ru-RU" sz="900" dirty="0">
              <a:latin typeface="Europe" panose="020B7200000000000000" pitchFamily="34" charset="0"/>
            </a:endParaRPr>
          </a:p>
          <a:p>
            <a:r>
              <a:rPr lang="ru-RU" sz="900" b="1" dirty="0">
                <a:latin typeface="Europe" panose="020B7200000000000000" pitchFamily="34" charset="0"/>
              </a:rPr>
              <a:t>На стадии строительства.</a:t>
            </a:r>
          </a:p>
          <a:p>
            <a:endParaRPr lang="ru-RU" sz="900" dirty="0">
              <a:latin typeface="Europe" panose="020B7200000000000000" pitchFamily="34" charset="0"/>
            </a:endParaRPr>
          </a:p>
        </p:txBody>
      </p:sp>
      <p:sp>
        <p:nvSpPr>
          <p:cNvPr id="3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116" y="6404702"/>
            <a:ext cx="2057400" cy="365125"/>
          </a:xfrm>
        </p:spPr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14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102697" y="324990"/>
            <a:ext cx="7431578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ПЛАН ТАЛДОМСКОГО </a:t>
            </a:r>
          </a:p>
          <a:p>
            <a:r>
              <a:rPr lang="ru-RU" sz="2400" b="1" dirty="0">
                <a:solidFill>
                  <a:srgbClr val="063498"/>
                </a:solidFill>
              </a:rPr>
              <a:t>БИТУМНОГО ТЕРМИНАЛА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1" y="919113"/>
            <a:ext cx="7635833" cy="520273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0" y="5262317"/>
            <a:ext cx="9144000" cy="1507506"/>
            <a:chOff x="0" y="5262317"/>
            <a:chExt cx="9144000" cy="150750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10" name="Параллелограмм 9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Параллелограмм 10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Параллелограмм 11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672425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670691"/>
            <a:ext cx="5872316" cy="35674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16138" y="4718127"/>
            <a:ext cx="588948" cy="231426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0" rtlCol="0" anchor="ctr">
            <a:noAutofit/>
          </a:bodyPr>
          <a:lstStyle/>
          <a:p>
            <a:pPr algn="r"/>
            <a:r>
              <a:rPr lang="ru-RU" sz="900" dirty="0">
                <a:solidFill>
                  <a:schemeClr val="bg1"/>
                </a:solidFill>
                <a:latin typeface="Europe_Ext" pitchFamily="2" charset="0"/>
              </a:rPr>
              <a:t>ЦЕНТР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102697" y="324990"/>
            <a:ext cx="7431578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ПЛАН РАЗВИТИЯ СЕТИ БИТУМНЫХ ТЕРМИНАЛОВ ТА БИТУМ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97698" y="839567"/>
            <a:ext cx="9299734" cy="1490882"/>
          </a:xfrm>
          <a:prstGeom prst="rect">
            <a:avLst/>
          </a:prstGeom>
        </p:spPr>
        <p:txBody>
          <a:bodyPr numCol="2" spcCol="360000"/>
          <a:lstStyle>
            <a:lvl1pPr marL="0" indent="0" algn="l" defTabSz="1001908" rtl="0" eaLnBrk="1" latinLnBrk="0" hangingPunct="1">
              <a:spcBef>
                <a:spcPts val="18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01908" rtl="0" eaLnBrk="1" latinLnBrk="0" hangingPunct="1">
              <a:spcBef>
                <a:spcPts val="400"/>
              </a:spcBef>
              <a:buClr>
                <a:schemeClr val="accent1"/>
              </a:buClr>
              <a:buSzPct val="80000"/>
              <a:buFont typeface="Webdings" panose="0503010201050906070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355600" algn="l" defTabSz="1001908" rtl="0" eaLnBrk="1" latinLnBrk="0" hangingPunct="1">
              <a:spcBef>
                <a:spcPts val="1000"/>
              </a:spcBef>
              <a:buClr>
                <a:schemeClr val="accent1"/>
              </a:buClr>
              <a:buSzPct val="85000"/>
              <a:buFont typeface="Webdings" panose="05030102010509060703" pitchFamily="18" charset="2"/>
              <a:buChar char="/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300" indent="-266700" algn="l" defTabSz="1001908" rtl="0" eaLnBrk="1" latinLnBrk="0" hangingPunct="1">
              <a:spcBef>
                <a:spcPts val="400"/>
              </a:spcBef>
              <a:buClr>
                <a:schemeClr val="tx2"/>
              </a:buClr>
              <a:buFont typeface="Webdings" panose="05030102010509060703" pitchFamily="18" charset="2"/>
              <a:buChar char="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2800" indent="-190500" algn="l" defTabSz="1001908" rtl="0" eaLnBrk="1" latinLnBrk="0" hangingPunct="1">
              <a:spcBef>
                <a:spcPts val="0"/>
              </a:spcBef>
              <a:buFont typeface="Myriad Pro" panose="020B0503030403020204" pitchFamily="34" charset="0"/>
              <a:buChar char="—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55247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56201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7155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8109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 г. Сальск — на 20 тыс. тонн</a:t>
            </a:r>
          </a:p>
          <a:p>
            <a:pPr lvl="2"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Московская обл. (г. Талдом) — на 50 тыс. тонн</a:t>
            </a:r>
          </a:p>
          <a:p>
            <a:pPr lvl="2"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Центральный регион — на 40 тыс. тонн</a:t>
            </a:r>
          </a:p>
          <a:p>
            <a:pPr lvl="2"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Северо-Западный регион – </a:t>
            </a:r>
            <a:r>
              <a:rPr lang="ru-RU" sz="1200">
                <a:latin typeface="Europe" panose="020B7200000000000000" pitchFamily="34" charset="0"/>
              </a:rPr>
              <a:t>на 50 </a:t>
            </a:r>
            <a:r>
              <a:rPr lang="ru-RU" sz="1200" dirty="0">
                <a:latin typeface="Europe" panose="020B7200000000000000" pitchFamily="34" charset="0"/>
              </a:rPr>
              <a:t>тыс. тонн</a:t>
            </a:r>
          </a:p>
          <a:p>
            <a:pPr lvl="2"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Уральский регион – на 30 тыс. тонн</a:t>
            </a:r>
          </a:p>
          <a:p>
            <a:pPr lvl="2"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Сибирский регион — на 30 тыс. тонн</a:t>
            </a:r>
          </a:p>
          <a:p>
            <a:pPr lvl="2"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Балтийский порт — на 20 тыс. тонн</a:t>
            </a:r>
          </a:p>
          <a:p>
            <a:pPr lvl="2"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Дальневосточный порт — на 30 тысяч тонн</a:t>
            </a:r>
          </a:p>
          <a:p>
            <a:pPr lvl="2"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Черноморский порт – на 30 тыс. тонн</a:t>
            </a:r>
          </a:p>
          <a:p>
            <a:pPr marL="171450" indent="-171450">
              <a:buBlip>
                <a:blip r:embed="rId3"/>
              </a:buBlip>
            </a:pPr>
            <a:endParaRPr lang="ru-RU" sz="1200" b="0" dirty="0">
              <a:latin typeface="Europe" panose="020B7200000000000000" pitchFamily="34" charset="0"/>
            </a:endParaRPr>
          </a:p>
        </p:txBody>
      </p:sp>
      <p:sp>
        <p:nvSpPr>
          <p:cNvPr id="3" name="Левая фигурная скобка 2"/>
          <p:cNvSpPr/>
          <p:nvPr/>
        </p:nvSpPr>
        <p:spPr>
          <a:xfrm rot="16200000">
            <a:off x="4437674" y="-1932762"/>
            <a:ext cx="206739" cy="8704262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391934" y="2637190"/>
            <a:ext cx="442941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Europe_Ext" pitchFamily="2" charset="0"/>
              </a:rPr>
              <a:t>Общая емкость 300 тыс. тонн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19460" y="5113206"/>
            <a:ext cx="798360" cy="212313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0" rtlCol="0" anchor="ctr">
            <a:noAutofit/>
          </a:bodyPr>
          <a:lstStyle/>
          <a:p>
            <a:pPr algn="r"/>
            <a:r>
              <a:rPr lang="ru-RU" sz="900" dirty="0">
                <a:solidFill>
                  <a:schemeClr val="bg1"/>
                </a:solidFill>
                <a:latin typeface="Europe_Ext" pitchFamily="2" charset="0"/>
              </a:rPr>
              <a:t>СИБИРЬ</a:t>
            </a:r>
          </a:p>
        </p:txBody>
      </p:sp>
      <p:grpSp>
        <p:nvGrpSpPr>
          <p:cNvPr id="11" name="Group 33"/>
          <p:cNvGrpSpPr>
            <a:grpSpLocks noChangeAspect="1"/>
          </p:cNvGrpSpPr>
          <p:nvPr/>
        </p:nvGrpSpPr>
        <p:grpSpPr>
          <a:xfrm>
            <a:off x="5426792" y="4946606"/>
            <a:ext cx="216024" cy="378912"/>
            <a:chOff x="2596455" y="3737595"/>
            <a:chExt cx="465955" cy="817300"/>
          </a:xfrm>
          <a:solidFill>
            <a:schemeClr val="bg1"/>
          </a:solidFill>
        </p:grpSpPr>
        <p:sp>
          <p:nvSpPr>
            <p:cNvPr id="12" name="Isosceles Triangle 1"/>
            <p:cNvSpPr/>
            <p:nvPr/>
          </p:nvSpPr>
          <p:spPr>
            <a:xfrm rot="10800000">
              <a:off x="2596455" y="3737595"/>
              <a:ext cx="465955" cy="817300"/>
            </a:xfrm>
            <a:custGeom>
              <a:avLst/>
              <a:gdLst>
                <a:gd name="connsiteX0" fmla="*/ 0 w 889129"/>
                <a:gd name="connsiteY0" fmla="*/ 1518650 h 1518650"/>
                <a:gd name="connsiteX1" fmla="*/ 444565 w 889129"/>
                <a:gd name="connsiteY1" fmla="*/ 0 h 1518650"/>
                <a:gd name="connsiteX2" fmla="*/ 889129 w 889129"/>
                <a:gd name="connsiteY2" fmla="*/ 1518650 h 1518650"/>
                <a:gd name="connsiteX3" fmla="*/ 0 w 889129"/>
                <a:gd name="connsiteY3" fmla="*/ 1518650 h 1518650"/>
                <a:gd name="connsiteX0" fmla="*/ 0 w 889129"/>
                <a:gd name="connsiteY0" fmla="*/ 1518650 h 1704916"/>
                <a:gd name="connsiteX1" fmla="*/ 444565 w 889129"/>
                <a:gd name="connsiteY1" fmla="*/ 0 h 1704916"/>
                <a:gd name="connsiteX2" fmla="*/ 889129 w 889129"/>
                <a:gd name="connsiteY2" fmla="*/ 1518650 h 1704916"/>
                <a:gd name="connsiteX3" fmla="*/ 0 w 889129"/>
                <a:gd name="connsiteY3" fmla="*/ 1518650 h 1704916"/>
                <a:gd name="connsiteX0" fmla="*/ 0 w 889132"/>
                <a:gd name="connsiteY0" fmla="*/ 1518650 h 1842570"/>
                <a:gd name="connsiteX1" fmla="*/ 444565 w 889132"/>
                <a:gd name="connsiteY1" fmla="*/ 0 h 1842570"/>
                <a:gd name="connsiteX2" fmla="*/ 889129 w 889132"/>
                <a:gd name="connsiteY2" fmla="*/ 1518650 h 1842570"/>
                <a:gd name="connsiteX3" fmla="*/ 0 w 889132"/>
                <a:gd name="connsiteY3" fmla="*/ 1518650 h 1842570"/>
                <a:gd name="connsiteX0" fmla="*/ 0 w 889132"/>
                <a:gd name="connsiteY0" fmla="*/ 1518650 h 1967879"/>
                <a:gd name="connsiteX1" fmla="*/ 444565 w 889132"/>
                <a:gd name="connsiteY1" fmla="*/ 0 h 1967879"/>
                <a:gd name="connsiteX2" fmla="*/ 889129 w 889132"/>
                <a:gd name="connsiteY2" fmla="*/ 1518650 h 1967879"/>
                <a:gd name="connsiteX3" fmla="*/ 0 w 889132"/>
                <a:gd name="connsiteY3" fmla="*/ 1518650 h 1967879"/>
                <a:gd name="connsiteX0" fmla="*/ 0 w 889132"/>
                <a:gd name="connsiteY0" fmla="*/ 1518650 h 2059510"/>
                <a:gd name="connsiteX1" fmla="*/ 444565 w 889132"/>
                <a:gd name="connsiteY1" fmla="*/ 0 h 2059510"/>
                <a:gd name="connsiteX2" fmla="*/ 889129 w 889132"/>
                <a:gd name="connsiteY2" fmla="*/ 1518650 h 2059510"/>
                <a:gd name="connsiteX3" fmla="*/ 0 w 889132"/>
                <a:gd name="connsiteY3" fmla="*/ 1518650 h 2059510"/>
                <a:gd name="connsiteX0" fmla="*/ 43 w 889175"/>
                <a:gd name="connsiteY0" fmla="*/ 1518650 h 2059510"/>
                <a:gd name="connsiteX1" fmla="*/ 444608 w 889175"/>
                <a:gd name="connsiteY1" fmla="*/ 0 h 2059510"/>
                <a:gd name="connsiteX2" fmla="*/ 889172 w 889175"/>
                <a:gd name="connsiteY2" fmla="*/ 1518650 h 2059510"/>
                <a:gd name="connsiteX3" fmla="*/ 43 w 889175"/>
                <a:gd name="connsiteY3" fmla="*/ 1518650 h 2059510"/>
                <a:gd name="connsiteX0" fmla="*/ 43 w 889437"/>
                <a:gd name="connsiteY0" fmla="*/ 1518650 h 2059510"/>
                <a:gd name="connsiteX1" fmla="*/ 444608 w 889437"/>
                <a:gd name="connsiteY1" fmla="*/ 0 h 2059510"/>
                <a:gd name="connsiteX2" fmla="*/ 889172 w 889437"/>
                <a:gd name="connsiteY2" fmla="*/ 1518650 h 2059510"/>
                <a:gd name="connsiteX3" fmla="*/ 43 w 889437"/>
                <a:gd name="connsiteY3" fmla="*/ 1518650 h 20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37" h="2059510">
                  <a:moveTo>
                    <a:pt x="43" y="1518650"/>
                  </a:moveTo>
                  <a:cubicBezTo>
                    <a:pt x="-4169" y="973187"/>
                    <a:pt x="296420" y="506217"/>
                    <a:pt x="444608" y="0"/>
                  </a:cubicBezTo>
                  <a:cubicBezTo>
                    <a:pt x="592796" y="506217"/>
                    <a:pt x="899734" y="943754"/>
                    <a:pt x="889172" y="1518650"/>
                  </a:cubicBezTo>
                  <a:cubicBezTo>
                    <a:pt x="891246" y="2274300"/>
                    <a:pt x="10669" y="2204450"/>
                    <a:pt x="43" y="1518650"/>
                  </a:cubicBezTo>
                  <a:close/>
                </a:path>
              </a:pathLst>
            </a:cu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Oval 35"/>
            <p:cNvSpPr/>
            <p:nvPr/>
          </p:nvSpPr>
          <p:spPr>
            <a:xfrm>
              <a:off x="2683669" y="3812654"/>
              <a:ext cx="288032" cy="293477"/>
            </a:xfrm>
            <a:prstGeom prst="ellipse">
              <a:avLst/>
            </a:pr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39072" y="4107090"/>
            <a:ext cx="1329441" cy="216572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0" rtlCol="0" anchor="ctr">
            <a:noAutofit/>
          </a:bodyPr>
          <a:lstStyle/>
          <a:p>
            <a:pPr algn="r"/>
            <a:r>
              <a:rPr lang="ru-RU" sz="900" dirty="0">
                <a:solidFill>
                  <a:schemeClr val="bg1"/>
                </a:solidFill>
                <a:latin typeface="Europe_Ext" pitchFamily="2" charset="0"/>
              </a:rPr>
              <a:t>СЕВЕРО-ЗАПАД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71524" y="4383688"/>
            <a:ext cx="773040" cy="216572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0" rtlCol="0" anchor="ctr">
            <a:noAutofit/>
          </a:bodyPr>
          <a:lstStyle/>
          <a:p>
            <a:pPr algn="r"/>
            <a:r>
              <a:rPr lang="ru-RU" sz="900" dirty="0">
                <a:solidFill>
                  <a:schemeClr val="bg1"/>
                </a:solidFill>
                <a:latin typeface="Europe_Ext" pitchFamily="2" charset="0"/>
              </a:rPr>
              <a:t>ТАЛДОМ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77092" y="5100138"/>
            <a:ext cx="731033" cy="216572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0" rtlCol="0" anchor="ctr">
            <a:no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Europe_Ext" pitchFamily="2" charset="0"/>
              </a:rPr>
              <a:t>САЛЬСК</a:t>
            </a:r>
          </a:p>
        </p:txBody>
      </p:sp>
      <p:grpSp>
        <p:nvGrpSpPr>
          <p:cNvPr id="27" name="Group 33"/>
          <p:cNvGrpSpPr>
            <a:grpSpLocks noChangeAspect="1"/>
          </p:cNvGrpSpPr>
          <p:nvPr/>
        </p:nvGrpSpPr>
        <p:grpSpPr>
          <a:xfrm>
            <a:off x="3400113" y="4949685"/>
            <a:ext cx="216024" cy="378912"/>
            <a:chOff x="2596455" y="3717050"/>
            <a:chExt cx="465955" cy="817300"/>
          </a:xfrm>
        </p:grpSpPr>
        <p:sp>
          <p:nvSpPr>
            <p:cNvPr id="28" name="Isosceles Triangle 1"/>
            <p:cNvSpPr/>
            <p:nvPr/>
          </p:nvSpPr>
          <p:spPr>
            <a:xfrm rot="10800000">
              <a:off x="2596455" y="3717050"/>
              <a:ext cx="465955" cy="817300"/>
            </a:xfrm>
            <a:custGeom>
              <a:avLst/>
              <a:gdLst>
                <a:gd name="connsiteX0" fmla="*/ 0 w 889129"/>
                <a:gd name="connsiteY0" fmla="*/ 1518650 h 1518650"/>
                <a:gd name="connsiteX1" fmla="*/ 444565 w 889129"/>
                <a:gd name="connsiteY1" fmla="*/ 0 h 1518650"/>
                <a:gd name="connsiteX2" fmla="*/ 889129 w 889129"/>
                <a:gd name="connsiteY2" fmla="*/ 1518650 h 1518650"/>
                <a:gd name="connsiteX3" fmla="*/ 0 w 889129"/>
                <a:gd name="connsiteY3" fmla="*/ 1518650 h 1518650"/>
                <a:gd name="connsiteX0" fmla="*/ 0 w 889129"/>
                <a:gd name="connsiteY0" fmla="*/ 1518650 h 1704916"/>
                <a:gd name="connsiteX1" fmla="*/ 444565 w 889129"/>
                <a:gd name="connsiteY1" fmla="*/ 0 h 1704916"/>
                <a:gd name="connsiteX2" fmla="*/ 889129 w 889129"/>
                <a:gd name="connsiteY2" fmla="*/ 1518650 h 1704916"/>
                <a:gd name="connsiteX3" fmla="*/ 0 w 889129"/>
                <a:gd name="connsiteY3" fmla="*/ 1518650 h 1704916"/>
                <a:gd name="connsiteX0" fmla="*/ 0 w 889132"/>
                <a:gd name="connsiteY0" fmla="*/ 1518650 h 1842570"/>
                <a:gd name="connsiteX1" fmla="*/ 444565 w 889132"/>
                <a:gd name="connsiteY1" fmla="*/ 0 h 1842570"/>
                <a:gd name="connsiteX2" fmla="*/ 889129 w 889132"/>
                <a:gd name="connsiteY2" fmla="*/ 1518650 h 1842570"/>
                <a:gd name="connsiteX3" fmla="*/ 0 w 889132"/>
                <a:gd name="connsiteY3" fmla="*/ 1518650 h 1842570"/>
                <a:gd name="connsiteX0" fmla="*/ 0 w 889132"/>
                <a:gd name="connsiteY0" fmla="*/ 1518650 h 1967879"/>
                <a:gd name="connsiteX1" fmla="*/ 444565 w 889132"/>
                <a:gd name="connsiteY1" fmla="*/ 0 h 1967879"/>
                <a:gd name="connsiteX2" fmla="*/ 889129 w 889132"/>
                <a:gd name="connsiteY2" fmla="*/ 1518650 h 1967879"/>
                <a:gd name="connsiteX3" fmla="*/ 0 w 889132"/>
                <a:gd name="connsiteY3" fmla="*/ 1518650 h 1967879"/>
                <a:gd name="connsiteX0" fmla="*/ 0 w 889132"/>
                <a:gd name="connsiteY0" fmla="*/ 1518650 h 2059510"/>
                <a:gd name="connsiteX1" fmla="*/ 444565 w 889132"/>
                <a:gd name="connsiteY1" fmla="*/ 0 h 2059510"/>
                <a:gd name="connsiteX2" fmla="*/ 889129 w 889132"/>
                <a:gd name="connsiteY2" fmla="*/ 1518650 h 2059510"/>
                <a:gd name="connsiteX3" fmla="*/ 0 w 889132"/>
                <a:gd name="connsiteY3" fmla="*/ 1518650 h 2059510"/>
                <a:gd name="connsiteX0" fmla="*/ 43 w 889175"/>
                <a:gd name="connsiteY0" fmla="*/ 1518650 h 2059510"/>
                <a:gd name="connsiteX1" fmla="*/ 444608 w 889175"/>
                <a:gd name="connsiteY1" fmla="*/ 0 h 2059510"/>
                <a:gd name="connsiteX2" fmla="*/ 889172 w 889175"/>
                <a:gd name="connsiteY2" fmla="*/ 1518650 h 2059510"/>
                <a:gd name="connsiteX3" fmla="*/ 43 w 889175"/>
                <a:gd name="connsiteY3" fmla="*/ 1518650 h 2059510"/>
                <a:gd name="connsiteX0" fmla="*/ 43 w 889437"/>
                <a:gd name="connsiteY0" fmla="*/ 1518650 h 2059510"/>
                <a:gd name="connsiteX1" fmla="*/ 444608 w 889437"/>
                <a:gd name="connsiteY1" fmla="*/ 0 h 2059510"/>
                <a:gd name="connsiteX2" fmla="*/ 889172 w 889437"/>
                <a:gd name="connsiteY2" fmla="*/ 1518650 h 2059510"/>
                <a:gd name="connsiteX3" fmla="*/ 43 w 889437"/>
                <a:gd name="connsiteY3" fmla="*/ 1518650 h 20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37" h="2059510">
                  <a:moveTo>
                    <a:pt x="43" y="1518650"/>
                  </a:moveTo>
                  <a:cubicBezTo>
                    <a:pt x="-4169" y="973187"/>
                    <a:pt x="296420" y="506217"/>
                    <a:pt x="444608" y="0"/>
                  </a:cubicBezTo>
                  <a:cubicBezTo>
                    <a:pt x="592796" y="506217"/>
                    <a:pt x="899734" y="943754"/>
                    <a:pt x="889172" y="1518650"/>
                  </a:cubicBezTo>
                  <a:cubicBezTo>
                    <a:pt x="891246" y="2274300"/>
                    <a:pt x="10669" y="2204450"/>
                    <a:pt x="43" y="151865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val 35"/>
            <p:cNvSpPr/>
            <p:nvPr/>
          </p:nvSpPr>
          <p:spPr>
            <a:xfrm>
              <a:off x="2683669" y="3812654"/>
              <a:ext cx="288032" cy="2934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833460" y="4721724"/>
            <a:ext cx="1461238" cy="332260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0" rtlCol="0" anchor="ctr">
            <a:no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Europe_Ext" pitchFamily="2" charset="0"/>
              </a:rPr>
              <a:t>ЧЕРНОМОРСКИЙ</a:t>
            </a:r>
          </a:p>
          <a:p>
            <a:r>
              <a:rPr lang="ru-RU" sz="900" dirty="0">
                <a:solidFill>
                  <a:schemeClr val="bg1"/>
                </a:solidFill>
                <a:latin typeface="Europe_Ext" pitchFamily="2" charset="0"/>
              </a:rPr>
              <a:t>ПОРТ</a:t>
            </a:r>
          </a:p>
        </p:txBody>
      </p:sp>
      <p:grpSp>
        <p:nvGrpSpPr>
          <p:cNvPr id="31" name="Group 33"/>
          <p:cNvGrpSpPr>
            <a:grpSpLocks noChangeAspect="1"/>
          </p:cNvGrpSpPr>
          <p:nvPr/>
        </p:nvGrpSpPr>
        <p:grpSpPr>
          <a:xfrm>
            <a:off x="3157018" y="4694710"/>
            <a:ext cx="216024" cy="378912"/>
            <a:chOff x="2596455" y="3737595"/>
            <a:chExt cx="465955" cy="817300"/>
          </a:xfrm>
          <a:solidFill>
            <a:schemeClr val="bg1"/>
          </a:solidFill>
        </p:grpSpPr>
        <p:sp>
          <p:nvSpPr>
            <p:cNvPr id="32" name="Isosceles Triangle 1"/>
            <p:cNvSpPr/>
            <p:nvPr/>
          </p:nvSpPr>
          <p:spPr>
            <a:xfrm rot="10800000">
              <a:off x="2596455" y="3737595"/>
              <a:ext cx="465955" cy="817300"/>
            </a:xfrm>
            <a:custGeom>
              <a:avLst/>
              <a:gdLst>
                <a:gd name="connsiteX0" fmla="*/ 0 w 889129"/>
                <a:gd name="connsiteY0" fmla="*/ 1518650 h 1518650"/>
                <a:gd name="connsiteX1" fmla="*/ 444565 w 889129"/>
                <a:gd name="connsiteY1" fmla="*/ 0 h 1518650"/>
                <a:gd name="connsiteX2" fmla="*/ 889129 w 889129"/>
                <a:gd name="connsiteY2" fmla="*/ 1518650 h 1518650"/>
                <a:gd name="connsiteX3" fmla="*/ 0 w 889129"/>
                <a:gd name="connsiteY3" fmla="*/ 1518650 h 1518650"/>
                <a:gd name="connsiteX0" fmla="*/ 0 w 889129"/>
                <a:gd name="connsiteY0" fmla="*/ 1518650 h 1704916"/>
                <a:gd name="connsiteX1" fmla="*/ 444565 w 889129"/>
                <a:gd name="connsiteY1" fmla="*/ 0 h 1704916"/>
                <a:gd name="connsiteX2" fmla="*/ 889129 w 889129"/>
                <a:gd name="connsiteY2" fmla="*/ 1518650 h 1704916"/>
                <a:gd name="connsiteX3" fmla="*/ 0 w 889129"/>
                <a:gd name="connsiteY3" fmla="*/ 1518650 h 1704916"/>
                <a:gd name="connsiteX0" fmla="*/ 0 w 889132"/>
                <a:gd name="connsiteY0" fmla="*/ 1518650 h 1842570"/>
                <a:gd name="connsiteX1" fmla="*/ 444565 w 889132"/>
                <a:gd name="connsiteY1" fmla="*/ 0 h 1842570"/>
                <a:gd name="connsiteX2" fmla="*/ 889129 w 889132"/>
                <a:gd name="connsiteY2" fmla="*/ 1518650 h 1842570"/>
                <a:gd name="connsiteX3" fmla="*/ 0 w 889132"/>
                <a:gd name="connsiteY3" fmla="*/ 1518650 h 1842570"/>
                <a:gd name="connsiteX0" fmla="*/ 0 w 889132"/>
                <a:gd name="connsiteY0" fmla="*/ 1518650 h 1967879"/>
                <a:gd name="connsiteX1" fmla="*/ 444565 w 889132"/>
                <a:gd name="connsiteY1" fmla="*/ 0 h 1967879"/>
                <a:gd name="connsiteX2" fmla="*/ 889129 w 889132"/>
                <a:gd name="connsiteY2" fmla="*/ 1518650 h 1967879"/>
                <a:gd name="connsiteX3" fmla="*/ 0 w 889132"/>
                <a:gd name="connsiteY3" fmla="*/ 1518650 h 1967879"/>
                <a:gd name="connsiteX0" fmla="*/ 0 w 889132"/>
                <a:gd name="connsiteY0" fmla="*/ 1518650 h 2059510"/>
                <a:gd name="connsiteX1" fmla="*/ 444565 w 889132"/>
                <a:gd name="connsiteY1" fmla="*/ 0 h 2059510"/>
                <a:gd name="connsiteX2" fmla="*/ 889129 w 889132"/>
                <a:gd name="connsiteY2" fmla="*/ 1518650 h 2059510"/>
                <a:gd name="connsiteX3" fmla="*/ 0 w 889132"/>
                <a:gd name="connsiteY3" fmla="*/ 1518650 h 2059510"/>
                <a:gd name="connsiteX0" fmla="*/ 43 w 889175"/>
                <a:gd name="connsiteY0" fmla="*/ 1518650 h 2059510"/>
                <a:gd name="connsiteX1" fmla="*/ 444608 w 889175"/>
                <a:gd name="connsiteY1" fmla="*/ 0 h 2059510"/>
                <a:gd name="connsiteX2" fmla="*/ 889172 w 889175"/>
                <a:gd name="connsiteY2" fmla="*/ 1518650 h 2059510"/>
                <a:gd name="connsiteX3" fmla="*/ 43 w 889175"/>
                <a:gd name="connsiteY3" fmla="*/ 1518650 h 2059510"/>
                <a:gd name="connsiteX0" fmla="*/ 43 w 889437"/>
                <a:gd name="connsiteY0" fmla="*/ 1518650 h 2059510"/>
                <a:gd name="connsiteX1" fmla="*/ 444608 w 889437"/>
                <a:gd name="connsiteY1" fmla="*/ 0 h 2059510"/>
                <a:gd name="connsiteX2" fmla="*/ 889172 w 889437"/>
                <a:gd name="connsiteY2" fmla="*/ 1518650 h 2059510"/>
                <a:gd name="connsiteX3" fmla="*/ 43 w 889437"/>
                <a:gd name="connsiteY3" fmla="*/ 1518650 h 20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37" h="2059510">
                  <a:moveTo>
                    <a:pt x="43" y="1518650"/>
                  </a:moveTo>
                  <a:cubicBezTo>
                    <a:pt x="-4169" y="973187"/>
                    <a:pt x="296420" y="506217"/>
                    <a:pt x="444608" y="0"/>
                  </a:cubicBezTo>
                  <a:cubicBezTo>
                    <a:pt x="592796" y="506217"/>
                    <a:pt x="899734" y="943754"/>
                    <a:pt x="889172" y="1518650"/>
                  </a:cubicBezTo>
                  <a:cubicBezTo>
                    <a:pt x="891246" y="2274300"/>
                    <a:pt x="10669" y="2204450"/>
                    <a:pt x="43" y="1518650"/>
                  </a:cubicBezTo>
                  <a:close/>
                </a:path>
              </a:pathLst>
            </a:cu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Oval 35"/>
            <p:cNvSpPr/>
            <p:nvPr/>
          </p:nvSpPr>
          <p:spPr>
            <a:xfrm>
              <a:off x="2683669" y="3812654"/>
              <a:ext cx="288032" cy="293477"/>
            </a:xfrm>
            <a:prstGeom prst="ellipse">
              <a:avLst/>
            </a:pr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Прямоугольник 32"/>
          <p:cNvSpPr/>
          <p:nvPr/>
        </p:nvSpPr>
        <p:spPr>
          <a:xfrm>
            <a:off x="600760" y="3085612"/>
            <a:ext cx="2018792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Europe" panose="020B7200000000000000" pitchFamily="34" charset="0"/>
              </a:rPr>
              <a:t>Эксплуатируется</a:t>
            </a:r>
          </a:p>
        </p:txBody>
      </p:sp>
      <p:grpSp>
        <p:nvGrpSpPr>
          <p:cNvPr id="38" name="Group 33"/>
          <p:cNvGrpSpPr>
            <a:grpSpLocks noChangeAspect="1"/>
          </p:cNvGrpSpPr>
          <p:nvPr/>
        </p:nvGrpSpPr>
        <p:grpSpPr>
          <a:xfrm>
            <a:off x="434890" y="3415302"/>
            <a:ext cx="165870" cy="290941"/>
            <a:chOff x="2596455" y="3737595"/>
            <a:chExt cx="465955" cy="817300"/>
          </a:xfrm>
        </p:grpSpPr>
        <p:sp>
          <p:nvSpPr>
            <p:cNvPr id="39" name="Isosceles Triangle 1"/>
            <p:cNvSpPr/>
            <p:nvPr/>
          </p:nvSpPr>
          <p:spPr>
            <a:xfrm rot="10800000">
              <a:off x="2596455" y="3737595"/>
              <a:ext cx="465955" cy="817300"/>
            </a:xfrm>
            <a:custGeom>
              <a:avLst/>
              <a:gdLst>
                <a:gd name="connsiteX0" fmla="*/ 0 w 889129"/>
                <a:gd name="connsiteY0" fmla="*/ 1518650 h 1518650"/>
                <a:gd name="connsiteX1" fmla="*/ 444565 w 889129"/>
                <a:gd name="connsiteY1" fmla="*/ 0 h 1518650"/>
                <a:gd name="connsiteX2" fmla="*/ 889129 w 889129"/>
                <a:gd name="connsiteY2" fmla="*/ 1518650 h 1518650"/>
                <a:gd name="connsiteX3" fmla="*/ 0 w 889129"/>
                <a:gd name="connsiteY3" fmla="*/ 1518650 h 1518650"/>
                <a:gd name="connsiteX0" fmla="*/ 0 w 889129"/>
                <a:gd name="connsiteY0" fmla="*/ 1518650 h 1704916"/>
                <a:gd name="connsiteX1" fmla="*/ 444565 w 889129"/>
                <a:gd name="connsiteY1" fmla="*/ 0 h 1704916"/>
                <a:gd name="connsiteX2" fmla="*/ 889129 w 889129"/>
                <a:gd name="connsiteY2" fmla="*/ 1518650 h 1704916"/>
                <a:gd name="connsiteX3" fmla="*/ 0 w 889129"/>
                <a:gd name="connsiteY3" fmla="*/ 1518650 h 1704916"/>
                <a:gd name="connsiteX0" fmla="*/ 0 w 889132"/>
                <a:gd name="connsiteY0" fmla="*/ 1518650 h 1842570"/>
                <a:gd name="connsiteX1" fmla="*/ 444565 w 889132"/>
                <a:gd name="connsiteY1" fmla="*/ 0 h 1842570"/>
                <a:gd name="connsiteX2" fmla="*/ 889129 w 889132"/>
                <a:gd name="connsiteY2" fmla="*/ 1518650 h 1842570"/>
                <a:gd name="connsiteX3" fmla="*/ 0 w 889132"/>
                <a:gd name="connsiteY3" fmla="*/ 1518650 h 1842570"/>
                <a:gd name="connsiteX0" fmla="*/ 0 w 889132"/>
                <a:gd name="connsiteY0" fmla="*/ 1518650 h 1967879"/>
                <a:gd name="connsiteX1" fmla="*/ 444565 w 889132"/>
                <a:gd name="connsiteY1" fmla="*/ 0 h 1967879"/>
                <a:gd name="connsiteX2" fmla="*/ 889129 w 889132"/>
                <a:gd name="connsiteY2" fmla="*/ 1518650 h 1967879"/>
                <a:gd name="connsiteX3" fmla="*/ 0 w 889132"/>
                <a:gd name="connsiteY3" fmla="*/ 1518650 h 1967879"/>
                <a:gd name="connsiteX0" fmla="*/ 0 w 889132"/>
                <a:gd name="connsiteY0" fmla="*/ 1518650 h 2059510"/>
                <a:gd name="connsiteX1" fmla="*/ 444565 w 889132"/>
                <a:gd name="connsiteY1" fmla="*/ 0 h 2059510"/>
                <a:gd name="connsiteX2" fmla="*/ 889129 w 889132"/>
                <a:gd name="connsiteY2" fmla="*/ 1518650 h 2059510"/>
                <a:gd name="connsiteX3" fmla="*/ 0 w 889132"/>
                <a:gd name="connsiteY3" fmla="*/ 1518650 h 2059510"/>
                <a:gd name="connsiteX0" fmla="*/ 43 w 889175"/>
                <a:gd name="connsiteY0" fmla="*/ 1518650 h 2059510"/>
                <a:gd name="connsiteX1" fmla="*/ 444608 w 889175"/>
                <a:gd name="connsiteY1" fmla="*/ 0 h 2059510"/>
                <a:gd name="connsiteX2" fmla="*/ 889172 w 889175"/>
                <a:gd name="connsiteY2" fmla="*/ 1518650 h 2059510"/>
                <a:gd name="connsiteX3" fmla="*/ 43 w 889175"/>
                <a:gd name="connsiteY3" fmla="*/ 1518650 h 2059510"/>
                <a:gd name="connsiteX0" fmla="*/ 43 w 889437"/>
                <a:gd name="connsiteY0" fmla="*/ 1518650 h 2059510"/>
                <a:gd name="connsiteX1" fmla="*/ 444608 w 889437"/>
                <a:gd name="connsiteY1" fmla="*/ 0 h 2059510"/>
                <a:gd name="connsiteX2" fmla="*/ 889172 w 889437"/>
                <a:gd name="connsiteY2" fmla="*/ 1518650 h 2059510"/>
                <a:gd name="connsiteX3" fmla="*/ 43 w 889437"/>
                <a:gd name="connsiteY3" fmla="*/ 1518650 h 20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37" h="2059510">
                  <a:moveTo>
                    <a:pt x="43" y="1518650"/>
                  </a:moveTo>
                  <a:cubicBezTo>
                    <a:pt x="-4169" y="973187"/>
                    <a:pt x="296420" y="506217"/>
                    <a:pt x="444608" y="0"/>
                  </a:cubicBezTo>
                  <a:cubicBezTo>
                    <a:pt x="592796" y="506217"/>
                    <a:pt x="899734" y="943754"/>
                    <a:pt x="889172" y="1518650"/>
                  </a:cubicBezTo>
                  <a:cubicBezTo>
                    <a:pt x="891246" y="2274300"/>
                    <a:pt x="10669" y="2204450"/>
                    <a:pt x="43" y="1518650"/>
                  </a:cubicBezTo>
                  <a:close/>
                </a:path>
              </a:pathLst>
            </a:custGeom>
            <a:pattFill prst="narHorz">
              <a:fgClr>
                <a:schemeClr val="tx2"/>
              </a:fgClr>
              <a:bgClr>
                <a:schemeClr val="bg1"/>
              </a:bgClr>
            </a:patt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Oval 35"/>
            <p:cNvSpPr/>
            <p:nvPr/>
          </p:nvSpPr>
          <p:spPr>
            <a:xfrm>
              <a:off x="2683669" y="3812654"/>
              <a:ext cx="288032" cy="2934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Прямоугольник 32"/>
          <p:cNvSpPr/>
          <p:nvPr/>
        </p:nvSpPr>
        <p:spPr>
          <a:xfrm>
            <a:off x="600760" y="3511188"/>
            <a:ext cx="3243233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Europe" panose="020B7200000000000000" pitchFamily="34" charset="0"/>
              </a:rPr>
              <a:t>В стадии строительства</a:t>
            </a:r>
          </a:p>
        </p:txBody>
      </p:sp>
      <p:grpSp>
        <p:nvGrpSpPr>
          <p:cNvPr id="42" name="Group 33"/>
          <p:cNvGrpSpPr>
            <a:grpSpLocks noChangeAspect="1"/>
          </p:cNvGrpSpPr>
          <p:nvPr/>
        </p:nvGrpSpPr>
        <p:grpSpPr>
          <a:xfrm>
            <a:off x="429994" y="3827842"/>
            <a:ext cx="148608" cy="260663"/>
            <a:chOff x="2596455" y="3737595"/>
            <a:chExt cx="465955" cy="817300"/>
          </a:xfrm>
          <a:solidFill>
            <a:schemeClr val="bg1"/>
          </a:solidFill>
        </p:grpSpPr>
        <p:sp>
          <p:nvSpPr>
            <p:cNvPr id="43" name="Isosceles Triangle 1"/>
            <p:cNvSpPr/>
            <p:nvPr/>
          </p:nvSpPr>
          <p:spPr>
            <a:xfrm rot="10800000">
              <a:off x="2596455" y="3737595"/>
              <a:ext cx="465955" cy="817300"/>
            </a:xfrm>
            <a:custGeom>
              <a:avLst/>
              <a:gdLst>
                <a:gd name="connsiteX0" fmla="*/ 0 w 889129"/>
                <a:gd name="connsiteY0" fmla="*/ 1518650 h 1518650"/>
                <a:gd name="connsiteX1" fmla="*/ 444565 w 889129"/>
                <a:gd name="connsiteY1" fmla="*/ 0 h 1518650"/>
                <a:gd name="connsiteX2" fmla="*/ 889129 w 889129"/>
                <a:gd name="connsiteY2" fmla="*/ 1518650 h 1518650"/>
                <a:gd name="connsiteX3" fmla="*/ 0 w 889129"/>
                <a:gd name="connsiteY3" fmla="*/ 1518650 h 1518650"/>
                <a:gd name="connsiteX0" fmla="*/ 0 w 889129"/>
                <a:gd name="connsiteY0" fmla="*/ 1518650 h 1704916"/>
                <a:gd name="connsiteX1" fmla="*/ 444565 w 889129"/>
                <a:gd name="connsiteY1" fmla="*/ 0 h 1704916"/>
                <a:gd name="connsiteX2" fmla="*/ 889129 w 889129"/>
                <a:gd name="connsiteY2" fmla="*/ 1518650 h 1704916"/>
                <a:gd name="connsiteX3" fmla="*/ 0 w 889129"/>
                <a:gd name="connsiteY3" fmla="*/ 1518650 h 1704916"/>
                <a:gd name="connsiteX0" fmla="*/ 0 w 889132"/>
                <a:gd name="connsiteY0" fmla="*/ 1518650 h 1842570"/>
                <a:gd name="connsiteX1" fmla="*/ 444565 w 889132"/>
                <a:gd name="connsiteY1" fmla="*/ 0 h 1842570"/>
                <a:gd name="connsiteX2" fmla="*/ 889129 w 889132"/>
                <a:gd name="connsiteY2" fmla="*/ 1518650 h 1842570"/>
                <a:gd name="connsiteX3" fmla="*/ 0 w 889132"/>
                <a:gd name="connsiteY3" fmla="*/ 1518650 h 1842570"/>
                <a:gd name="connsiteX0" fmla="*/ 0 w 889132"/>
                <a:gd name="connsiteY0" fmla="*/ 1518650 h 1967879"/>
                <a:gd name="connsiteX1" fmla="*/ 444565 w 889132"/>
                <a:gd name="connsiteY1" fmla="*/ 0 h 1967879"/>
                <a:gd name="connsiteX2" fmla="*/ 889129 w 889132"/>
                <a:gd name="connsiteY2" fmla="*/ 1518650 h 1967879"/>
                <a:gd name="connsiteX3" fmla="*/ 0 w 889132"/>
                <a:gd name="connsiteY3" fmla="*/ 1518650 h 1967879"/>
                <a:gd name="connsiteX0" fmla="*/ 0 w 889132"/>
                <a:gd name="connsiteY0" fmla="*/ 1518650 h 2059510"/>
                <a:gd name="connsiteX1" fmla="*/ 444565 w 889132"/>
                <a:gd name="connsiteY1" fmla="*/ 0 h 2059510"/>
                <a:gd name="connsiteX2" fmla="*/ 889129 w 889132"/>
                <a:gd name="connsiteY2" fmla="*/ 1518650 h 2059510"/>
                <a:gd name="connsiteX3" fmla="*/ 0 w 889132"/>
                <a:gd name="connsiteY3" fmla="*/ 1518650 h 2059510"/>
                <a:gd name="connsiteX0" fmla="*/ 43 w 889175"/>
                <a:gd name="connsiteY0" fmla="*/ 1518650 h 2059510"/>
                <a:gd name="connsiteX1" fmla="*/ 444608 w 889175"/>
                <a:gd name="connsiteY1" fmla="*/ 0 h 2059510"/>
                <a:gd name="connsiteX2" fmla="*/ 889172 w 889175"/>
                <a:gd name="connsiteY2" fmla="*/ 1518650 h 2059510"/>
                <a:gd name="connsiteX3" fmla="*/ 43 w 889175"/>
                <a:gd name="connsiteY3" fmla="*/ 1518650 h 2059510"/>
                <a:gd name="connsiteX0" fmla="*/ 43 w 889437"/>
                <a:gd name="connsiteY0" fmla="*/ 1518650 h 2059510"/>
                <a:gd name="connsiteX1" fmla="*/ 444608 w 889437"/>
                <a:gd name="connsiteY1" fmla="*/ 0 h 2059510"/>
                <a:gd name="connsiteX2" fmla="*/ 889172 w 889437"/>
                <a:gd name="connsiteY2" fmla="*/ 1518650 h 2059510"/>
                <a:gd name="connsiteX3" fmla="*/ 43 w 889437"/>
                <a:gd name="connsiteY3" fmla="*/ 1518650 h 20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37" h="2059510">
                  <a:moveTo>
                    <a:pt x="43" y="1518650"/>
                  </a:moveTo>
                  <a:cubicBezTo>
                    <a:pt x="-4169" y="973187"/>
                    <a:pt x="296420" y="506217"/>
                    <a:pt x="444608" y="0"/>
                  </a:cubicBezTo>
                  <a:cubicBezTo>
                    <a:pt x="592796" y="506217"/>
                    <a:pt x="899734" y="943754"/>
                    <a:pt x="889172" y="1518650"/>
                  </a:cubicBezTo>
                  <a:cubicBezTo>
                    <a:pt x="891246" y="2274300"/>
                    <a:pt x="10669" y="2204450"/>
                    <a:pt x="43" y="1518650"/>
                  </a:cubicBezTo>
                  <a:close/>
                </a:path>
              </a:pathLst>
            </a:cu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Oval 35"/>
            <p:cNvSpPr/>
            <p:nvPr/>
          </p:nvSpPr>
          <p:spPr>
            <a:xfrm>
              <a:off x="2683669" y="3812654"/>
              <a:ext cx="288032" cy="293477"/>
            </a:xfrm>
            <a:prstGeom prst="ellipse">
              <a:avLst/>
            </a:pr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Прямоугольник 32"/>
          <p:cNvSpPr/>
          <p:nvPr/>
        </p:nvSpPr>
        <p:spPr>
          <a:xfrm>
            <a:off x="605671" y="3912776"/>
            <a:ext cx="1511318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Europe" panose="020B7200000000000000" pitchFamily="34" charset="0"/>
              </a:rPr>
              <a:t>Планируется</a:t>
            </a:r>
          </a:p>
        </p:txBody>
      </p:sp>
      <p:grpSp>
        <p:nvGrpSpPr>
          <p:cNvPr id="46" name="Group 33"/>
          <p:cNvGrpSpPr>
            <a:grpSpLocks noChangeAspect="1"/>
          </p:cNvGrpSpPr>
          <p:nvPr/>
        </p:nvGrpSpPr>
        <p:grpSpPr>
          <a:xfrm>
            <a:off x="434080" y="3024044"/>
            <a:ext cx="166680" cy="292361"/>
            <a:chOff x="2596455" y="3717050"/>
            <a:chExt cx="465955" cy="817300"/>
          </a:xfrm>
        </p:grpSpPr>
        <p:sp>
          <p:nvSpPr>
            <p:cNvPr id="47" name="Isosceles Triangle 1"/>
            <p:cNvSpPr/>
            <p:nvPr/>
          </p:nvSpPr>
          <p:spPr>
            <a:xfrm rot="10800000">
              <a:off x="2596455" y="3717050"/>
              <a:ext cx="465955" cy="817300"/>
            </a:xfrm>
            <a:custGeom>
              <a:avLst/>
              <a:gdLst>
                <a:gd name="connsiteX0" fmla="*/ 0 w 889129"/>
                <a:gd name="connsiteY0" fmla="*/ 1518650 h 1518650"/>
                <a:gd name="connsiteX1" fmla="*/ 444565 w 889129"/>
                <a:gd name="connsiteY1" fmla="*/ 0 h 1518650"/>
                <a:gd name="connsiteX2" fmla="*/ 889129 w 889129"/>
                <a:gd name="connsiteY2" fmla="*/ 1518650 h 1518650"/>
                <a:gd name="connsiteX3" fmla="*/ 0 w 889129"/>
                <a:gd name="connsiteY3" fmla="*/ 1518650 h 1518650"/>
                <a:gd name="connsiteX0" fmla="*/ 0 w 889129"/>
                <a:gd name="connsiteY0" fmla="*/ 1518650 h 1704916"/>
                <a:gd name="connsiteX1" fmla="*/ 444565 w 889129"/>
                <a:gd name="connsiteY1" fmla="*/ 0 h 1704916"/>
                <a:gd name="connsiteX2" fmla="*/ 889129 w 889129"/>
                <a:gd name="connsiteY2" fmla="*/ 1518650 h 1704916"/>
                <a:gd name="connsiteX3" fmla="*/ 0 w 889129"/>
                <a:gd name="connsiteY3" fmla="*/ 1518650 h 1704916"/>
                <a:gd name="connsiteX0" fmla="*/ 0 w 889132"/>
                <a:gd name="connsiteY0" fmla="*/ 1518650 h 1842570"/>
                <a:gd name="connsiteX1" fmla="*/ 444565 w 889132"/>
                <a:gd name="connsiteY1" fmla="*/ 0 h 1842570"/>
                <a:gd name="connsiteX2" fmla="*/ 889129 w 889132"/>
                <a:gd name="connsiteY2" fmla="*/ 1518650 h 1842570"/>
                <a:gd name="connsiteX3" fmla="*/ 0 w 889132"/>
                <a:gd name="connsiteY3" fmla="*/ 1518650 h 1842570"/>
                <a:gd name="connsiteX0" fmla="*/ 0 w 889132"/>
                <a:gd name="connsiteY0" fmla="*/ 1518650 h 1967879"/>
                <a:gd name="connsiteX1" fmla="*/ 444565 w 889132"/>
                <a:gd name="connsiteY1" fmla="*/ 0 h 1967879"/>
                <a:gd name="connsiteX2" fmla="*/ 889129 w 889132"/>
                <a:gd name="connsiteY2" fmla="*/ 1518650 h 1967879"/>
                <a:gd name="connsiteX3" fmla="*/ 0 w 889132"/>
                <a:gd name="connsiteY3" fmla="*/ 1518650 h 1967879"/>
                <a:gd name="connsiteX0" fmla="*/ 0 w 889132"/>
                <a:gd name="connsiteY0" fmla="*/ 1518650 h 2059510"/>
                <a:gd name="connsiteX1" fmla="*/ 444565 w 889132"/>
                <a:gd name="connsiteY1" fmla="*/ 0 h 2059510"/>
                <a:gd name="connsiteX2" fmla="*/ 889129 w 889132"/>
                <a:gd name="connsiteY2" fmla="*/ 1518650 h 2059510"/>
                <a:gd name="connsiteX3" fmla="*/ 0 w 889132"/>
                <a:gd name="connsiteY3" fmla="*/ 1518650 h 2059510"/>
                <a:gd name="connsiteX0" fmla="*/ 43 w 889175"/>
                <a:gd name="connsiteY0" fmla="*/ 1518650 h 2059510"/>
                <a:gd name="connsiteX1" fmla="*/ 444608 w 889175"/>
                <a:gd name="connsiteY1" fmla="*/ 0 h 2059510"/>
                <a:gd name="connsiteX2" fmla="*/ 889172 w 889175"/>
                <a:gd name="connsiteY2" fmla="*/ 1518650 h 2059510"/>
                <a:gd name="connsiteX3" fmla="*/ 43 w 889175"/>
                <a:gd name="connsiteY3" fmla="*/ 1518650 h 2059510"/>
                <a:gd name="connsiteX0" fmla="*/ 43 w 889437"/>
                <a:gd name="connsiteY0" fmla="*/ 1518650 h 2059510"/>
                <a:gd name="connsiteX1" fmla="*/ 444608 w 889437"/>
                <a:gd name="connsiteY1" fmla="*/ 0 h 2059510"/>
                <a:gd name="connsiteX2" fmla="*/ 889172 w 889437"/>
                <a:gd name="connsiteY2" fmla="*/ 1518650 h 2059510"/>
                <a:gd name="connsiteX3" fmla="*/ 43 w 889437"/>
                <a:gd name="connsiteY3" fmla="*/ 1518650 h 20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37" h="2059510">
                  <a:moveTo>
                    <a:pt x="43" y="1518650"/>
                  </a:moveTo>
                  <a:cubicBezTo>
                    <a:pt x="-4169" y="973187"/>
                    <a:pt x="296420" y="506217"/>
                    <a:pt x="444608" y="0"/>
                  </a:cubicBezTo>
                  <a:cubicBezTo>
                    <a:pt x="592796" y="506217"/>
                    <a:pt x="899734" y="943754"/>
                    <a:pt x="889172" y="1518650"/>
                  </a:cubicBezTo>
                  <a:cubicBezTo>
                    <a:pt x="891246" y="2274300"/>
                    <a:pt x="10669" y="2204450"/>
                    <a:pt x="43" y="151865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Oval 35"/>
            <p:cNvSpPr/>
            <p:nvPr/>
          </p:nvSpPr>
          <p:spPr>
            <a:xfrm>
              <a:off x="2683669" y="3812654"/>
              <a:ext cx="288032" cy="2934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663923" y="5567511"/>
            <a:ext cx="1686301" cy="271434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0" rtlCol="0" anchor="ctr">
            <a:no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Europe_Ext" pitchFamily="2" charset="0"/>
              </a:rPr>
              <a:t>ДАЛЬНЕВОСТОЧНЫЙ</a:t>
            </a:r>
          </a:p>
          <a:p>
            <a:r>
              <a:rPr lang="ru-RU" sz="900" dirty="0">
                <a:solidFill>
                  <a:schemeClr val="bg1"/>
                </a:solidFill>
                <a:latin typeface="Europe_Ext" pitchFamily="2" charset="0"/>
              </a:rPr>
              <a:t>ПОРТ</a:t>
            </a:r>
          </a:p>
        </p:txBody>
      </p:sp>
      <p:grpSp>
        <p:nvGrpSpPr>
          <p:cNvPr id="50" name="Group 33"/>
          <p:cNvGrpSpPr>
            <a:grpSpLocks noChangeAspect="1"/>
          </p:cNvGrpSpPr>
          <p:nvPr/>
        </p:nvGrpSpPr>
        <p:grpSpPr>
          <a:xfrm>
            <a:off x="8249193" y="5476964"/>
            <a:ext cx="216024" cy="378912"/>
            <a:chOff x="2596455" y="3737595"/>
            <a:chExt cx="465955" cy="817300"/>
          </a:xfrm>
          <a:solidFill>
            <a:schemeClr val="bg1"/>
          </a:solidFill>
        </p:grpSpPr>
        <p:sp>
          <p:nvSpPr>
            <p:cNvPr id="51" name="Isosceles Triangle 1"/>
            <p:cNvSpPr/>
            <p:nvPr/>
          </p:nvSpPr>
          <p:spPr>
            <a:xfrm rot="10800000">
              <a:off x="2596455" y="3737595"/>
              <a:ext cx="465955" cy="817300"/>
            </a:xfrm>
            <a:custGeom>
              <a:avLst/>
              <a:gdLst>
                <a:gd name="connsiteX0" fmla="*/ 0 w 889129"/>
                <a:gd name="connsiteY0" fmla="*/ 1518650 h 1518650"/>
                <a:gd name="connsiteX1" fmla="*/ 444565 w 889129"/>
                <a:gd name="connsiteY1" fmla="*/ 0 h 1518650"/>
                <a:gd name="connsiteX2" fmla="*/ 889129 w 889129"/>
                <a:gd name="connsiteY2" fmla="*/ 1518650 h 1518650"/>
                <a:gd name="connsiteX3" fmla="*/ 0 w 889129"/>
                <a:gd name="connsiteY3" fmla="*/ 1518650 h 1518650"/>
                <a:gd name="connsiteX0" fmla="*/ 0 w 889129"/>
                <a:gd name="connsiteY0" fmla="*/ 1518650 h 1704916"/>
                <a:gd name="connsiteX1" fmla="*/ 444565 w 889129"/>
                <a:gd name="connsiteY1" fmla="*/ 0 h 1704916"/>
                <a:gd name="connsiteX2" fmla="*/ 889129 w 889129"/>
                <a:gd name="connsiteY2" fmla="*/ 1518650 h 1704916"/>
                <a:gd name="connsiteX3" fmla="*/ 0 w 889129"/>
                <a:gd name="connsiteY3" fmla="*/ 1518650 h 1704916"/>
                <a:gd name="connsiteX0" fmla="*/ 0 w 889132"/>
                <a:gd name="connsiteY0" fmla="*/ 1518650 h 1842570"/>
                <a:gd name="connsiteX1" fmla="*/ 444565 w 889132"/>
                <a:gd name="connsiteY1" fmla="*/ 0 h 1842570"/>
                <a:gd name="connsiteX2" fmla="*/ 889129 w 889132"/>
                <a:gd name="connsiteY2" fmla="*/ 1518650 h 1842570"/>
                <a:gd name="connsiteX3" fmla="*/ 0 w 889132"/>
                <a:gd name="connsiteY3" fmla="*/ 1518650 h 1842570"/>
                <a:gd name="connsiteX0" fmla="*/ 0 w 889132"/>
                <a:gd name="connsiteY0" fmla="*/ 1518650 h 1967879"/>
                <a:gd name="connsiteX1" fmla="*/ 444565 w 889132"/>
                <a:gd name="connsiteY1" fmla="*/ 0 h 1967879"/>
                <a:gd name="connsiteX2" fmla="*/ 889129 w 889132"/>
                <a:gd name="connsiteY2" fmla="*/ 1518650 h 1967879"/>
                <a:gd name="connsiteX3" fmla="*/ 0 w 889132"/>
                <a:gd name="connsiteY3" fmla="*/ 1518650 h 1967879"/>
                <a:gd name="connsiteX0" fmla="*/ 0 w 889132"/>
                <a:gd name="connsiteY0" fmla="*/ 1518650 h 2059510"/>
                <a:gd name="connsiteX1" fmla="*/ 444565 w 889132"/>
                <a:gd name="connsiteY1" fmla="*/ 0 h 2059510"/>
                <a:gd name="connsiteX2" fmla="*/ 889129 w 889132"/>
                <a:gd name="connsiteY2" fmla="*/ 1518650 h 2059510"/>
                <a:gd name="connsiteX3" fmla="*/ 0 w 889132"/>
                <a:gd name="connsiteY3" fmla="*/ 1518650 h 2059510"/>
                <a:gd name="connsiteX0" fmla="*/ 43 w 889175"/>
                <a:gd name="connsiteY0" fmla="*/ 1518650 h 2059510"/>
                <a:gd name="connsiteX1" fmla="*/ 444608 w 889175"/>
                <a:gd name="connsiteY1" fmla="*/ 0 h 2059510"/>
                <a:gd name="connsiteX2" fmla="*/ 889172 w 889175"/>
                <a:gd name="connsiteY2" fmla="*/ 1518650 h 2059510"/>
                <a:gd name="connsiteX3" fmla="*/ 43 w 889175"/>
                <a:gd name="connsiteY3" fmla="*/ 1518650 h 2059510"/>
                <a:gd name="connsiteX0" fmla="*/ 43 w 889437"/>
                <a:gd name="connsiteY0" fmla="*/ 1518650 h 2059510"/>
                <a:gd name="connsiteX1" fmla="*/ 444608 w 889437"/>
                <a:gd name="connsiteY1" fmla="*/ 0 h 2059510"/>
                <a:gd name="connsiteX2" fmla="*/ 889172 w 889437"/>
                <a:gd name="connsiteY2" fmla="*/ 1518650 h 2059510"/>
                <a:gd name="connsiteX3" fmla="*/ 43 w 889437"/>
                <a:gd name="connsiteY3" fmla="*/ 1518650 h 20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37" h="2059510">
                  <a:moveTo>
                    <a:pt x="43" y="1518650"/>
                  </a:moveTo>
                  <a:cubicBezTo>
                    <a:pt x="-4169" y="973187"/>
                    <a:pt x="296420" y="506217"/>
                    <a:pt x="444608" y="0"/>
                  </a:cubicBezTo>
                  <a:cubicBezTo>
                    <a:pt x="592796" y="506217"/>
                    <a:pt x="899734" y="943754"/>
                    <a:pt x="889172" y="1518650"/>
                  </a:cubicBezTo>
                  <a:cubicBezTo>
                    <a:pt x="891246" y="2274300"/>
                    <a:pt x="10669" y="2204450"/>
                    <a:pt x="43" y="1518650"/>
                  </a:cubicBezTo>
                  <a:close/>
                </a:path>
              </a:pathLst>
            </a:cu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Oval 35"/>
            <p:cNvSpPr/>
            <p:nvPr/>
          </p:nvSpPr>
          <p:spPr>
            <a:xfrm>
              <a:off x="2683669" y="3812654"/>
              <a:ext cx="288032" cy="293477"/>
            </a:xfrm>
            <a:prstGeom prst="ellipse">
              <a:avLst/>
            </a:pr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4491477" y="5155340"/>
            <a:ext cx="560336" cy="173257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0" rtlCol="0" anchor="ctr">
            <a:noAutofit/>
          </a:bodyPr>
          <a:lstStyle/>
          <a:p>
            <a:pPr algn="r"/>
            <a:r>
              <a:rPr lang="ru-RU" sz="900" dirty="0">
                <a:solidFill>
                  <a:schemeClr val="bg1"/>
                </a:solidFill>
                <a:latin typeface="Europe_Ext" pitchFamily="2" charset="0"/>
              </a:rPr>
              <a:t>УРАЛ</a:t>
            </a:r>
          </a:p>
        </p:txBody>
      </p:sp>
      <p:grpSp>
        <p:nvGrpSpPr>
          <p:cNvPr id="54" name="Group 33"/>
          <p:cNvGrpSpPr>
            <a:grpSpLocks noChangeAspect="1"/>
          </p:cNvGrpSpPr>
          <p:nvPr/>
        </p:nvGrpSpPr>
        <p:grpSpPr>
          <a:xfrm>
            <a:off x="4390619" y="4949685"/>
            <a:ext cx="216024" cy="378912"/>
            <a:chOff x="2596455" y="3737595"/>
            <a:chExt cx="465955" cy="817300"/>
          </a:xfrm>
          <a:solidFill>
            <a:schemeClr val="bg1"/>
          </a:solidFill>
        </p:grpSpPr>
        <p:sp>
          <p:nvSpPr>
            <p:cNvPr id="55" name="Isosceles Triangle 1"/>
            <p:cNvSpPr/>
            <p:nvPr/>
          </p:nvSpPr>
          <p:spPr>
            <a:xfrm rot="10800000">
              <a:off x="2596455" y="3737595"/>
              <a:ext cx="465955" cy="817300"/>
            </a:xfrm>
            <a:custGeom>
              <a:avLst/>
              <a:gdLst>
                <a:gd name="connsiteX0" fmla="*/ 0 w 889129"/>
                <a:gd name="connsiteY0" fmla="*/ 1518650 h 1518650"/>
                <a:gd name="connsiteX1" fmla="*/ 444565 w 889129"/>
                <a:gd name="connsiteY1" fmla="*/ 0 h 1518650"/>
                <a:gd name="connsiteX2" fmla="*/ 889129 w 889129"/>
                <a:gd name="connsiteY2" fmla="*/ 1518650 h 1518650"/>
                <a:gd name="connsiteX3" fmla="*/ 0 w 889129"/>
                <a:gd name="connsiteY3" fmla="*/ 1518650 h 1518650"/>
                <a:gd name="connsiteX0" fmla="*/ 0 w 889129"/>
                <a:gd name="connsiteY0" fmla="*/ 1518650 h 1704916"/>
                <a:gd name="connsiteX1" fmla="*/ 444565 w 889129"/>
                <a:gd name="connsiteY1" fmla="*/ 0 h 1704916"/>
                <a:gd name="connsiteX2" fmla="*/ 889129 w 889129"/>
                <a:gd name="connsiteY2" fmla="*/ 1518650 h 1704916"/>
                <a:gd name="connsiteX3" fmla="*/ 0 w 889129"/>
                <a:gd name="connsiteY3" fmla="*/ 1518650 h 1704916"/>
                <a:gd name="connsiteX0" fmla="*/ 0 w 889132"/>
                <a:gd name="connsiteY0" fmla="*/ 1518650 h 1842570"/>
                <a:gd name="connsiteX1" fmla="*/ 444565 w 889132"/>
                <a:gd name="connsiteY1" fmla="*/ 0 h 1842570"/>
                <a:gd name="connsiteX2" fmla="*/ 889129 w 889132"/>
                <a:gd name="connsiteY2" fmla="*/ 1518650 h 1842570"/>
                <a:gd name="connsiteX3" fmla="*/ 0 w 889132"/>
                <a:gd name="connsiteY3" fmla="*/ 1518650 h 1842570"/>
                <a:gd name="connsiteX0" fmla="*/ 0 w 889132"/>
                <a:gd name="connsiteY0" fmla="*/ 1518650 h 1967879"/>
                <a:gd name="connsiteX1" fmla="*/ 444565 w 889132"/>
                <a:gd name="connsiteY1" fmla="*/ 0 h 1967879"/>
                <a:gd name="connsiteX2" fmla="*/ 889129 w 889132"/>
                <a:gd name="connsiteY2" fmla="*/ 1518650 h 1967879"/>
                <a:gd name="connsiteX3" fmla="*/ 0 w 889132"/>
                <a:gd name="connsiteY3" fmla="*/ 1518650 h 1967879"/>
                <a:gd name="connsiteX0" fmla="*/ 0 w 889132"/>
                <a:gd name="connsiteY0" fmla="*/ 1518650 h 2059510"/>
                <a:gd name="connsiteX1" fmla="*/ 444565 w 889132"/>
                <a:gd name="connsiteY1" fmla="*/ 0 h 2059510"/>
                <a:gd name="connsiteX2" fmla="*/ 889129 w 889132"/>
                <a:gd name="connsiteY2" fmla="*/ 1518650 h 2059510"/>
                <a:gd name="connsiteX3" fmla="*/ 0 w 889132"/>
                <a:gd name="connsiteY3" fmla="*/ 1518650 h 2059510"/>
                <a:gd name="connsiteX0" fmla="*/ 43 w 889175"/>
                <a:gd name="connsiteY0" fmla="*/ 1518650 h 2059510"/>
                <a:gd name="connsiteX1" fmla="*/ 444608 w 889175"/>
                <a:gd name="connsiteY1" fmla="*/ 0 h 2059510"/>
                <a:gd name="connsiteX2" fmla="*/ 889172 w 889175"/>
                <a:gd name="connsiteY2" fmla="*/ 1518650 h 2059510"/>
                <a:gd name="connsiteX3" fmla="*/ 43 w 889175"/>
                <a:gd name="connsiteY3" fmla="*/ 1518650 h 2059510"/>
                <a:gd name="connsiteX0" fmla="*/ 43 w 889437"/>
                <a:gd name="connsiteY0" fmla="*/ 1518650 h 2059510"/>
                <a:gd name="connsiteX1" fmla="*/ 444608 w 889437"/>
                <a:gd name="connsiteY1" fmla="*/ 0 h 2059510"/>
                <a:gd name="connsiteX2" fmla="*/ 889172 w 889437"/>
                <a:gd name="connsiteY2" fmla="*/ 1518650 h 2059510"/>
                <a:gd name="connsiteX3" fmla="*/ 43 w 889437"/>
                <a:gd name="connsiteY3" fmla="*/ 1518650 h 20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37" h="2059510">
                  <a:moveTo>
                    <a:pt x="43" y="1518650"/>
                  </a:moveTo>
                  <a:cubicBezTo>
                    <a:pt x="-4169" y="973187"/>
                    <a:pt x="296420" y="506217"/>
                    <a:pt x="444608" y="0"/>
                  </a:cubicBezTo>
                  <a:cubicBezTo>
                    <a:pt x="592796" y="506217"/>
                    <a:pt x="899734" y="943754"/>
                    <a:pt x="889172" y="1518650"/>
                  </a:cubicBezTo>
                  <a:cubicBezTo>
                    <a:pt x="891246" y="2274300"/>
                    <a:pt x="10669" y="2204450"/>
                    <a:pt x="43" y="1518650"/>
                  </a:cubicBezTo>
                  <a:close/>
                </a:path>
              </a:pathLst>
            </a:cu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Oval 35"/>
            <p:cNvSpPr/>
            <p:nvPr/>
          </p:nvSpPr>
          <p:spPr>
            <a:xfrm>
              <a:off x="2683669" y="3812654"/>
              <a:ext cx="288032" cy="293477"/>
            </a:xfrm>
            <a:prstGeom prst="ellipse">
              <a:avLst/>
            </a:pr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498376" y="3875841"/>
            <a:ext cx="1221256" cy="332260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0" rtlCol="0" anchor="ctr">
            <a:no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Europe_Ext" pitchFamily="2" charset="0"/>
              </a:rPr>
              <a:t>БАЛТИЙСКИЙ</a:t>
            </a:r>
          </a:p>
          <a:p>
            <a:r>
              <a:rPr lang="ru-RU" sz="900" dirty="0">
                <a:solidFill>
                  <a:schemeClr val="bg1"/>
                </a:solidFill>
                <a:latin typeface="Europe_Ext" pitchFamily="2" charset="0"/>
              </a:rPr>
              <a:t>ПОРТ</a:t>
            </a:r>
          </a:p>
        </p:txBody>
      </p:sp>
      <p:grpSp>
        <p:nvGrpSpPr>
          <p:cNvPr id="58" name="Group 33"/>
          <p:cNvGrpSpPr>
            <a:grpSpLocks noChangeAspect="1"/>
          </p:cNvGrpSpPr>
          <p:nvPr/>
        </p:nvGrpSpPr>
        <p:grpSpPr>
          <a:xfrm>
            <a:off x="3581952" y="3848827"/>
            <a:ext cx="216024" cy="378912"/>
            <a:chOff x="2596455" y="3737595"/>
            <a:chExt cx="465955" cy="817300"/>
          </a:xfrm>
          <a:solidFill>
            <a:schemeClr val="bg1"/>
          </a:solidFill>
        </p:grpSpPr>
        <p:sp>
          <p:nvSpPr>
            <p:cNvPr id="59" name="Isosceles Triangle 1"/>
            <p:cNvSpPr/>
            <p:nvPr/>
          </p:nvSpPr>
          <p:spPr>
            <a:xfrm rot="10800000">
              <a:off x="2596455" y="3737595"/>
              <a:ext cx="465955" cy="817300"/>
            </a:xfrm>
            <a:custGeom>
              <a:avLst/>
              <a:gdLst>
                <a:gd name="connsiteX0" fmla="*/ 0 w 889129"/>
                <a:gd name="connsiteY0" fmla="*/ 1518650 h 1518650"/>
                <a:gd name="connsiteX1" fmla="*/ 444565 w 889129"/>
                <a:gd name="connsiteY1" fmla="*/ 0 h 1518650"/>
                <a:gd name="connsiteX2" fmla="*/ 889129 w 889129"/>
                <a:gd name="connsiteY2" fmla="*/ 1518650 h 1518650"/>
                <a:gd name="connsiteX3" fmla="*/ 0 w 889129"/>
                <a:gd name="connsiteY3" fmla="*/ 1518650 h 1518650"/>
                <a:gd name="connsiteX0" fmla="*/ 0 w 889129"/>
                <a:gd name="connsiteY0" fmla="*/ 1518650 h 1704916"/>
                <a:gd name="connsiteX1" fmla="*/ 444565 w 889129"/>
                <a:gd name="connsiteY1" fmla="*/ 0 h 1704916"/>
                <a:gd name="connsiteX2" fmla="*/ 889129 w 889129"/>
                <a:gd name="connsiteY2" fmla="*/ 1518650 h 1704916"/>
                <a:gd name="connsiteX3" fmla="*/ 0 w 889129"/>
                <a:gd name="connsiteY3" fmla="*/ 1518650 h 1704916"/>
                <a:gd name="connsiteX0" fmla="*/ 0 w 889132"/>
                <a:gd name="connsiteY0" fmla="*/ 1518650 h 1842570"/>
                <a:gd name="connsiteX1" fmla="*/ 444565 w 889132"/>
                <a:gd name="connsiteY1" fmla="*/ 0 h 1842570"/>
                <a:gd name="connsiteX2" fmla="*/ 889129 w 889132"/>
                <a:gd name="connsiteY2" fmla="*/ 1518650 h 1842570"/>
                <a:gd name="connsiteX3" fmla="*/ 0 w 889132"/>
                <a:gd name="connsiteY3" fmla="*/ 1518650 h 1842570"/>
                <a:gd name="connsiteX0" fmla="*/ 0 w 889132"/>
                <a:gd name="connsiteY0" fmla="*/ 1518650 h 1967879"/>
                <a:gd name="connsiteX1" fmla="*/ 444565 w 889132"/>
                <a:gd name="connsiteY1" fmla="*/ 0 h 1967879"/>
                <a:gd name="connsiteX2" fmla="*/ 889129 w 889132"/>
                <a:gd name="connsiteY2" fmla="*/ 1518650 h 1967879"/>
                <a:gd name="connsiteX3" fmla="*/ 0 w 889132"/>
                <a:gd name="connsiteY3" fmla="*/ 1518650 h 1967879"/>
                <a:gd name="connsiteX0" fmla="*/ 0 w 889132"/>
                <a:gd name="connsiteY0" fmla="*/ 1518650 h 2059510"/>
                <a:gd name="connsiteX1" fmla="*/ 444565 w 889132"/>
                <a:gd name="connsiteY1" fmla="*/ 0 h 2059510"/>
                <a:gd name="connsiteX2" fmla="*/ 889129 w 889132"/>
                <a:gd name="connsiteY2" fmla="*/ 1518650 h 2059510"/>
                <a:gd name="connsiteX3" fmla="*/ 0 w 889132"/>
                <a:gd name="connsiteY3" fmla="*/ 1518650 h 2059510"/>
                <a:gd name="connsiteX0" fmla="*/ 43 w 889175"/>
                <a:gd name="connsiteY0" fmla="*/ 1518650 h 2059510"/>
                <a:gd name="connsiteX1" fmla="*/ 444608 w 889175"/>
                <a:gd name="connsiteY1" fmla="*/ 0 h 2059510"/>
                <a:gd name="connsiteX2" fmla="*/ 889172 w 889175"/>
                <a:gd name="connsiteY2" fmla="*/ 1518650 h 2059510"/>
                <a:gd name="connsiteX3" fmla="*/ 43 w 889175"/>
                <a:gd name="connsiteY3" fmla="*/ 1518650 h 2059510"/>
                <a:gd name="connsiteX0" fmla="*/ 43 w 889437"/>
                <a:gd name="connsiteY0" fmla="*/ 1518650 h 2059510"/>
                <a:gd name="connsiteX1" fmla="*/ 444608 w 889437"/>
                <a:gd name="connsiteY1" fmla="*/ 0 h 2059510"/>
                <a:gd name="connsiteX2" fmla="*/ 889172 w 889437"/>
                <a:gd name="connsiteY2" fmla="*/ 1518650 h 2059510"/>
                <a:gd name="connsiteX3" fmla="*/ 43 w 889437"/>
                <a:gd name="connsiteY3" fmla="*/ 1518650 h 20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37" h="2059510">
                  <a:moveTo>
                    <a:pt x="43" y="1518650"/>
                  </a:moveTo>
                  <a:cubicBezTo>
                    <a:pt x="-4169" y="973187"/>
                    <a:pt x="296420" y="506217"/>
                    <a:pt x="444608" y="0"/>
                  </a:cubicBezTo>
                  <a:cubicBezTo>
                    <a:pt x="592796" y="506217"/>
                    <a:pt x="899734" y="943754"/>
                    <a:pt x="889172" y="1518650"/>
                  </a:cubicBezTo>
                  <a:cubicBezTo>
                    <a:pt x="891246" y="2274300"/>
                    <a:pt x="10669" y="2204450"/>
                    <a:pt x="43" y="1518650"/>
                  </a:cubicBezTo>
                  <a:close/>
                </a:path>
              </a:pathLst>
            </a:cu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Oval 35"/>
            <p:cNvSpPr/>
            <p:nvPr/>
          </p:nvSpPr>
          <p:spPr>
            <a:xfrm>
              <a:off x="2683669" y="3812654"/>
              <a:ext cx="288032" cy="293477"/>
            </a:xfrm>
            <a:prstGeom prst="ellipse">
              <a:avLst/>
            </a:pr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Group 33"/>
          <p:cNvGrpSpPr>
            <a:grpSpLocks noChangeAspect="1"/>
          </p:cNvGrpSpPr>
          <p:nvPr/>
        </p:nvGrpSpPr>
        <p:grpSpPr>
          <a:xfrm>
            <a:off x="3756470" y="3949009"/>
            <a:ext cx="216024" cy="378912"/>
            <a:chOff x="2596455" y="3737595"/>
            <a:chExt cx="465955" cy="817300"/>
          </a:xfrm>
          <a:solidFill>
            <a:schemeClr val="bg1"/>
          </a:solidFill>
        </p:grpSpPr>
        <p:sp>
          <p:nvSpPr>
            <p:cNvPr id="16" name="Isosceles Triangle 1"/>
            <p:cNvSpPr/>
            <p:nvPr/>
          </p:nvSpPr>
          <p:spPr>
            <a:xfrm rot="10800000">
              <a:off x="2596455" y="3737595"/>
              <a:ext cx="465955" cy="817300"/>
            </a:xfrm>
            <a:custGeom>
              <a:avLst/>
              <a:gdLst>
                <a:gd name="connsiteX0" fmla="*/ 0 w 889129"/>
                <a:gd name="connsiteY0" fmla="*/ 1518650 h 1518650"/>
                <a:gd name="connsiteX1" fmla="*/ 444565 w 889129"/>
                <a:gd name="connsiteY1" fmla="*/ 0 h 1518650"/>
                <a:gd name="connsiteX2" fmla="*/ 889129 w 889129"/>
                <a:gd name="connsiteY2" fmla="*/ 1518650 h 1518650"/>
                <a:gd name="connsiteX3" fmla="*/ 0 w 889129"/>
                <a:gd name="connsiteY3" fmla="*/ 1518650 h 1518650"/>
                <a:gd name="connsiteX0" fmla="*/ 0 w 889129"/>
                <a:gd name="connsiteY0" fmla="*/ 1518650 h 1704916"/>
                <a:gd name="connsiteX1" fmla="*/ 444565 w 889129"/>
                <a:gd name="connsiteY1" fmla="*/ 0 h 1704916"/>
                <a:gd name="connsiteX2" fmla="*/ 889129 w 889129"/>
                <a:gd name="connsiteY2" fmla="*/ 1518650 h 1704916"/>
                <a:gd name="connsiteX3" fmla="*/ 0 w 889129"/>
                <a:gd name="connsiteY3" fmla="*/ 1518650 h 1704916"/>
                <a:gd name="connsiteX0" fmla="*/ 0 w 889132"/>
                <a:gd name="connsiteY0" fmla="*/ 1518650 h 1842570"/>
                <a:gd name="connsiteX1" fmla="*/ 444565 w 889132"/>
                <a:gd name="connsiteY1" fmla="*/ 0 h 1842570"/>
                <a:gd name="connsiteX2" fmla="*/ 889129 w 889132"/>
                <a:gd name="connsiteY2" fmla="*/ 1518650 h 1842570"/>
                <a:gd name="connsiteX3" fmla="*/ 0 w 889132"/>
                <a:gd name="connsiteY3" fmla="*/ 1518650 h 1842570"/>
                <a:gd name="connsiteX0" fmla="*/ 0 w 889132"/>
                <a:gd name="connsiteY0" fmla="*/ 1518650 h 1967879"/>
                <a:gd name="connsiteX1" fmla="*/ 444565 w 889132"/>
                <a:gd name="connsiteY1" fmla="*/ 0 h 1967879"/>
                <a:gd name="connsiteX2" fmla="*/ 889129 w 889132"/>
                <a:gd name="connsiteY2" fmla="*/ 1518650 h 1967879"/>
                <a:gd name="connsiteX3" fmla="*/ 0 w 889132"/>
                <a:gd name="connsiteY3" fmla="*/ 1518650 h 1967879"/>
                <a:gd name="connsiteX0" fmla="*/ 0 w 889132"/>
                <a:gd name="connsiteY0" fmla="*/ 1518650 h 2059510"/>
                <a:gd name="connsiteX1" fmla="*/ 444565 w 889132"/>
                <a:gd name="connsiteY1" fmla="*/ 0 h 2059510"/>
                <a:gd name="connsiteX2" fmla="*/ 889129 w 889132"/>
                <a:gd name="connsiteY2" fmla="*/ 1518650 h 2059510"/>
                <a:gd name="connsiteX3" fmla="*/ 0 w 889132"/>
                <a:gd name="connsiteY3" fmla="*/ 1518650 h 2059510"/>
                <a:gd name="connsiteX0" fmla="*/ 43 w 889175"/>
                <a:gd name="connsiteY0" fmla="*/ 1518650 h 2059510"/>
                <a:gd name="connsiteX1" fmla="*/ 444608 w 889175"/>
                <a:gd name="connsiteY1" fmla="*/ 0 h 2059510"/>
                <a:gd name="connsiteX2" fmla="*/ 889172 w 889175"/>
                <a:gd name="connsiteY2" fmla="*/ 1518650 h 2059510"/>
                <a:gd name="connsiteX3" fmla="*/ 43 w 889175"/>
                <a:gd name="connsiteY3" fmla="*/ 1518650 h 2059510"/>
                <a:gd name="connsiteX0" fmla="*/ 43 w 889437"/>
                <a:gd name="connsiteY0" fmla="*/ 1518650 h 2059510"/>
                <a:gd name="connsiteX1" fmla="*/ 444608 w 889437"/>
                <a:gd name="connsiteY1" fmla="*/ 0 h 2059510"/>
                <a:gd name="connsiteX2" fmla="*/ 889172 w 889437"/>
                <a:gd name="connsiteY2" fmla="*/ 1518650 h 2059510"/>
                <a:gd name="connsiteX3" fmla="*/ 43 w 889437"/>
                <a:gd name="connsiteY3" fmla="*/ 1518650 h 20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37" h="2059510">
                  <a:moveTo>
                    <a:pt x="43" y="1518650"/>
                  </a:moveTo>
                  <a:cubicBezTo>
                    <a:pt x="-4169" y="973187"/>
                    <a:pt x="296420" y="506217"/>
                    <a:pt x="444608" y="0"/>
                  </a:cubicBezTo>
                  <a:cubicBezTo>
                    <a:pt x="592796" y="506217"/>
                    <a:pt x="899734" y="943754"/>
                    <a:pt x="889172" y="1518650"/>
                  </a:cubicBezTo>
                  <a:cubicBezTo>
                    <a:pt x="891246" y="2274300"/>
                    <a:pt x="10669" y="2204450"/>
                    <a:pt x="43" y="1518650"/>
                  </a:cubicBezTo>
                  <a:close/>
                </a:path>
              </a:pathLst>
            </a:cu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Oval 35"/>
            <p:cNvSpPr/>
            <p:nvPr/>
          </p:nvSpPr>
          <p:spPr>
            <a:xfrm>
              <a:off x="2683669" y="3812654"/>
              <a:ext cx="288032" cy="293477"/>
            </a:xfrm>
            <a:prstGeom prst="ellipse">
              <a:avLst/>
            </a:prstGeom>
            <a:grpFill/>
            <a:ln w="9525" cap="sq">
              <a:solidFill>
                <a:schemeClr val="tx2"/>
              </a:solidFill>
              <a:prstDash val="sys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Group 33"/>
          <p:cNvGrpSpPr>
            <a:grpSpLocks noChangeAspect="1"/>
          </p:cNvGrpSpPr>
          <p:nvPr/>
        </p:nvGrpSpPr>
        <p:grpSpPr>
          <a:xfrm>
            <a:off x="3727509" y="4293300"/>
            <a:ext cx="216024" cy="378912"/>
            <a:chOff x="2596455" y="3737595"/>
            <a:chExt cx="465955" cy="817300"/>
          </a:xfrm>
        </p:grpSpPr>
        <p:sp>
          <p:nvSpPr>
            <p:cNvPr id="20" name="Isosceles Triangle 1"/>
            <p:cNvSpPr/>
            <p:nvPr/>
          </p:nvSpPr>
          <p:spPr>
            <a:xfrm rot="10800000">
              <a:off x="2596455" y="3737595"/>
              <a:ext cx="465955" cy="817300"/>
            </a:xfrm>
            <a:custGeom>
              <a:avLst/>
              <a:gdLst>
                <a:gd name="connsiteX0" fmla="*/ 0 w 889129"/>
                <a:gd name="connsiteY0" fmla="*/ 1518650 h 1518650"/>
                <a:gd name="connsiteX1" fmla="*/ 444565 w 889129"/>
                <a:gd name="connsiteY1" fmla="*/ 0 h 1518650"/>
                <a:gd name="connsiteX2" fmla="*/ 889129 w 889129"/>
                <a:gd name="connsiteY2" fmla="*/ 1518650 h 1518650"/>
                <a:gd name="connsiteX3" fmla="*/ 0 w 889129"/>
                <a:gd name="connsiteY3" fmla="*/ 1518650 h 1518650"/>
                <a:gd name="connsiteX0" fmla="*/ 0 w 889129"/>
                <a:gd name="connsiteY0" fmla="*/ 1518650 h 1704916"/>
                <a:gd name="connsiteX1" fmla="*/ 444565 w 889129"/>
                <a:gd name="connsiteY1" fmla="*/ 0 h 1704916"/>
                <a:gd name="connsiteX2" fmla="*/ 889129 w 889129"/>
                <a:gd name="connsiteY2" fmla="*/ 1518650 h 1704916"/>
                <a:gd name="connsiteX3" fmla="*/ 0 w 889129"/>
                <a:gd name="connsiteY3" fmla="*/ 1518650 h 1704916"/>
                <a:gd name="connsiteX0" fmla="*/ 0 w 889132"/>
                <a:gd name="connsiteY0" fmla="*/ 1518650 h 1842570"/>
                <a:gd name="connsiteX1" fmla="*/ 444565 w 889132"/>
                <a:gd name="connsiteY1" fmla="*/ 0 h 1842570"/>
                <a:gd name="connsiteX2" fmla="*/ 889129 w 889132"/>
                <a:gd name="connsiteY2" fmla="*/ 1518650 h 1842570"/>
                <a:gd name="connsiteX3" fmla="*/ 0 w 889132"/>
                <a:gd name="connsiteY3" fmla="*/ 1518650 h 1842570"/>
                <a:gd name="connsiteX0" fmla="*/ 0 w 889132"/>
                <a:gd name="connsiteY0" fmla="*/ 1518650 h 1967879"/>
                <a:gd name="connsiteX1" fmla="*/ 444565 w 889132"/>
                <a:gd name="connsiteY1" fmla="*/ 0 h 1967879"/>
                <a:gd name="connsiteX2" fmla="*/ 889129 w 889132"/>
                <a:gd name="connsiteY2" fmla="*/ 1518650 h 1967879"/>
                <a:gd name="connsiteX3" fmla="*/ 0 w 889132"/>
                <a:gd name="connsiteY3" fmla="*/ 1518650 h 1967879"/>
                <a:gd name="connsiteX0" fmla="*/ 0 w 889132"/>
                <a:gd name="connsiteY0" fmla="*/ 1518650 h 2059510"/>
                <a:gd name="connsiteX1" fmla="*/ 444565 w 889132"/>
                <a:gd name="connsiteY1" fmla="*/ 0 h 2059510"/>
                <a:gd name="connsiteX2" fmla="*/ 889129 w 889132"/>
                <a:gd name="connsiteY2" fmla="*/ 1518650 h 2059510"/>
                <a:gd name="connsiteX3" fmla="*/ 0 w 889132"/>
                <a:gd name="connsiteY3" fmla="*/ 1518650 h 2059510"/>
                <a:gd name="connsiteX0" fmla="*/ 43 w 889175"/>
                <a:gd name="connsiteY0" fmla="*/ 1518650 h 2059510"/>
                <a:gd name="connsiteX1" fmla="*/ 444608 w 889175"/>
                <a:gd name="connsiteY1" fmla="*/ 0 h 2059510"/>
                <a:gd name="connsiteX2" fmla="*/ 889172 w 889175"/>
                <a:gd name="connsiteY2" fmla="*/ 1518650 h 2059510"/>
                <a:gd name="connsiteX3" fmla="*/ 43 w 889175"/>
                <a:gd name="connsiteY3" fmla="*/ 1518650 h 2059510"/>
                <a:gd name="connsiteX0" fmla="*/ 43 w 889437"/>
                <a:gd name="connsiteY0" fmla="*/ 1518650 h 2059510"/>
                <a:gd name="connsiteX1" fmla="*/ 444608 w 889437"/>
                <a:gd name="connsiteY1" fmla="*/ 0 h 2059510"/>
                <a:gd name="connsiteX2" fmla="*/ 889172 w 889437"/>
                <a:gd name="connsiteY2" fmla="*/ 1518650 h 2059510"/>
                <a:gd name="connsiteX3" fmla="*/ 43 w 889437"/>
                <a:gd name="connsiteY3" fmla="*/ 1518650 h 20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37" h="2059510">
                  <a:moveTo>
                    <a:pt x="43" y="1518650"/>
                  </a:moveTo>
                  <a:cubicBezTo>
                    <a:pt x="-4169" y="973187"/>
                    <a:pt x="296420" y="506217"/>
                    <a:pt x="444608" y="0"/>
                  </a:cubicBezTo>
                  <a:cubicBezTo>
                    <a:pt x="592796" y="506217"/>
                    <a:pt x="899734" y="943754"/>
                    <a:pt x="889172" y="1518650"/>
                  </a:cubicBezTo>
                  <a:cubicBezTo>
                    <a:pt x="891246" y="2274300"/>
                    <a:pt x="10669" y="2204450"/>
                    <a:pt x="43" y="1518650"/>
                  </a:cubicBezTo>
                  <a:close/>
                </a:path>
              </a:pathLst>
            </a:custGeom>
            <a:pattFill prst="narHorz">
              <a:fgClr>
                <a:schemeClr val="tx2"/>
              </a:fgClr>
              <a:bgClr>
                <a:schemeClr val="bg1"/>
              </a:bgClr>
            </a:patt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Oval 35"/>
            <p:cNvSpPr/>
            <p:nvPr/>
          </p:nvSpPr>
          <p:spPr>
            <a:xfrm>
              <a:off x="2683669" y="3812654"/>
              <a:ext cx="288032" cy="2934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Group 33"/>
          <p:cNvGrpSpPr>
            <a:grpSpLocks noChangeAspect="1"/>
          </p:cNvGrpSpPr>
          <p:nvPr/>
        </p:nvGrpSpPr>
        <p:grpSpPr>
          <a:xfrm>
            <a:off x="3504091" y="4561319"/>
            <a:ext cx="216024" cy="378912"/>
            <a:chOff x="2596455" y="3737595"/>
            <a:chExt cx="465955" cy="817300"/>
          </a:xfrm>
        </p:grpSpPr>
        <p:sp>
          <p:nvSpPr>
            <p:cNvPr id="62" name="Isosceles Triangle 1"/>
            <p:cNvSpPr/>
            <p:nvPr/>
          </p:nvSpPr>
          <p:spPr>
            <a:xfrm rot="10800000">
              <a:off x="2596455" y="3737595"/>
              <a:ext cx="465955" cy="817300"/>
            </a:xfrm>
            <a:custGeom>
              <a:avLst/>
              <a:gdLst>
                <a:gd name="connsiteX0" fmla="*/ 0 w 889129"/>
                <a:gd name="connsiteY0" fmla="*/ 1518650 h 1518650"/>
                <a:gd name="connsiteX1" fmla="*/ 444565 w 889129"/>
                <a:gd name="connsiteY1" fmla="*/ 0 h 1518650"/>
                <a:gd name="connsiteX2" fmla="*/ 889129 w 889129"/>
                <a:gd name="connsiteY2" fmla="*/ 1518650 h 1518650"/>
                <a:gd name="connsiteX3" fmla="*/ 0 w 889129"/>
                <a:gd name="connsiteY3" fmla="*/ 1518650 h 1518650"/>
                <a:gd name="connsiteX0" fmla="*/ 0 w 889129"/>
                <a:gd name="connsiteY0" fmla="*/ 1518650 h 1704916"/>
                <a:gd name="connsiteX1" fmla="*/ 444565 w 889129"/>
                <a:gd name="connsiteY1" fmla="*/ 0 h 1704916"/>
                <a:gd name="connsiteX2" fmla="*/ 889129 w 889129"/>
                <a:gd name="connsiteY2" fmla="*/ 1518650 h 1704916"/>
                <a:gd name="connsiteX3" fmla="*/ 0 w 889129"/>
                <a:gd name="connsiteY3" fmla="*/ 1518650 h 1704916"/>
                <a:gd name="connsiteX0" fmla="*/ 0 w 889132"/>
                <a:gd name="connsiteY0" fmla="*/ 1518650 h 1842570"/>
                <a:gd name="connsiteX1" fmla="*/ 444565 w 889132"/>
                <a:gd name="connsiteY1" fmla="*/ 0 h 1842570"/>
                <a:gd name="connsiteX2" fmla="*/ 889129 w 889132"/>
                <a:gd name="connsiteY2" fmla="*/ 1518650 h 1842570"/>
                <a:gd name="connsiteX3" fmla="*/ 0 w 889132"/>
                <a:gd name="connsiteY3" fmla="*/ 1518650 h 1842570"/>
                <a:gd name="connsiteX0" fmla="*/ 0 w 889132"/>
                <a:gd name="connsiteY0" fmla="*/ 1518650 h 1967879"/>
                <a:gd name="connsiteX1" fmla="*/ 444565 w 889132"/>
                <a:gd name="connsiteY1" fmla="*/ 0 h 1967879"/>
                <a:gd name="connsiteX2" fmla="*/ 889129 w 889132"/>
                <a:gd name="connsiteY2" fmla="*/ 1518650 h 1967879"/>
                <a:gd name="connsiteX3" fmla="*/ 0 w 889132"/>
                <a:gd name="connsiteY3" fmla="*/ 1518650 h 1967879"/>
                <a:gd name="connsiteX0" fmla="*/ 0 w 889132"/>
                <a:gd name="connsiteY0" fmla="*/ 1518650 h 2059510"/>
                <a:gd name="connsiteX1" fmla="*/ 444565 w 889132"/>
                <a:gd name="connsiteY1" fmla="*/ 0 h 2059510"/>
                <a:gd name="connsiteX2" fmla="*/ 889129 w 889132"/>
                <a:gd name="connsiteY2" fmla="*/ 1518650 h 2059510"/>
                <a:gd name="connsiteX3" fmla="*/ 0 w 889132"/>
                <a:gd name="connsiteY3" fmla="*/ 1518650 h 2059510"/>
                <a:gd name="connsiteX0" fmla="*/ 43 w 889175"/>
                <a:gd name="connsiteY0" fmla="*/ 1518650 h 2059510"/>
                <a:gd name="connsiteX1" fmla="*/ 444608 w 889175"/>
                <a:gd name="connsiteY1" fmla="*/ 0 h 2059510"/>
                <a:gd name="connsiteX2" fmla="*/ 889172 w 889175"/>
                <a:gd name="connsiteY2" fmla="*/ 1518650 h 2059510"/>
                <a:gd name="connsiteX3" fmla="*/ 43 w 889175"/>
                <a:gd name="connsiteY3" fmla="*/ 1518650 h 2059510"/>
                <a:gd name="connsiteX0" fmla="*/ 43 w 889437"/>
                <a:gd name="connsiteY0" fmla="*/ 1518650 h 2059510"/>
                <a:gd name="connsiteX1" fmla="*/ 444608 w 889437"/>
                <a:gd name="connsiteY1" fmla="*/ 0 h 2059510"/>
                <a:gd name="connsiteX2" fmla="*/ 889172 w 889437"/>
                <a:gd name="connsiteY2" fmla="*/ 1518650 h 2059510"/>
                <a:gd name="connsiteX3" fmla="*/ 43 w 889437"/>
                <a:gd name="connsiteY3" fmla="*/ 1518650 h 20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37" h="2059510">
                  <a:moveTo>
                    <a:pt x="43" y="1518650"/>
                  </a:moveTo>
                  <a:cubicBezTo>
                    <a:pt x="-4169" y="973187"/>
                    <a:pt x="296420" y="506217"/>
                    <a:pt x="444608" y="0"/>
                  </a:cubicBezTo>
                  <a:cubicBezTo>
                    <a:pt x="592796" y="506217"/>
                    <a:pt x="899734" y="943754"/>
                    <a:pt x="889172" y="1518650"/>
                  </a:cubicBezTo>
                  <a:cubicBezTo>
                    <a:pt x="891246" y="2274300"/>
                    <a:pt x="10669" y="2204450"/>
                    <a:pt x="43" y="1518650"/>
                  </a:cubicBezTo>
                  <a:close/>
                </a:path>
              </a:pathLst>
            </a:custGeom>
            <a:pattFill prst="narHorz">
              <a:fgClr>
                <a:schemeClr val="tx2"/>
              </a:fgClr>
              <a:bgClr>
                <a:schemeClr val="bg1"/>
              </a:bgClr>
            </a:patt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Oval 35"/>
            <p:cNvSpPr/>
            <p:nvPr/>
          </p:nvSpPr>
          <p:spPr>
            <a:xfrm>
              <a:off x="2683669" y="3812654"/>
              <a:ext cx="288032" cy="2934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39031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3" grpId="0" animBg="1"/>
      <p:bldP spid="8" grpId="0" animBg="1"/>
      <p:bldP spid="10" grpId="0" animBg="1"/>
      <p:bldP spid="14" grpId="0" animBg="1"/>
      <p:bldP spid="18" grpId="0" animBg="1"/>
      <p:bldP spid="26" grpId="0" animBg="1"/>
      <p:bldP spid="30" grpId="0" animBg="1"/>
      <p:bldP spid="37" grpId="0"/>
      <p:bldP spid="41" grpId="0"/>
      <p:bldP spid="45" grpId="0"/>
      <p:bldP spid="49" grpId="0" animBg="1"/>
      <p:bldP spid="53" grpId="0" animBg="1"/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5"/>
          <p:cNvSpPr txBox="1">
            <a:spLocks/>
          </p:cNvSpPr>
          <p:nvPr/>
        </p:nvSpPr>
        <p:spPr>
          <a:xfrm>
            <a:off x="112223" y="315465"/>
            <a:ext cx="5574202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ГЕОГРАФИЯ БИТУМНЫХ ТЕРМИНАЛОВ В США</a:t>
            </a:r>
          </a:p>
        </p:txBody>
      </p:sp>
      <p:sp>
        <p:nvSpPr>
          <p:cNvPr id="6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116" y="6452202"/>
            <a:ext cx="2057400" cy="365125"/>
          </a:xfrm>
        </p:spPr>
        <p:txBody>
          <a:bodyPr anchor="b"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7220" y="979171"/>
            <a:ext cx="6565656" cy="3705858"/>
          </a:xfrm>
          <a:prstGeom prst="roundRect">
            <a:avLst>
              <a:gd name="adj" fmla="val 4580"/>
            </a:avLst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9"/>
          <p:cNvSpPr/>
          <p:nvPr/>
        </p:nvSpPr>
        <p:spPr>
          <a:xfrm>
            <a:off x="1035104" y="4763848"/>
            <a:ext cx="1988045" cy="335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" lvl="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5000"/>
            </a:pPr>
            <a:r>
              <a:rPr lang="ru-RU" sz="700" dirty="0">
                <a:latin typeface="Europe" panose="020B7200000000000000" pitchFamily="34" charset="0"/>
              </a:rPr>
              <a:t>Карта битумных терминалов в США</a:t>
            </a:r>
          </a:p>
          <a:p>
            <a:pPr marL="85725" lvl="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5000"/>
            </a:pPr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Europe" panose="020B7200000000000000" pitchFamily="34" charset="0"/>
              </a:rPr>
              <a:t>источник: </a:t>
            </a:r>
            <a:r>
              <a:rPr lang="en-US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Europe" panose="020B7200000000000000" pitchFamily="34" charset="0"/>
              </a:rPr>
              <a:t>http://www.energysupplylogistics.com/map/</a:t>
            </a:r>
            <a:endParaRPr lang="ru-RU" sz="500" dirty="0">
              <a:solidFill>
                <a:schemeClr val="tx1">
                  <a:lumMod val="75000"/>
                  <a:lumOff val="25000"/>
                </a:schemeClr>
              </a:solidFill>
              <a:latin typeface="Europe" panose="020B7200000000000000" pitchFamily="34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197220" y="5178143"/>
            <a:ext cx="6565656" cy="1728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01908" rtl="0" eaLnBrk="1" latinLnBrk="0" hangingPunct="1">
              <a:spcBef>
                <a:spcPts val="18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01908" rtl="0" eaLnBrk="1" latinLnBrk="0" hangingPunct="1">
              <a:spcBef>
                <a:spcPts val="400"/>
              </a:spcBef>
              <a:buClr>
                <a:schemeClr val="accent1"/>
              </a:buClr>
              <a:buSzPct val="80000"/>
              <a:buFont typeface="Webdings" panose="0503010201050906070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355600" algn="l" defTabSz="1001908" rtl="0" eaLnBrk="1" latinLnBrk="0" hangingPunct="1">
              <a:spcBef>
                <a:spcPts val="1000"/>
              </a:spcBef>
              <a:buClr>
                <a:schemeClr val="accent1"/>
              </a:buClr>
              <a:buSzPct val="85000"/>
              <a:buFont typeface="Webdings" panose="05030102010509060703" pitchFamily="18" charset="2"/>
              <a:buChar char="/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300" indent="-266700" algn="l" defTabSz="1001908" rtl="0" eaLnBrk="1" latinLnBrk="0" hangingPunct="1">
              <a:spcBef>
                <a:spcPts val="400"/>
              </a:spcBef>
              <a:buClr>
                <a:schemeClr val="tx2"/>
              </a:buClr>
              <a:buFont typeface="Webdings" panose="05030102010509060703" pitchFamily="18" charset="2"/>
              <a:buChar char="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2800" indent="-190500" algn="l" defTabSz="1001908" rtl="0" eaLnBrk="1" latinLnBrk="0" hangingPunct="1">
              <a:spcBef>
                <a:spcPts val="0"/>
              </a:spcBef>
              <a:buFont typeface="Myriad Pro" panose="020B0503030403020204" pitchFamily="34" charset="0"/>
              <a:buChar char="—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55247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56201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7155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8109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spcBef>
                <a:spcPts val="600"/>
              </a:spcBef>
              <a:buNone/>
            </a:pPr>
            <a:r>
              <a:rPr lang="ru-RU" sz="1600" dirty="0">
                <a:solidFill>
                  <a:schemeClr val="tx2"/>
                </a:solidFill>
                <a:latin typeface="Europe" panose="020B7200000000000000" pitchFamily="34" charset="0"/>
              </a:rPr>
              <a:t>Большое количество терминалов позволяет удовлетворить потребности штатов в битуме и обеспечить стабильность производства в течение всего года</a:t>
            </a:r>
          </a:p>
        </p:txBody>
      </p:sp>
    </p:spTree>
    <p:extLst>
      <p:ext uri="{BB962C8B-B14F-4D97-AF65-F5344CB8AC3E}">
        <p14:creationId xmlns:p14="http://schemas.microsoft.com/office/powerpoint/2010/main" val="3495547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-23867" y="1004399"/>
            <a:ext cx="7464535" cy="776222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>
              <a:solidFill>
                <a:prstClr val="white"/>
              </a:solidFill>
            </a:endParaRPr>
          </a:p>
        </p:txBody>
      </p:sp>
      <p:sp>
        <p:nvSpPr>
          <p:cNvPr id="39" name="Заголовок 5"/>
          <p:cNvSpPr txBox="1">
            <a:spLocks/>
          </p:cNvSpPr>
          <p:nvPr/>
        </p:nvSpPr>
        <p:spPr>
          <a:xfrm>
            <a:off x="112223" y="315465"/>
            <a:ext cx="5574202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ГОСУДАРСТВЕННАЯ ПОДДЕРЖКА ОТРАСЛИ</a:t>
            </a:r>
          </a:p>
        </p:txBody>
      </p:sp>
      <p:sp>
        <p:nvSpPr>
          <p:cNvPr id="6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116" y="6452202"/>
            <a:ext cx="2057400" cy="365125"/>
          </a:xfrm>
        </p:spPr>
        <p:txBody>
          <a:bodyPr anchor="b"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0" y="5262317"/>
            <a:ext cx="9144000" cy="1507506"/>
            <a:chOff x="0" y="5262317"/>
            <a:chExt cx="9144000" cy="150750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17" name="Параллелограмм 16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араллелограмм 18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1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188914" y="849440"/>
            <a:ext cx="6255641" cy="100488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ru-RU" sz="1400" dirty="0"/>
              <a:t>Для ускорения строительства сети битумных терминалов необходима государственная поддержка</a:t>
            </a:r>
            <a:endParaRPr lang="ru-RU" sz="1400" dirty="0">
              <a:latin typeface="EuropeExt" panose="020B7200000000000000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2793" y="1960699"/>
            <a:ext cx="518477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Blip>
                <a:blip r:embed="rId3"/>
              </a:buBlip>
            </a:pPr>
            <a:r>
              <a:rPr lang="ru-RU" sz="1600" dirty="0">
                <a:latin typeface="Europe" panose="020B7200000000000000" pitchFamily="34" charset="0"/>
              </a:rPr>
              <a:t>Реализация проекта силами исключительно отдельных компаний замедлит реализацию проекта, который важен для отрасли в целом</a:t>
            </a:r>
          </a:p>
          <a:p>
            <a:pPr marL="285750" indent="-285750">
              <a:spcBef>
                <a:spcPts val="1200"/>
              </a:spcBef>
              <a:buBlip>
                <a:blip r:embed="rId3"/>
              </a:buBlip>
            </a:pPr>
            <a:r>
              <a:rPr lang="ru-RU" sz="1600" dirty="0">
                <a:latin typeface="Europe" panose="020B7200000000000000" pitchFamily="34" charset="0"/>
              </a:rPr>
              <a:t>Участие государства (в той или иной форме) поможет успешно реализовать проект в короткие сроки</a:t>
            </a:r>
          </a:p>
          <a:p>
            <a:pPr marL="285750" indent="-285750">
              <a:spcBef>
                <a:spcPts val="1200"/>
              </a:spcBef>
              <a:buBlip>
                <a:blip r:embed="rId3"/>
              </a:buBlip>
            </a:pPr>
            <a:r>
              <a:rPr lang="ru-RU" sz="1600" dirty="0">
                <a:latin typeface="Europe" panose="020B7200000000000000" pitchFamily="34" charset="0"/>
              </a:rPr>
              <a:t>Варианты участия:</a:t>
            </a:r>
          </a:p>
          <a:p>
            <a:pPr marL="742950" lvl="1" indent="-285750">
              <a:spcBef>
                <a:spcPts val="600"/>
              </a:spcBef>
              <a:buClr>
                <a:srgbClr val="063498"/>
              </a:buClr>
              <a:buFont typeface="Wingdings" panose="05000000000000000000" pitchFamily="2" charset="2"/>
              <a:buChar char="§"/>
            </a:pPr>
            <a:r>
              <a:rPr lang="ru-RU" sz="1600" i="1" dirty="0">
                <a:latin typeface="Europe" panose="020B7200000000000000" pitchFamily="34" charset="0"/>
              </a:rPr>
              <a:t>ГЧП</a:t>
            </a:r>
          </a:p>
          <a:p>
            <a:pPr marL="742950" lvl="1" indent="-285750">
              <a:spcBef>
                <a:spcPts val="600"/>
              </a:spcBef>
              <a:buClr>
                <a:srgbClr val="063498"/>
              </a:buClr>
              <a:buFont typeface="Wingdings" panose="05000000000000000000" pitchFamily="2" charset="2"/>
              <a:buChar char="§"/>
            </a:pPr>
            <a:r>
              <a:rPr lang="ru-RU" sz="1600" i="1" dirty="0">
                <a:latin typeface="Europe" panose="020B7200000000000000" pitchFamily="34" charset="0"/>
              </a:rPr>
              <a:t>Целевая госпрограмма</a:t>
            </a:r>
          </a:p>
          <a:p>
            <a:pPr marL="742950" lvl="1" indent="-285750">
              <a:spcBef>
                <a:spcPts val="600"/>
              </a:spcBef>
              <a:buClr>
                <a:srgbClr val="063498"/>
              </a:buClr>
              <a:buFont typeface="Wingdings" panose="05000000000000000000" pitchFamily="2" charset="2"/>
              <a:buChar char="§"/>
            </a:pPr>
            <a:r>
              <a:rPr lang="ru-RU" sz="1600" i="1" dirty="0">
                <a:latin typeface="Europe" panose="020B7200000000000000" pitchFamily="34" charset="0"/>
              </a:rPr>
              <a:t>Кооперация отраслевых игроков при участии/регулировании государства</a:t>
            </a:r>
          </a:p>
          <a:p>
            <a:pPr marL="742950" lvl="1" indent="-285750">
              <a:spcBef>
                <a:spcPts val="600"/>
              </a:spcBef>
              <a:buClr>
                <a:srgbClr val="063498"/>
              </a:buClr>
              <a:buFont typeface="Wingdings" panose="05000000000000000000" pitchFamily="2" charset="2"/>
              <a:buChar char="§"/>
            </a:pPr>
            <a:r>
              <a:rPr lang="ru-RU" sz="1600" i="1" dirty="0">
                <a:latin typeface="Europe" panose="020B7200000000000000" pitchFamily="34" charset="0"/>
              </a:rPr>
              <a:t>Госгарантии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4" y="2047380"/>
            <a:ext cx="3759588" cy="281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79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81167" y="950978"/>
            <a:ext cx="7464535" cy="776222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>
              <a:solidFill>
                <a:prstClr val="white"/>
              </a:solidFill>
            </a:endParaRPr>
          </a:p>
        </p:txBody>
      </p:sp>
      <p:sp>
        <p:nvSpPr>
          <p:cNvPr id="39" name="Заголовок 5"/>
          <p:cNvSpPr txBox="1">
            <a:spLocks/>
          </p:cNvSpPr>
          <p:nvPr/>
        </p:nvSpPr>
        <p:spPr>
          <a:xfrm>
            <a:off x="112223" y="315465"/>
            <a:ext cx="5574202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63498"/>
                </a:solidFill>
              </a:rPr>
              <a:t>СОВРЕМЕННАЯ НОРМАТИВНАЯ БАЗА</a:t>
            </a:r>
          </a:p>
        </p:txBody>
      </p:sp>
      <p:sp>
        <p:nvSpPr>
          <p:cNvPr id="6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116" y="6452202"/>
            <a:ext cx="2057400" cy="365125"/>
          </a:xfrm>
        </p:spPr>
        <p:txBody>
          <a:bodyPr anchor="b"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0" y="5262317"/>
            <a:ext cx="9144000" cy="1507506"/>
            <a:chOff x="0" y="5262317"/>
            <a:chExt cx="9144000" cy="150750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17" name="Параллелограмм 16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араллелограмм 18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1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234059" y="931777"/>
            <a:ext cx="6255641" cy="100488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ru-RU" sz="1400" dirty="0">
                <a:latin typeface="EuropeExt" panose="020B7200000000000000" pitchFamily="34" charset="0"/>
              </a:rPr>
              <a:t>ГОСТы и иные нормативные документы необходимо привести в соответствие с современными требованиями отрасли:</a:t>
            </a:r>
          </a:p>
          <a:p>
            <a:pPr marL="144000" indent="0">
              <a:spcBef>
                <a:spcPts val="0"/>
              </a:spcBef>
              <a:buNone/>
            </a:pPr>
            <a:endParaRPr lang="ru-RU" sz="1400" dirty="0">
              <a:latin typeface="EuropeExt" panose="020B7200000000000000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36" y="2273337"/>
            <a:ext cx="2839643" cy="26523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43326" y="2269773"/>
            <a:ext cx="518477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Blip>
                <a:blip r:embed="rId5"/>
              </a:buBlip>
            </a:pPr>
            <a:r>
              <a:rPr lang="ru-RU" sz="1600" dirty="0">
                <a:latin typeface="Europe" panose="020B7200000000000000" pitchFamily="34" charset="0"/>
              </a:rPr>
              <a:t>Сертификация битумных терминалов и производств</a:t>
            </a:r>
          </a:p>
          <a:p>
            <a:pPr marL="285750" indent="-285750">
              <a:spcBef>
                <a:spcPts val="1200"/>
              </a:spcBef>
              <a:buBlip>
                <a:blip r:embed="rId5"/>
              </a:buBlip>
            </a:pPr>
            <a:r>
              <a:rPr lang="ru-RU" sz="1600" dirty="0">
                <a:latin typeface="Europe" panose="020B7200000000000000" pitchFamily="34" charset="0"/>
              </a:rPr>
              <a:t>Паспортизация битума, находящегося на хранении</a:t>
            </a:r>
          </a:p>
          <a:p>
            <a:pPr marL="285750" indent="-285750">
              <a:spcBef>
                <a:spcPts val="1200"/>
              </a:spcBef>
              <a:buBlip>
                <a:blip r:embed="rId5"/>
              </a:buBlip>
            </a:pPr>
            <a:r>
              <a:rPr lang="ru-RU" sz="1600" dirty="0">
                <a:latin typeface="Europe" panose="020B7200000000000000" pitchFamily="34" charset="0"/>
              </a:rPr>
              <a:t>Утверждение технологического регламента на транспортировку и хранение битума</a:t>
            </a:r>
          </a:p>
          <a:p>
            <a:pPr marL="285750" indent="-285750">
              <a:spcBef>
                <a:spcPts val="1200"/>
              </a:spcBef>
              <a:buBlip>
                <a:blip r:embed="rId5"/>
              </a:buBlip>
            </a:pPr>
            <a:r>
              <a:rPr lang="ru-RU" sz="1600" dirty="0">
                <a:latin typeface="Europe" panose="020B7200000000000000" pitchFamily="34" charset="0"/>
              </a:rPr>
              <a:t>Ужесточение технических требований к железнодорожному и автомобильному транспорту, предназначенному для перевозки битума</a:t>
            </a:r>
          </a:p>
        </p:txBody>
      </p:sp>
    </p:spTree>
    <p:extLst>
      <p:ext uri="{BB962C8B-B14F-4D97-AF65-F5344CB8AC3E}">
        <p14:creationId xmlns:p14="http://schemas.microsoft.com/office/powerpoint/2010/main" val="3164536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" y="0"/>
            <a:ext cx="9135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3522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0800000">
            <a:off x="3856842" y="5206900"/>
            <a:ext cx="5049390" cy="801400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800" b="1" dirty="0">
              <a:solidFill>
                <a:prstClr val="white"/>
              </a:solidFill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102948" y="324358"/>
            <a:ext cx="7772400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63498"/>
                </a:solidFill>
              </a:rPr>
              <a:t>ОСНОВНЫЕ ЭТАПЫ ДВИЖЕНИЯ БИТУМА </a:t>
            </a:r>
          </a:p>
          <a:p>
            <a:r>
              <a:rPr lang="ru-RU" sz="2000" b="1" dirty="0">
                <a:solidFill>
                  <a:srgbClr val="063498"/>
                </a:solidFill>
              </a:rPr>
              <a:t>ОТ ПРОИЗВОДИТЕЛЯ К ПОТРЕБИТЕЛЮ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510" y="4926507"/>
            <a:ext cx="443665" cy="42583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12493" y="5303414"/>
            <a:ext cx="4622390" cy="608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400" dirty="0">
                <a:latin typeface="EuropeExt" panose="020B7200000000000000" pitchFamily="34" charset="0"/>
              </a:rPr>
              <a:t>На каждом этапе существуют факторы, влияющие на качество битума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049973" y="1728515"/>
            <a:ext cx="2633643" cy="2714649"/>
            <a:chOff x="2557339" y="2613993"/>
            <a:chExt cx="2633643" cy="2714649"/>
          </a:xfrm>
        </p:grpSpPr>
        <p:grpSp>
          <p:nvGrpSpPr>
            <p:cNvPr id="13" name="Группа 12"/>
            <p:cNvGrpSpPr>
              <a:grpSpLocks noChangeAspect="1"/>
            </p:cNvGrpSpPr>
            <p:nvPr/>
          </p:nvGrpSpPr>
          <p:grpSpPr>
            <a:xfrm>
              <a:off x="3280480" y="3337344"/>
              <a:ext cx="1381983" cy="322345"/>
              <a:chOff x="3145533" y="3783140"/>
              <a:chExt cx="2651969" cy="618567"/>
            </a:xfrm>
            <a:solidFill>
              <a:schemeClr val="accent1"/>
            </a:solidFill>
          </p:grpSpPr>
          <p:grpSp>
            <p:nvGrpSpPr>
              <p:cNvPr id="47" name="Группа 46"/>
              <p:cNvGrpSpPr/>
              <p:nvPr/>
            </p:nvGrpSpPr>
            <p:grpSpPr>
              <a:xfrm>
                <a:off x="3145533" y="3807620"/>
                <a:ext cx="2651969" cy="594087"/>
                <a:chOff x="3145533" y="3807620"/>
                <a:chExt cx="2651969" cy="594087"/>
              </a:xfrm>
              <a:grpFill/>
            </p:grpSpPr>
            <p:grpSp>
              <p:nvGrpSpPr>
                <p:cNvPr id="49" name="Group 77"/>
                <p:cNvGrpSpPr>
                  <a:grpSpLocks noChangeAspect="1"/>
                </p:cNvGrpSpPr>
                <p:nvPr/>
              </p:nvGrpSpPr>
              <p:grpSpPr>
                <a:xfrm flipH="1">
                  <a:off x="3184199" y="3807620"/>
                  <a:ext cx="2613303" cy="584917"/>
                  <a:chOff x="4274335" y="2340407"/>
                  <a:chExt cx="2691801" cy="602484"/>
                </a:xfrm>
                <a:grpFill/>
              </p:grpSpPr>
              <p:sp>
                <p:nvSpPr>
                  <p:cNvPr id="71" name="Rounded Rectangle 80"/>
                  <p:cNvSpPr/>
                  <p:nvPr/>
                </p:nvSpPr>
                <p:spPr>
                  <a:xfrm flipH="1">
                    <a:off x="4849871" y="2648674"/>
                    <a:ext cx="314343" cy="99165"/>
                  </a:xfrm>
                  <a:prstGeom prst="roundRect">
                    <a:avLst>
                      <a:gd name="adj" fmla="val 6492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2" name="Rounded Rectangle 81"/>
                  <p:cNvSpPr/>
                  <p:nvPr/>
                </p:nvSpPr>
                <p:spPr>
                  <a:xfrm flipH="1">
                    <a:off x="4844736" y="2653731"/>
                    <a:ext cx="31319" cy="99165"/>
                  </a:xfrm>
                  <a:prstGeom prst="roundRect">
                    <a:avLst>
                      <a:gd name="adj" fmla="val 6492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3" name="Trapezoid 82"/>
                  <p:cNvSpPr/>
                  <p:nvPr/>
                </p:nvSpPr>
                <p:spPr>
                  <a:xfrm rot="16200000" flipH="1">
                    <a:off x="4274335" y="2667437"/>
                    <a:ext cx="36629" cy="36629"/>
                  </a:xfrm>
                  <a:prstGeom prst="trapezoid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Rounded Rectangle 83"/>
                  <p:cNvSpPr/>
                  <p:nvPr/>
                </p:nvSpPr>
                <p:spPr>
                  <a:xfrm flipH="1">
                    <a:off x="4274335" y="2714115"/>
                    <a:ext cx="1115146" cy="72652"/>
                  </a:xfrm>
                  <a:prstGeom prst="roundRect">
                    <a:avLst>
                      <a:gd name="adj" fmla="val 6492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5" name="Rounded Rectangle 84"/>
                  <p:cNvSpPr/>
                  <p:nvPr/>
                </p:nvSpPr>
                <p:spPr>
                  <a:xfrm flipH="1">
                    <a:off x="4286544" y="2541889"/>
                    <a:ext cx="271664" cy="213569"/>
                  </a:xfrm>
                  <a:prstGeom prst="roundRect">
                    <a:avLst>
                      <a:gd name="adj" fmla="val 6492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6" name="Block Arc 86"/>
                  <p:cNvSpPr/>
                  <p:nvPr/>
                </p:nvSpPr>
                <p:spPr>
                  <a:xfrm flipH="1">
                    <a:off x="5069873" y="2710935"/>
                    <a:ext cx="231956" cy="231956"/>
                  </a:xfrm>
                  <a:prstGeom prst="blockArc">
                    <a:avLst>
                      <a:gd name="adj1" fmla="val 10800000"/>
                      <a:gd name="adj2" fmla="val 161343"/>
                      <a:gd name="adj3" fmla="val 5439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" name="Rounded Rectangle 88"/>
                  <p:cNvSpPr/>
                  <p:nvPr/>
                </p:nvSpPr>
                <p:spPr>
                  <a:xfrm flipH="1">
                    <a:off x="5285633" y="2655235"/>
                    <a:ext cx="64435" cy="97661"/>
                  </a:xfrm>
                  <a:prstGeom prst="roundRect">
                    <a:avLst>
                      <a:gd name="adj" fmla="val 6492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9" name="Rounded Rectangle 89"/>
                  <p:cNvSpPr/>
                  <p:nvPr/>
                </p:nvSpPr>
                <p:spPr>
                  <a:xfrm flipH="1">
                    <a:off x="4628168" y="2340407"/>
                    <a:ext cx="2337968" cy="360063"/>
                  </a:xfrm>
                  <a:prstGeom prst="roundRect">
                    <a:avLst>
                      <a:gd name="adj" fmla="val 29907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0" name="Snip Single Corner Rectangle 6"/>
                  <p:cNvSpPr/>
                  <p:nvPr/>
                </p:nvSpPr>
                <p:spPr>
                  <a:xfrm flipH="1">
                    <a:off x="4303599" y="2396989"/>
                    <a:ext cx="231982" cy="294025"/>
                  </a:xfrm>
                  <a:custGeom>
                    <a:avLst/>
                    <a:gdLst>
                      <a:gd name="connsiteX0" fmla="*/ 0 w 1440160"/>
                      <a:gd name="connsiteY0" fmla="*/ 0 h 1872208"/>
                      <a:gd name="connsiteX1" fmla="*/ 1013585 w 1440160"/>
                      <a:gd name="connsiteY1" fmla="*/ 0 h 1872208"/>
                      <a:gd name="connsiteX2" fmla="*/ 1440160 w 1440160"/>
                      <a:gd name="connsiteY2" fmla="*/ 426575 h 1872208"/>
                      <a:gd name="connsiteX3" fmla="*/ 1440160 w 1440160"/>
                      <a:gd name="connsiteY3" fmla="*/ 1872208 h 1872208"/>
                      <a:gd name="connsiteX4" fmla="*/ 0 w 1440160"/>
                      <a:gd name="connsiteY4" fmla="*/ 1872208 h 1872208"/>
                      <a:gd name="connsiteX5" fmla="*/ 0 w 1440160"/>
                      <a:gd name="connsiteY5" fmla="*/ 0 h 1872208"/>
                      <a:gd name="connsiteX0" fmla="*/ 0 w 1462738"/>
                      <a:gd name="connsiteY0" fmla="*/ 0 h 1872208"/>
                      <a:gd name="connsiteX1" fmla="*/ 1013585 w 1462738"/>
                      <a:gd name="connsiteY1" fmla="*/ 0 h 1872208"/>
                      <a:gd name="connsiteX2" fmla="*/ 1462738 w 1462738"/>
                      <a:gd name="connsiteY2" fmla="*/ 889420 h 1872208"/>
                      <a:gd name="connsiteX3" fmla="*/ 1440160 w 1462738"/>
                      <a:gd name="connsiteY3" fmla="*/ 1872208 h 1872208"/>
                      <a:gd name="connsiteX4" fmla="*/ 0 w 1462738"/>
                      <a:gd name="connsiteY4" fmla="*/ 1872208 h 1872208"/>
                      <a:gd name="connsiteX5" fmla="*/ 0 w 1462738"/>
                      <a:gd name="connsiteY5" fmla="*/ 0 h 1872208"/>
                      <a:gd name="connsiteX0" fmla="*/ 0 w 1462738"/>
                      <a:gd name="connsiteY0" fmla="*/ 0 h 1872208"/>
                      <a:gd name="connsiteX1" fmla="*/ 1013585 w 1462738"/>
                      <a:gd name="connsiteY1" fmla="*/ 0 h 1872208"/>
                      <a:gd name="connsiteX2" fmla="*/ 1462738 w 1462738"/>
                      <a:gd name="connsiteY2" fmla="*/ 889420 h 1872208"/>
                      <a:gd name="connsiteX3" fmla="*/ 1440160 w 1462738"/>
                      <a:gd name="connsiteY3" fmla="*/ 1872208 h 1872208"/>
                      <a:gd name="connsiteX4" fmla="*/ 0 w 1462738"/>
                      <a:gd name="connsiteY4" fmla="*/ 1872208 h 1872208"/>
                      <a:gd name="connsiteX5" fmla="*/ 0 w 1462738"/>
                      <a:gd name="connsiteY5" fmla="*/ 0 h 1872208"/>
                      <a:gd name="connsiteX0" fmla="*/ 0 w 1462738"/>
                      <a:gd name="connsiteY0" fmla="*/ 0 h 1872208"/>
                      <a:gd name="connsiteX1" fmla="*/ 1013585 w 1462738"/>
                      <a:gd name="connsiteY1" fmla="*/ 0 h 1872208"/>
                      <a:gd name="connsiteX2" fmla="*/ 1462738 w 1462738"/>
                      <a:gd name="connsiteY2" fmla="*/ 889420 h 1872208"/>
                      <a:gd name="connsiteX3" fmla="*/ 1440160 w 1462738"/>
                      <a:gd name="connsiteY3" fmla="*/ 1872208 h 1872208"/>
                      <a:gd name="connsiteX4" fmla="*/ 0 w 1462738"/>
                      <a:gd name="connsiteY4" fmla="*/ 1872208 h 1872208"/>
                      <a:gd name="connsiteX5" fmla="*/ 0 w 1462738"/>
                      <a:gd name="connsiteY5" fmla="*/ 0 h 1872208"/>
                      <a:gd name="connsiteX0" fmla="*/ 0 w 1462738"/>
                      <a:gd name="connsiteY0" fmla="*/ 0 h 1872208"/>
                      <a:gd name="connsiteX1" fmla="*/ 1013585 w 1462738"/>
                      <a:gd name="connsiteY1" fmla="*/ 0 h 1872208"/>
                      <a:gd name="connsiteX2" fmla="*/ 1462738 w 1462738"/>
                      <a:gd name="connsiteY2" fmla="*/ 889420 h 1872208"/>
                      <a:gd name="connsiteX3" fmla="*/ 1440160 w 1462738"/>
                      <a:gd name="connsiteY3" fmla="*/ 1872208 h 1872208"/>
                      <a:gd name="connsiteX4" fmla="*/ 0 w 1462738"/>
                      <a:gd name="connsiteY4" fmla="*/ 1872208 h 1872208"/>
                      <a:gd name="connsiteX5" fmla="*/ 0 w 1462738"/>
                      <a:gd name="connsiteY5" fmla="*/ 0 h 1872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62738" h="1872208">
                        <a:moveTo>
                          <a:pt x="0" y="0"/>
                        </a:moveTo>
                        <a:lnTo>
                          <a:pt x="1013585" y="0"/>
                        </a:lnTo>
                        <a:cubicBezTo>
                          <a:pt x="1302492" y="15354"/>
                          <a:pt x="1405818" y="561711"/>
                          <a:pt x="1462738" y="889420"/>
                        </a:cubicBezTo>
                        <a:lnTo>
                          <a:pt x="1440160" y="1872208"/>
                        </a:lnTo>
                        <a:lnTo>
                          <a:pt x="0" y="18722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1" name="Oval 109"/>
                  <p:cNvSpPr/>
                  <p:nvPr/>
                </p:nvSpPr>
                <p:spPr>
                  <a:xfrm flipH="1">
                    <a:off x="5132895" y="2774795"/>
                    <a:ext cx="109874" cy="109874"/>
                  </a:xfrm>
                  <a:prstGeom prst="ellipse">
                    <a:avLst/>
                  </a:prstGeom>
                  <a:solidFill>
                    <a:srgbClr val="063498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2" name="Oval 110"/>
                  <p:cNvSpPr/>
                  <p:nvPr/>
                </p:nvSpPr>
                <p:spPr>
                  <a:xfrm flipH="1">
                    <a:off x="4431075" y="2765806"/>
                    <a:ext cx="109874" cy="142119"/>
                  </a:xfrm>
                  <a:prstGeom prst="ellipse">
                    <a:avLst/>
                  </a:prstGeom>
                  <a:solidFill>
                    <a:srgbClr val="063498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3" name="Donut 111"/>
                  <p:cNvSpPr/>
                  <p:nvPr/>
                </p:nvSpPr>
                <p:spPr>
                  <a:xfrm flipH="1">
                    <a:off x="4390347" y="2734036"/>
                    <a:ext cx="189228" cy="189227"/>
                  </a:xfrm>
                  <a:prstGeom prst="donut">
                    <a:avLst>
                      <a:gd name="adj" fmla="val 22813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4" name="Donut 112"/>
                  <p:cNvSpPr/>
                  <p:nvPr/>
                </p:nvSpPr>
                <p:spPr>
                  <a:xfrm flipH="1">
                    <a:off x="5092577" y="2734036"/>
                    <a:ext cx="189228" cy="189227"/>
                  </a:xfrm>
                  <a:prstGeom prst="donut">
                    <a:avLst>
                      <a:gd name="adj" fmla="val 22813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5" name="Rounded Rectangle 113"/>
                  <p:cNvSpPr/>
                  <p:nvPr/>
                </p:nvSpPr>
                <p:spPr>
                  <a:xfrm flipH="1">
                    <a:off x="4646290" y="2716272"/>
                    <a:ext cx="735836" cy="95065"/>
                  </a:xfrm>
                  <a:prstGeom prst="roundRect">
                    <a:avLst>
                      <a:gd name="adj" fmla="val 6492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6" name="Rounded Rectangle 115"/>
                  <p:cNvSpPr/>
                  <p:nvPr/>
                </p:nvSpPr>
                <p:spPr>
                  <a:xfrm flipH="1">
                    <a:off x="4543274" y="2651775"/>
                    <a:ext cx="63772" cy="99165"/>
                  </a:xfrm>
                  <a:prstGeom prst="roundRect">
                    <a:avLst>
                      <a:gd name="adj" fmla="val 6492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7" name="Oval 116"/>
                  <p:cNvSpPr/>
                  <p:nvPr/>
                </p:nvSpPr>
                <p:spPr>
                  <a:xfrm flipH="1">
                    <a:off x="4555155" y="2566308"/>
                    <a:ext cx="61041" cy="61041"/>
                  </a:xfrm>
                  <a:prstGeom prst="ellipse">
                    <a:avLst/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Rounded Rectangle 117"/>
                  <p:cNvSpPr/>
                  <p:nvPr/>
                </p:nvSpPr>
                <p:spPr>
                  <a:xfrm rot="2238508" flipH="1">
                    <a:off x="4557887" y="2600566"/>
                    <a:ext cx="19109" cy="80052"/>
                  </a:xfrm>
                  <a:prstGeom prst="roundRect">
                    <a:avLst>
                      <a:gd name="adj" fmla="val 6492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7" name="Block Arc 87"/>
                  <p:cNvSpPr/>
                  <p:nvPr/>
                </p:nvSpPr>
                <p:spPr>
                  <a:xfrm flipH="1">
                    <a:off x="4368135" y="2710935"/>
                    <a:ext cx="231956" cy="231956"/>
                  </a:xfrm>
                  <a:prstGeom prst="blockArc">
                    <a:avLst>
                      <a:gd name="adj1" fmla="val 10800000"/>
                      <a:gd name="adj2" fmla="val 161343"/>
                      <a:gd name="adj3" fmla="val 5439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0" name="Группа 49"/>
                <p:cNvGrpSpPr/>
                <p:nvPr/>
              </p:nvGrpSpPr>
              <p:grpSpPr>
                <a:xfrm>
                  <a:off x="5013335" y="4167345"/>
                  <a:ext cx="225192" cy="225193"/>
                  <a:chOff x="4734471" y="4167345"/>
                  <a:chExt cx="225192" cy="225193"/>
                </a:xfrm>
                <a:grpFill/>
              </p:grpSpPr>
              <p:sp>
                <p:nvSpPr>
                  <p:cNvPr id="68" name="Block Arc 86"/>
                  <p:cNvSpPr/>
                  <p:nvPr/>
                </p:nvSpPr>
                <p:spPr>
                  <a:xfrm>
                    <a:off x="4734471" y="4167345"/>
                    <a:ext cx="225192" cy="225193"/>
                  </a:xfrm>
                  <a:prstGeom prst="blockArc">
                    <a:avLst>
                      <a:gd name="adj1" fmla="val 10800000"/>
                      <a:gd name="adj2" fmla="val 161343"/>
                      <a:gd name="adj3" fmla="val 5439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9" name="Oval 109"/>
                  <p:cNvSpPr/>
                  <p:nvPr/>
                </p:nvSpPr>
                <p:spPr>
                  <a:xfrm>
                    <a:off x="4791809" y="4229343"/>
                    <a:ext cx="106670" cy="106670"/>
                  </a:xfrm>
                  <a:prstGeom prst="ellipse">
                    <a:avLst/>
                  </a:prstGeom>
                  <a:solidFill>
                    <a:srgbClr val="063498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0" name="Donut 112"/>
                  <p:cNvSpPr/>
                  <p:nvPr/>
                </p:nvSpPr>
                <p:spPr>
                  <a:xfrm>
                    <a:off x="4753911" y="4189773"/>
                    <a:ext cx="183710" cy="183710"/>
                  </a:xfrm>
                  <a:prstGeom prst="donut">
                    <a:avLst>
                      <a:gd name="adj" fmla="val 22813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1" name="Группа 50"/>
                <p:cNvGrpSpPr/>
                <p:nvPr/>
              </p:nvGrpSpPr>
              <p:grpSpPr>
                <a:xfrm>
                  <a:off x="3145533" y="4176514"/>
                  <a:ext cx="681136" cy="225193"/>
                  <a:chOff x="3145533" y="4176514"/>
                  <a:chExt cx="681136" cy="225193"/>
                </a:xfrm>
                <a:grpFill/>
              </p:grpSpPr>
              <p:grpSp>
                <p:nvGrpSpPr>
                  <p:cNvPr id="58" name="Группа 57"/>
                  <p:cNvGrpSpPr/>
                  <p:nvPr/>
                </p:nvGrpSpPr>
                <p:grpSpPr>
                  <a:xfrm>
                    <a:off x="3145533" y="4176514"/>
                    <a:ext cx="681136" cy="225193"/>
                    <a:chOff x="3145533" y="4167345"/>
                    <a:chExt cx="681136" cy="225193"/>
                  </a:xfrm>
                  <a:grpFill/>
                </p:grpSpPr>
                <p:sp>
                  <p:nvSpPr>
                    <p:cNvPr id="63" name="Rounded Rectangle 113"/>
                    <p:cNvSpPr/>
                    <p:nvPr/>
                  </p:nvSpPr>
                  <p:spPr>
                    <a:xfrm>
                      <a:off x="3150295" y="4167346"/>
                      <a:ext cx="676374" cy="96700"/>
                    </a:xfrm>
                    <a:prstGeom prst="roundRect">
                      <a:avLst>
                        <a:gd name="adj" fmla="val 6492"/>
                      </a:avLst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64" name="Группа 63"/>
                    <p:cNvGrpSpPr/>
                    <p:nvPr/>
                  </p:nvGrpSpPr>
                  <p:grpSpPr>
                    <a:xfrm>
                      <a:off x="3145533" y="4167345"/>
                      <a:ext cx="225192" cy="225193"/>
                      <a:chOff x="4734471" y="4167345"/>
                      <a:chExt cx="225192" cy="225193"/>
                    </a:xfrm>
                    <a:grpFill/>
                  </p:grpSpPr>
                  <p:sp>
                    <p:nvSpPr>
                      <p:cNvPr id="65" name="Block Arc 86"/>
                      <p:cNvSpPr/>
                      <p:nvPr/>
                    </p:nvSpPr>
                    <p:spPr>
                      <a:xfrm>
                        <a:off x="4734471" y="4167345"/>
                        <a:ext cx="225192" cy="225193"/>
                      </a:xfrm>
                      <a:prstGeom prst="blockArc">
                        <a:avLst>
                          <a:gd name="adj1" fmla="val 10800000"/>
                          <a:gd name="adj2" fmla="val 161343"/>
                          <a:gd name="adj3" fmla="val 5439"/>
                        </a:avLst>
                      </a:prstGeom>
                      <a:solidFill>
                        <a:srgbClr val="0634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6" name="Oval 109"/>
                      <p:cNvSpPr/>
                      <p:nvPr/>
                    </p:nvSpPr>
                    <p:spPr>
                      <a:xfrm>
                        <a:off x="4791809" y="4229343"/>
                        <a:ext cx="106670" cy="106670"/>
                      </a:xfrm>
                      <a:prstGeom prst="ellipse">
                        <a:avLst/>
                      </a:prstGeom>
                      <a:solidFill>
                        <a:srgbClr val="063498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dk1"/>
                      </a:lnRef>
                      <a:fillRef idx="2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67" name="Donut 112"/>
                      <p:cNvSpPr/>
                      <p:nvPr/>
                    </p:nvSpPr>
                    <p:spPr>
                      <a:xfrm>
                        <a:off x="4753911" y="4189773"/>
                        <a:ext cx="183710" cy="183710"/>
                      </a:xfrm>
                      <a:prstGeom prst="donut">
                        <a:avLst>
                          <a:gd name="adj" fmla="val 22813"/>
                        </a:avLst>
                      </a:prstGeom>
                      <a:solidFill>
                        <a:srgbClr val="0634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59" name="Группа 58"/>
                  <p:cNvGrpSpPr/>
                  <p:nvPr/>
                </p:nvGrpSpPr>
                <p:grpSpPr>
                  <a:xfrm>
                    <a:off x="3359176" y="4176514"/>
                    <a:ext cx="225192" cy="225193"/>
                    <a:chOff x="4734471" y="4167345"/>
                    <a:chExt cx="225192" cy="225193"/>
                  </a:xfrm>
                  <a:grpFill/>
                </p:grpSpPr>
                <p:sp>
                  <p:nvSpPr>
                    <p:cNvPr id="60" name="Block Arc 86"/>
                    <p:cNvSpPr/>
                    <p:nvPr/>
                  </p:nvSpPr>
                  <p:spPr>
                    <a:xfrm>
                      <a:off x="4734471" y="4167345"/>
                      <a:ext cx="225192" cy="225193"/>
                    </a:xfrm>
                    <a:prstGeom prst="blockArc">
                      <a:avLst>
                        <a:gd name="adj1" fmla="val 10800000"/>
                        <a:gd name="adj2" fmla="val 161343"/>
                        <a:gd name="adj3" fmla="val 5439"/>
                      </a:avLst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1" name="Oval 109"/>
                    <p:cNvSpPr/>
                    <p:nvPr/>
                  </p:nvSpPr>
                  <p:spPr>
                    <a:xfrm>
                      <a:off x="4791809" y="4229343"/>
                      <a:ext cx="106670" cy="106670"/>
                    </a:xfrm>
                    <a:prstGeom prst="ellipse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62" name="Donut 112"/>
                    <p:cNvSpPr/>
                    <p:nvPr/>
                  </p:nvSpPr>
                  <p:spPr>
                    <a:xfrm>
                      <a:off x="4753911" y="4189773"/>
                      <a:ext cx="183710" cy="183710"/>
                    </a:xfrm>
                    <a:prstGeom prst="donut">
                      <a:avLst>
                        <a:gd name="adj" fmla="val 22813"/>
                      </a:avLst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52" name="Группа 51"/>
                <p:cNvGrpSpPr/>
                <p:nvPr/>
              </p:nvGrpSpPr>
              <p:grpSpPr>
                <a:xfrm>
                  <a:off x="3572819" y="4176514"/>
                  <a:ext cx="225192" cy="225193"/>
                  <a:chOff x="4734471" y="4167345"/>
                  <a:chExt cx="225192" cy="225193"/>
                </a:xfrm>
                <a:grpFill/>
              </p:grpSpPr>
              <p:sp>
                <p:nvSpPr>
                  <p:cNvPr id="55" name="Block Arc 86"/>
                  <p:cNvSpPr/>
                  <p:nvPr/>
                </p:nvSpPr>
                <p:spPr>
                  <a:xfrm>
                    <a:off x="4734471" y="4167345"/>
                    <a:ext cx="225192" cy="225193"/>
                  </a:xfrm>
                  <a:prstGeom prst="blockArc">
                    <a:avLst>
                      <a:gd name="adj1" fmla="val 10800000"/>
                      <a:gd name="adj2" fmla="val 161343"/>
                      <a:gd name="adj3" fmla="val 5439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6" name="Oval 109"/>
                  <p:cNvSpPr/>
                  <p:nvPr/>
                </p:nvSpPr>
                <p:spPr>
                  <a:xfrm>
                    <a:off x="4791809" y="4229343"/>
                    <a:ext cx="106670" cy="106670"/>
                  </a:xfrm>
                  <a:prstGeom prst="ellipse">
                    <a:avLst/>
                  </a:prstGeom>
                  <a:solidFill>
                    <a:srgbClr val="063498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7" name="Donut 112"/>
                  <p:cNvSpPr/>
                  <p:nvPr/>
                </p:nvSpPr>
                <p:spPr>
                  <a:xfrm>
                    <a:off x="4753911" y="4189773"/>
                    <a:ext cx="183710" cy="183710"/>
                  </a:xfrm>
                  <a:prstGeom prst="donut">
                    <a:avLst>
                      <a:gd name="adj" fmla="val 22813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3" name="Rounded Rectangle 80"/>
                <p:cNvSpPr/>
                <p:nvPr/>
              </p:nvSpPr>
              <p:spPr>
                <a:xfrm>
                  <a:off x="3322883" y="4104506"/>
                  <a:ext cx="305176" cy="96274"/>
                </a:xfrm>
                <a:prstGeom prst="roundRect">
                  <a:avLst>
                    <a:gd name="adj" fmla="val 6492"/>
                  </a:avLst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Rounded Rectangle 80"/>
                <p:cNvSpPr/>
                <p:nvPr/>
              </p:nvSpPr>
              <p:spPr>
                <a:xfrm>
                  <a:off x="3870375" y="4180921"/>
                  <a:ext cx="792088" cy="92293"/>
                </a:xfrm>
                <a:prstGeom prst="roundRect">
                  <a:avLst>
                    <a:gd name="adj" fmla="val 6492"/>
                  </a:avLst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8" name="Rounded Rectangle 89"/>
              <p:cNvSpPr/>
              <p:nvPr/>
            </p:nvSpPr>
            <p:spPr>
              <a:xfrm>
                <a:off x="3323104" y="3783140"/>
                <a:ext cx="2077570" cy="61342"/>
              </a:xfrm>
              <a:prstGeom prst="roundRect">
                <a:avLst>
                  <a:gd name="adj" fmla="val 649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>
              <a:grpSpLocks noChangeAspect="1"/>
            </p:cNvGrpSpPr>
            <p:nvPr/>
          </p:nvGrpSpPr>
          <p:grpSpPr>
            <a:xfrm>
              <a:off x="3280480" y="2613993"/>
              <a:ext cx="1098557" cy="444301"/>
              <a:chOff x="1271589" y="2924944"/>
              <a:chExt cx="5739157" cy="2321148"/>
            </a:xfrm>
            <a:solidFill>
              <a:schemeClr val="accent1"/>
            </a:solidFill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1628775" y="3068959"/>
                <a:ext cx="5000625" cy="1526853"/>
              </a:xfrm>
              <a:prstGeom prst="roundRect">
                <a:avLst>
                  <a:gd name="adj" fmla="val 3582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Трапеция 17"/>
              <p:cNvSpPr/>
              <p:nvPr/>
            </p:nvSpPr>
            <p:spPr>
              <a:xfrm rot="10800000">
                <a:off x="1475656" y="4624558"/>
                <a:ext cx="5328592" cy="144016"/>
              </a:xfrm>
              <a:prstGeom prst="trapezoid">
                <a:avLst/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9" name="Группа 18"/>
              <p:cNvGrpSpPr/>
              <p:nvPr/>
            </p:nvGrpSpPr>
            <p:grpSpPr>
              <a:xfrm>
                <a:off x="1538138" y="4689425"/>
                <a:ext cx="1349100" cy="556667"/>
                <a:chOff x="1538138" y="4689425"/>
                <a:chExt cx="1349100" cy="556667"/>
              </a:xfrm>
              <a:grpFill/>
            </p:grpSpPr>
            <p:sp>
              <p:nvSpPr>
                <p:cNvPr id="42" name="Овал 41"/>
                <p:cNvSpPr/>
                <p:nvPr/>
              </p:nvSpPr>
              <p:spPr>
                <a:xfrm>
                  <a:off x="1538138" y="4706092"/>
                  <a:ext cx="540000" cy="540000"/>
                </a:xfrm>
                <a:prstGeom prst="ellipse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Овал 42"/>
                <p:cNvSpPr/>
                <p:nvPr/>
              </p:nvSpPr>
              <p:spPr>
                <a:xfrm>
                  <a:off x="2347238" y="4701329"/>
                  <a:ext cx="540000" cy="540000"/>
                </a:xfrm>
                <a:prstGeom prst="ellipse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/>
                <p:cNvSpPr/>
                <p:nvPr/>
              </p:nvSpPr>
              <p:spPr>
                <a:xfrm>
                  <a:off x="1902942" y="4689425"/>
                  <a:ext cx="648072" cy="108796"/>
                </a:xfrm>
                <a:prstGeom prst="rect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 rot="10800000">
                  <a:off x="2034379" y="4948706"/>
                  <a:ext cx="347664" cy="116678"/>
                </a:xfrm>
                <a:prstGeom prst="trapezoid">
                  <a:avLst>
                    <a:gd name="adj" fmla="val 39287"/>
                  </a:avLst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Прямоугольник 45"/>
                <p:cNvSpPr/>
                <p:nvPr/>
              </p:nvSpPr>
              <p:spPr>
                <a:xfrm rot="5400000">
                  <a:off x="2100127" y="4825936"/>
                  <a:ext cx="216965" cy="145257"/>
                </a:xfrm>
                <a:prstGeom prst="rect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20" name="Группа 19"/>
              <p:cNvGrpSpPr/>
              <p:nvPr/>
            </p:nvGrpSpPr>
            <p:grpSpPr>
              <a:xfrm>
                <a:off x="5436096" y="4689425"/>
                <a:ext cx="1349100" cy="556667"/>
                <a:chOff x="1538138" y="4689425"/>
                <a:chExt cx="1349100" cy="556667"/>
              </a:xfrm>
              <a:grpFill/>
            </p:grpSpPr>
            <p:sp>
              <p:nvSpPr>
                <p:cNvPr id="37" name="Овал 36"/>
                <p:cNvSpPr/>
                <p:nvPr/>
              </p:nvSpPr>
              <p:spPr>
                <a:xfrm>
                  <a:off x="1538138" y="4706092"/>
                  <a:ext cx="540000" cy="540000"/>
                </a:xfrm>
                <a:prstGeom prst="ellipse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8" name="Овал 37"/>
                <p:cNvSpPr/>
                <p:nvPr/>
              </p:nvSpPr>
              <p:spPr>
                <a:xfrm>
                  <a:off x="2347238" y="4701329"/>
                  <a:ext cx="540000" cy="540000"/>
                </a:xfrm>
                <a:prstGeom prst="ellipse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Прямоугольник 38"/>
                <p:cNvSpPr/>
                <p:nvPr/>
              </p:nvSpPr>
              <p:spPr>
                <a:xfrm>
                  <a:off x="1902942" y="4689425"/>
                  <a:ext cx="648072" cy="108796"/>
                </a:xfrm>
                <a:prstGeom prst="rect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Трапеция 39"/>
                <p:cNvSpPr/>
                <p:nvPr/>
              </p:nvSpPr>
              <p:spPr>
                <a:xfrm rot="10800000">
                  <a:off x="2034379" y="4948706"/>
                  <a:ext cx="347664" cy="116678"/>
                </a:xfrm>
                <a:prstGeom prst="trapezoid">
                  <a:avLst>
                    <a:gd name="adj" fmla="val 39287"/>
                  </a:avLst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 rot="5400000">
                  <a:off x="2100127" y="4825936"/>
                  <a:ext cx="216965" cy="145257"/>
                </a:xfrm>
                <a:prstGeom prst="rect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1" name="Прямоугольник 20"/>
              <p:cNvSpPr/>
              <p:nvPr/>
            </p:nvSpPr>
            <p:spPr>
              <a:xfrm>
                <a:off x="1467717" y="4547792"/>
                <a:ext cx="1449686" cy="108297"/>
              </a:xfrm>
              <a:prstGeom prst="rect">
                <a:avLst/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5354562" y="4544839"/>
                <a:ext cx="1449686" cy="108297"/>
              </a:xfrm>
              <a:prstGeom prst="rect">
                <a:avLst/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2650054" y="3008370"/>
                <a:ext cx="2958065" cy="187363"/>
              </a:xfrm>
              <a:prstGeom prst="roundRect">
                <a:avLst>
                  <a:gd name="adj" fmla="val 3582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Скругленный прямоугольник 23"/>
              <p:cNvSpPr/>
              <p:nvPr/>
            </p:nvSpPr>
            <p:spPr>
              <a:xfrm>
                <a:off x="3046100" y="2924944"/>
                <a:ext cx="2165974" cy="187364"/>
              </a:xfrm>
              <a:prstGeom prst="roundRect">
                <a:avLst>
                  <a:gd name="adj" fmla="val 3582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5" name="Группа 24"/>
              <p:cNvGrpSpPr/>
              <p:nvPr/>
            </p:nvGrpSpPr>
            <p:grpSpPr>
              <a:xfrm>
                <a:off x="1271589" y="4521997"/>
                <a:ext cx="266550" cy="184804"/>
                <a:chOff x="1271589" y="4521997"/>
                <a:chExt cx="266550" cy="184804"/>
              </a:xfrm>
              <a:grpFill/>
            </p:grpSpPr>
            <p:sp>
              <p:nvSpPr>
                <p:cNvPr id="35" name="Трапеция 34"/>
                <p:cNvSpPr/>
                <p:nvPr/>
              </p:nvSpPr>
              <p:spPr>
                <a:xfrm rot="5400000">
                  <a:off x="1250059" y="4553212"/>
                  <a:ext cx="184804" cy="122373"/>
                </a:xfrm>
                <a:prstGeom prst="trapezoid">
                  <a:avLst>
                    <a:gd name="adj" fmla="val 21558"/>
                  </a:avLst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1271589" y="4573035"/>
                  <a:ext cx="266550" cy="82727"/>
                </a:xfrm>
                <a:prstGeom prst="rect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26" name="Группа 25"/>
              <p:cNvGrpSpPr/>
              <p:nvPr/>
            </p:nvGrpSpPr>
            <p:grpSpPr>
              <a:xfrm flipH="1">
                <a:off x="6744196" y="4521025"/>
                <a:ext cx="266550" cy="184804"/>
                <a:chOff x="1271589" y="4521997"/>
                <a:chExt cx="266550" cy="184804"/>
              </a:xfrm>
              <a:grpFill/>
            </p:grpSpPr>
            <p:sp>
              <p:nvSpPr>
                <p:cNvPr id="33" name="Трапеция 32"/>
                <p:cNvSpPr/>
                <p:nvPr/>
              </p:nvSpPr>
              <p:spPr>
                <a:xfrm rot="5400000">
                  <a:off x="1250059" y="4553212"/>
                  <a:ext cx="184804" cy="122373"/>
                </a:xfrm>
                <a:prstGeom prst="trapezoid">
                  <a:avLst>
                    <a:gd name="adj" fmla="val 21558"/>
                  </a:avLst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1271589" y="4573035"/>
                  <a:ext cx="266550" cy="82727"/>
                </a:xfrm>
                <a:prstGeom prst="rect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7" name="Скругленный прямоугольник 26"/>
              <p:cNvSpPr/>
              <p:nvPr/>
            </p:nvSpPr>
            <p:spPr>
              <a:xfrm>
                <a:off x="4644007" y="4701329"/>
                <a:ext cx="749041" cy="187364"/>
              </a:xfrm>
              <a:prstGeom prst="roundRect">
                <a:avLst>
                  <a:gd name="adj" fmla="val 35829"/>
                </a:avLst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 rot="5400000">
                <a:off x="4271241" y="4709292"/>
                <a:ext cx="170709" cy="145257"/>
              </a:xfrm>
              <a:prstGeom prst="rect">
                <a:avLst/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 rot="5400000">
                <a:off x="3911202" y="4709292"/>
                <a:ext cx="170709" cy="145257"/>
              </a:xfrm>
              <a:prstGeom prst="rect">
                <a:avLst/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Знак запрета 29"/>
              <p:cNvSpPr/>
              <p:nvPr/>
            </p:nvSpPr>
            <p:spPr>
              <a:xfrm rot="495520">
                <a:off x="3238847" y="4610101"/>
                <a:ext cx="216000" cy="216000"/>
              </a:xfrm>
              <a:prstGeom prst="noSmoking">
                <a:avLst/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 rot="5400000">
                <a:off x="4338016" y="4474274"/>
                <a:ext cx="36000" cy="720000"/>
              </a:xfrm>
              <a:prstGeom prst="rect">
                <a:avLst/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 rot="5400000">
                <a:off x="4404738" y="4434247"/>
                <a:ext cx="18000" cy="720000"/>
              </a:xfrm>
              <a:prstGeom prst="rect">
                <a:avLst/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3005789" y="3804252"/>
              <a:ext cx="1944000" cy="540000"/>
            </a:xfrm>
            <a:prstGeom prst="rect">
              <a:avLst/>
            </a:prstGeom>
            <a:solidFill>
              <a:srgbClr val="063498"/>
            </a:solidFill>
          </p:spPr>
          <p:txBody>
            <a:bodyPr wrap="none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solidFill>
                    <a:schemeClr val="bg1"/>
                  </a:solidFill>
                  <a:latin typeface="Europe_Ext" pitchFamily="2" charset="0"/>
                </a:rPr>
                <a:t>2.</a:t>
              </a:r>
            </a:p>
            <a:p>
              <a:pPr algn="ctr">
                <a:lnSpc>
                  <a:spcPct val="90000"/>
                </a:lnSpc>
              </a:pPr>
              <a:r>
                <a:rPr lang="ru-RU" sz="1400" dirty="0">
                  <a:solidFill>
                    <a:schemeClr val="bg1"/>
                  </a:solidFill>
                  <a:latin typeface="Europe_Ext" pitchFamily="2" charset="0"/>
                </a:rPr>
                <a:t>Транспортировка</a:t>
              </a:r>
            </a:p>
          </p:txBody>
        </p:sp>
        <p:sp>
          <p:nvSpPr>
            <p:cNvPr id="16" name="Объект 3"/>
            <p:cNvSpPr txBox="1">
              <a:spLocks/>
            </p:cNvSpPr>
            <p:nvPr/>
          </p:nvSpPr>
          <p:spPr>
            <a:xfrm>
              <a:off x="2557339" y="4392191"/>
              <a:ext cx="2633643" cy="936451"/>
            </a:xfrm>
            <a:prstGeom prst="rect">
              <a:avLst/>
            </a:prstGeom>
          </p:spPr>
          <p:txBody>
            <a:bodyPr/>
            <a:lstStyle>
              <a:lvl1pPr marL="0" indent="0" algn="l" defTabSz="1001908" rtl="0" eaLnBrk="1" latinLnBrk="0" hangingPunct="1">
                <a:spcBef>
                  <a:spcPts val="1800"/>
                </a:spcBef>
                <a:buFont typeface="Wingdings" panose="05000000000000000000" pitchFamily="2" charset="2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001908" rtl="0" eaLnBrk="1" latinLnBrk="0" hangingPunct="1">
                <a:spcBef>
                  <a:spcPts val="400"/>
                </a:spcBef>
                <a:buClr>
                  <a:schemeClr val="accent1"/>
                </a:buClr>
                <a:buSzPct val="80000"/>
                <a:buFont typeface="Webdings" panose="05030102010509060703" pitchFamily="18" charset="2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5600" indent="-355600" algn="l" defTabSz="1001908" rtl="0" eaLnBrk="1" latinLnBrk="0" hangingPunct="1">
                <a:spcBef>
                  <a:spcPts val="1000"/>
                </a:spcBef>
                <a:buClr>
                  <a:schemeClr val="accent1"/>
                </a:buClr>
                <a:buSzPct val="85000"/>
                <a:buFont typeface="Webdings" panose="05030102010509060703" pitchFamily="18" charset="2"/>
                <a:buChar char="/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2300" indent="-266700" algn="l" defTabSz="1001908" rtl="0" eaLnBrk="1" latinLnBrk="0" hangingPunct="1">
                <a:spcBef>
                  <a:spcPts val="400"/>
                </a:spcBef>
                <a:buClr>
                  <a:schemeClr val="tx2"/>
                </a:buClr>
                <a:buFont typeface="Webdings" panose="05030102010509060703" pitchFamily="18" charset="2"/>
                <a:buChar char="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12800" indent="-190500" algn="l" defTabSz="1001908" rtl="0" eaLnBrk="1" latinLnBrk="0" hangingPunct="1">
                <a:spcBef>
                  <a:spcPts val="0"/>
                </a:spcBef>
                <a:buFont typeface="Myriad Pro" panose="020B0503030403020204" pitchFamily="34" charset="0"/>
                <a:buChar char="—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55247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56201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57155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58109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>
                <a:lnSpc>
                  <a:spcPct val="90000"/>
                </a:lnSpc>
                <a:buBlip>
                  <a:blip r:embed="rId3"/>
                </a:buBlip>
              </a:pPr>
              <a:r>
                <a:rPr lang="ru-RU" sz="1200" dirty="0">
                  <a:latin typeface="Europe" panose="020B7200000000000000" pitchFamily="34" charset="0"/>
                </a:rPr>
                <a:t>Железнодорожный транспорт</a:t>
              </a:r>
            </a:p>
            <a:p>
              <a:pPr lvl="3">
                <a:lnSpc>
                  <a:spcPct val="90000"/>
                </a:lnSpc>
                <a:buBlip>
                  <a:blip r:embed="rId3"/>
                </a:buBlip>
              </a:pPr>
              <a:r>
                <a:rPr lang="ru-RU" sz="1200" dirty="0">
                  <a:latin typeface="Europe" panose="020B7200000000000000" pitchFamily="34" charset="0"/>
                </a:rPr>
                <a:t>Автомобильный транспорт</a:t>
              </a:r>
            </a:p>
            <a:p>
              <a:pPr lvl="3">
                <a:lnSpc>
                  <a:spcPct val="90000"/>
                </a:lnSpc>
                <a:buBlip>
                  <a:blip r:embed="rId3"/>
                </a:buBlip>
              </a:pPr>
              <a:endParaRPr lang="ru-RU" sz="1200" dirty="0">
                <a:latin typeface="Europe" panose="020B7200000000000000" pitchFamily="34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4265071" y="1916022"/>
            <a:ext cx="2826435" cy="2458720"/>
            <a:chOff x="5186925" y="2811970"/>
            <a:chExt cx="2826435" cy="2458720"/>
          </a:xfrm>
        </p:grpSpPr>
        <p:grpSp>
          <p:nvGrpSpPr>
            <p:cNvPr id="90" name="Группа 89"/>
            <p:cNvGrpSpPr>
              <a:grpSpLocks noChangeAspect="1"/>
            </p:cNvGrpSpPr>
            <p:nvPr/>
          </p:nvGrpSpPr>
          <p:grpSpPr>
            <a:xfrm>
              <a:off x="5588942" y="2811970"/>
              <a:ext cx="1944000" cy="847719"/>
              <a:chOff x="1043608" y="3586273"/>
              <a:chExt cx="4765142" cy="2077927"/>
            </a:xfrm>
            <a:solidFill>
              <a:schemeClr val="accent1"/>
            </a:solidFill>
          </p:grpSpPr>
          <p:grpSp>
            <p:nvGrpSpPr>
              <p:cNvPr id="93" name="Группа 92"/>
              <p:cNvGrpSpPr/>
              <p:nvPr/>
            </p:nvGrpSpPr>
            <p:grpSpPr>
              <a:xfrm>
                <a:off x="3730764" y="3800088"/>
                <a:ext cx="247650" cy="1721142"/>
                <a:chOff x="2541487" y="2514798"/>
                <a:chExt cx="247650" cy="1721142"/>
              </a:xfrm>
              <a:grpFill/>
            </p:grpSpPr>
            <p:grpSp>
              <p:nvGrpSpPr>
                <p:cNvPr id="104" name="Группа 103"/>
                <p:cNvGrpSpPr/>
                <p:nvPr/>
              </p:nvGrpSpPr>
              <p:grpSpPr>
                <a:xfrm>
                  <a:off x="2541487" y="2514798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27" name="Развернутая стрелка 126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8" name="Прямоугольник 127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9" name="Прямоугольник 128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0" name="Прямоугольник 129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05" name="Группа 104"/>
                <p:cNvGrpSpPr/>
                <p:nvPr/>
              </p:nvGrpSpPr>
              <p:grpSpPr>
                <a:xfrm>
                  <a:off x="2541487" y="2837946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23" name="Развернутая стрелка 122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4" name="Прямоугольник 123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5" name="Прямоугольник 124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6" name="Прямоугольник 125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06" name="Группа 105"/>
                <p:cNvGrpSpPr/>
                <p:nvPr/>
              </p:nvGrpSpPr>
              <p:grpSpPr>
                <a:xfrm>
                  <a:off x="2541487" y="3161094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19" name="Развернутая стрелка 118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0" name="Прямоугольник 119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1" name="Прямоугольник 120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2" name="Прямоугольник 121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07" name="Группа 106"/>
                <p:cNvGrpSpPr/>
                <p:nvPr/>
              </p:nvGrpSpPr>
              <p:grpSpPr>
                <a:xfrm>
                  <a:off x="2541487" y="3484242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15" name="Развернутая стрелка 114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6" name="Прямоугольник 115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7" name="Прямоугольник 116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8" name="Прямоугольник 117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08" name="Группа 107"/>
                <p:cNvGrpSpPr/>
                <p:nvPr/>
              </p:nvGrpSpPr>
              <p:grpSpPr>
                <a:xfrm>
                  <a:off x="2541487" y="4130539"/>
                  <a:ext cx="247650" cy="105401"/>
                  <a:chOff x="2543871" y="2514798"/>
                  <a:chExt cx="247650" cy="105401"/>
                </a:xfrm>
                <a:grpFill/>
              </p:grpSpPr>
              <p:sp>
                <p:nvSpPr>
                  <p:cNvPr id="111" name="Развернутая стрелка 110"/>
                  <p:cNvSpPr/>
                  <p:nvPr/>
                </p:nvSpPr>
                <p:spPr>
                  <a:xfrm>
                    <a:off x="2543871" y="2514798"/>
                    <a:ext cx="247650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2" name="Прямоугольник 111"/>
                  <p:cNvSpPr/>
                  <p:nvPr/>
                </p:nvSpPr>
                <p:spPr>
                  <a:xfrm>
                    <a:off x="2637346" y="2520497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3" name="Прямоугольник 112"/>
                  <p:cNvSpPr/>
                  <p:nvPr/>
                </p:nvSpPr>
                <p:spPr>
                  <a:xfrm>
                    <a:off x="2699792" y="2524964"/>
                    <a:ext cx="14622" cy="809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4" name="Прямоугольник 113"/>
                  <p:cNvSpPr/>
                  <p:nvPr/>
                </p:nvSpPr>
                <p:spPr>
                  <a:xfrm>
                    <a:off x="2543871" y="2591811"/>
                    <a:ext cx="247650" cy="2838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09" name="Прямоугольник 108"/>
                <p:cNvSpPr/>
                <p:nvPr/>
              </p:nvSpPr>
              <p:spPr>
                <a:xfrm>
                  <a:off x="2702173" y="2518863"/>
                  <a:ext cx="14622" cy="171015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0" name="Прямоугольник 109"/>
                <p:cNvSpPr/>
                <p:nvPr/>
              </p:nvSpPr>
              <p:spPr>
                <a:xfrm>
                  <a:off x="2738130" y="2605958"/>
                  <a:ext cx="14622" cy="16200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628058" y="5152109"/>
                <a:ext cx="828000" cy="36000"/>
              </a:xfrm>
              <a:prstGeom prst="roundRect">
                <a:avLst>
                  <a:gd name="adj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18516" y="5102380"/>
                <a:ext cx="828000" cy="18000"/>
              </a:xfrm>
              <a:prstGeom prst="roundRect">
                <a:avLst>
                  <a:gd name="adj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635896" y="5056365"/>
                <a:ext cx="828000" cy="18000"/>
              </a:xfrm>
              <a:prstGeom prst="roundRect">
                <a:avLst>
                  <a:gd name="adj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Стрелка углом 96"/>
              <p:cNvSpPr/>
              <p:nvPr/>
            </p:nvSpPr>
            <p:spPr>
              <a:xfrm>
                <a:off x="1140619" y="4674395"/>
                <a:ext cx="442604" cy="694059"/>
              </a:xfrm>
              <a:prstGeom prst="bentArrow">
                <a:avLst>
                  <a:gd name="adj1" fmla="val 33720"/>
                  <a:gd name="adj2" fmla="val 25321"/>
                  <a:gd name="adj3" fmla="val 0"/>
                  <a:gd name="adj4" fmla="val 472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Стрелка углом 97"/>
              <p:cNvSpPr/>
              <p:nvPr/>
            </p:nvSpPr>
            <p:spPr>
              <a:xfrm>
                <a:off x="1362139" y="4924425"/>
                <a:ext cx="442604" cy="404814"/>
              </a:xfrm>
              <a:prstGeom prst="bentArrow">
                <a:avLst>
                  <a:gd name="adj1" fmla="val 16011"/>
                  <a:gd name="adj2" fmla="val 25321"/>
                  <a:gd name="adj3" fmla="val 0"/>
                  <a:gd name="adj4" fmla="val 28908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Прямоугольник 98"/>
              <p:cNvSpPr/>
              <p:nvPr/>
            </p:nvSpPr>
            <p:spPr>
              <a:xfrm>
                <a:off x="1043608" y="5314950"/>
                <a:ext cx="4765142" cy="34925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Пятиугольник 99"/>
              <p:cNvSpPr/>
              <p:nvPr/>
            </p:nvSpPr>
            <p:spPr>
              <a:xfrm rot="16200000">
                <a:off x="1786563" y="3441686"/>
                <a:ext cx="1792721" cy="2199401"/>
              </a:xfrm>
              <a:prstGeom prst="homePlate">
                <a:avLst>
                  <a:gd name="adj" fmla="val 8082"/>
                </a:avLst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Пятиугольник 100"/>
              <p:cNvSpPr/>
              <p:nvPr/>
            </p:nvSpPr>
            <p:spPr>
              <a:xfrm rot="16200000">
                <a:off x="4267165" y="4238549"/>
                <a:ext cx="1185734" cy="1296144"/>
              </a:xfrm>
              <a:prstGeom prst="homePlate">
                <a:avLst>
                  <a:gd name="adj" fmla="val 8082"/>
                </a:avLst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Развернутая стрелка 101"/>
              <p:cNvSpPr>
                <a:spLocks noChangeAspect="1"/>
              </p:cNvSpPr>
              <p:nvPr/>
            </p:nvSpPr>
            <p:spPr>
              <a:xfrm>
                <a:off x="2680964" y="3586273"/>
                <a:ext cx="88469" cy="291442"/>
              </a:xfrm>
              <a:prstGeom prst="uturnArrow">
                <a:avLst>
                  <a:gd name="adj1" fmla="val 21446"/>
                  <a:gd name="adj2" fmla="val 10723"/>
                  <a:gd name="adj3" fmla="val 5384"/>
                  <a:gd name="adj4" fmla="val 28224"/>
                  <a:gd name="adj5" fmla="val 10202"/>
                </a:avLst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Развернутая стрелка 102"/>
              <p:cNvSpPr>
                <a:spLocks noChangeAspect="1"/>
              </p:cNvSpPr>
              <p:nvPr/>
            </p:nvSpPr>
            <p:spPr>
              <a:xfrm>
                <a:off x="4853096" y="4248411"/>
                <a:ext cx="88469" cy="291442"/>
              </a:xfrm>
              <a:prstGeom prst="uturnArrow">
                <a:avLst>
                  <a:gd name="adj1" fmla="val 21446"/>
                  <a:gd name="adj2" fmla="val 10723"/>
                  <a:gd name="adj3" fmla="val 5384"/>
                  <a:gd name="adj4" fmla="val 28224"/>
                  <a:gd name="adj5" fmla="val 10202"/>
                </a:avLst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1" name="Прямоугольник 90"/>
            <p:cNvSpPr/>
            <p:nvPr/>
          </p:nvSpPr>
          <p:spPr>
            <a:xfrm>
              <a:off x="5583073" y="3816127"/>
              <a:ext cx="1944000" cy="540000"/>
            </a:xfrm>
            <a:prstGeom prst="rect">
              <a:avLst/>
            </a:prstGeom>
            <a:solidFill>
              <a:srgbClr val="063498"/>
            </a:solidFill>
          </p:spPr>
          <p:txBody>
            <a:bodyPr wrap="none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solidFill>
                    <a:schemeClr val="bg1"/>
                  </a:solidFill>
                  <a:latin typeface="Europe_Ext" pitchFamily="2" charset="0"/>
                </a:rPr>
                <a:t>3.</a:t>
              </a:r>
              <a:endParaRPr lang="ru-RU" sz="1400" dirty="0">
                <a:solidFill>
                  <a:schemeClr val="bg1"/>
                </a:solidFill>
                <a:latin typeface="Europe_Ext" pitchFamily="2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1400" dirty="0">
                  <a:solidFill>
                    <a:schemeClr val="bg1"/>
                  </a:solidFill>
                  <a:latin typeface="Europe_Ext" pitchFamily="2" charset="0"/>
                </a:rPr>
                <a:t>Хранение </a:t>
              </a:r>
            </a:p>
          </p:txBody>
        </p:sp>
        <p:sp>
          <p:nvSpPr>
            <p:cNvPr id="92" name="Объект 3"/>
            <p:cNvSpPr txBox="1">
              <a:spLocks/>
            </p:cNvSpPr>
            <p:nvPr/>
          </p:nvSpPr>
          <p:spPr>
            <a:xfrm>
              <a:off x="5186925" y="4334239"/>
              <a:ext cx="2826435" cy="936451"/>
            </a:xfrm>
            <a:prstGeom prst="rect">
              <a:avLst/>
            </a:prstGeom>
          </p:spPr>
          <p:txBody>
            <a:bodyPr/>
            <a:lstStyle>
              <a:lvl1pPr marL="0" indent="0" algn="l" defTabSz="1001908" rtl="0" eaLnBrk="1" latinLnBrk="0" hangingPunct="1">
                <a:spcBef>
                  <a:spcPts val="1800"/>
                </a:spcBef>
                <a:buFont typeface="Wingdings" panose="05000000000000000000" pitchFamily="2" charset="2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001908" rtl="0" eaLnBrk="1" latinLnBrk="0" hangingPunct="1">
                <a:spcBef>
                  <a:spcPts val="400"/>
                </a:spcBef>
                <a:buClr>
                  <a:schemeClr val="accent1"/>
                </a:buClr>
                <a:buSzPct val="80000"/>
                <a:buFont typeface="Webdings" panose="05030102010509060703" pitchFamily="18" charset="2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5600" indent="-355600" algn="l" defTabSz="1001908" rtl="0" eaLnBrk="1" latinLnBrk="0" hangingPunct="1">
                <a:spcBef>
                  <a:spcPts val="1000"/>
                </a:spcBef>
                <a:buClr>
                  <a:schemeClr val="accent1"/>
                </a:buClr>
                <a:buSzPct val="85000"/>
                <a:buFont typeface="Webdings" panose="05030102010509060703" pitchFamily="18" charset="2"/>
                <a:buChar char="/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2300" indent="-266700" algn="l" defTabSz="1001908" rtl="0" eaLnBrk="1" latinLnBrk="0" hangingPunct="1">
                <a:spcBef>
                  <a:spcPts val="400"/>
                </a:spcBef>
                <a:buClr>
                  <a:schemeClr val="tx2"/>
                </a:buClr>
                <a:buFont typeface="Webdings" panose="05030102010509060703" pitchFamily="18" charset="2"/>
                <a:buChar char="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12800" indent="-190500" algn="l" defTabSz="1001908" rtl="0" eaLnBrk="1" latinLnBrk="0" hangingPunct="1">
                <a:spcBef>
                  <a:spcPts val="0"/>
                </a:spcBef>
                <a:buFont typeface="Myriad Pro" panose="020B0503030403020204" pitchFamily="34" charset="0"/>
                <a:buChar char="—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55247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56201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57155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58109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>
                <a:buBlip>
                  <a:blip r:embed="rId3"/>
                </a:buBlip>
              </a:pPr>
              <a:r>
                <a:rPr lang="ru-RU" sz="1200" dirty="0">
                  <a:latin typeface="Europe" panose="020B7200000000000000" pitchFamily="34" charset="0"/>
                </a:rPr>
                <a:t>Подземные битумохранилища</a:t>
              </a:r>
            </a:p>
            <a:p>
              <a:pPr lvl="3">
                <a:buBlip>
                  <a:blip r:embed="rId3"/>
                </a:buBlip>
              </a:pPr>
              <a:r>
                <a:rPr lang="ru-RU" sz="1200" dirty="0">
                  <a:latin typeface="Europe" panose="020B7200000000000000" pitchFamily="34" charset="0"/>
                </a:rPr>
                <a:t>Наземные резервуары</a:t>
              </a:r>
            </a:p>
            <a:p>
              <a:pPr lvl="3">
                <a:buBlip>
                  <a:blip r:embed="rId3"/>
                </a:buBlip>
              </a:pPr>
              <a:r>
                <a:rPr lang="ru-RU" sz="1200" dirty="0">
                  <a:latin typeface="Europe" panose="020B7200000000000000" pitchFamily="34" charset="0"/>
                </a:rPr>
                <a:t>Битумные терминалы </a:t>
              </a:r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6389462" y="2153390"/>
            <a:ext cx="2713350" cy="2278393"/>
            <a:chOff x="7727275" y="3038991"/>
            <a:chExt cx="2713350" cy="2278393"/>
          </a:xfrm>
        </p:grpSpPr>
        <p:grpSp>
          <p:nvGrpSpPr>
            <p:cNvPr id="132" name="Группа 131"/>
            <p:cNvGrpSpPr>
              <a:grpSpLocks noChangeAspect="1"/>
            </p:cNvGrpSpPr>
            <p:nvPr/>
          </p:nvGrpSpPr>
          <p:grpSpPr>
            <a:xfrm>
              <a:off x="8190855" y="3038991"/>
              <a:ext cx="1838516" cy="620698"/>
              <a:chOff x="8550895" y="4055358"/>
              <a:chExt cx="1584176" cy="534831"/>
            </a:xfrm>
          </p:grpSpPr>
          <p:sp>
            <p:nvSpPr>
              <p:cNvPr id="135" name="Равнобедренный треугольник 301"/>
              <p:cNvSpPr/>
              <p:nvPr/>
            </p:nvSpPr>
            <p:spPr>
              <a:xfrm>
                <a:off x="8555079" y="4204926"/>
                <a:ext cx="427864" cy="242983"/>
              </a:xfrm>
              <a:custGeom>
                <a:avLst/>
                <a:gdLst>
                  <a:gd name="connsiteX0" fmla="*/ 0 w 594370"/>
                  <a:gd name="connsiteY0" fmla="*/ 628953 h 628953"/>
                  <a:gd name="connsiteX1" fmla="*/ 297185 w 594370"/>
                  <a:gd name="connsiteY1" fmla="*/ 0 h 628953"/>
                  <a:gd name="connsiteX2" fmla="*/ 594370 w 594370"/>
                  <a:gd name="connsiteY2" fmla="*/ 628953 h 628953"/>
                  <a:gd name="connsiteX3" fmla="*/ 0 w 594370"/>
                  <a:gd name="connsiteY3" fmla="*/ 628953 h 628953"/>
                  <a:gd name="connsiteX0" fmla="*/ 0 w 594370"/>
                  <a:gd name="connsiteY0" fmla="*/ 450359 h 450359"/>
                  <a:gd name="connsiteX1" fmla="*/ 275754 w 594370"/>
                  <a:gd name="connsiteY1" fmla="*/ 0 h 450359"/>
                  <a:gd name="connsiteX2" fmla="*/ 594370 w 594370"/>
                  <a:gd name="connsiteY2" fmla="*/ 450359 h 450359"/>
                  <a:gd name="connsiteX3" fmla="*/ 0 w 594370"/>
                  <a:gd name="connsiteY3" fmla="*/ 450359 h 450359"/>
                  <a:gd name="connsiteX0" fmla="*/ 0 w 594370"/>
                  <a:gd name="connsiteY0" fmla="*/ 454782 h 454782"/>
                  <a:gd name="connsiteX1" fmla="*/ 275754 w 594370"/>
                  <a:gd name="connsiteY1" fmla="*/ 4423 h 454782"/>
                  <a:gd name="connsiteX2" fmla="*/ 594370 w 594370"/>
                  <a:gd name="connsiteY2" fmla="*/ 454782 h 454782"/>
                  <a:gd name="connsiteX3" fmla="*/ 0 w 594370"/>
                  <a:gd name="connsiteY3" fmla="*/ 454782 h 454782"/>
                  <a:gd name="connsiteX0" fmla="*/ 0 w 594370"/>
                  <a:gd name="connsiteY0" fmla="*/ 454782 h 454782"/>
                  <a:gd name="connsiteX1" fmla="*/ 275754 w 594370"/>
                  <a:gd name="connsiteY1" fmla="*/ 4423 h 454782"/>
                  <a:gd name="connsiteX2" fmla="*/ 594370 w 594370"/>
                  <a:gd name="connsiteY2" fmla="*/ 454782 h 454782"/>
                  <a:gd name="connsiteX3" fmla="*/ 0 w 594370"/>
                  <a:gd name="connsiteY3" fmla="*/ 454782 h 45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370" h="454782">
                    <a:moveTo>
                      <a:pt x="0" y="454782"/>
                    </a:moveTo>
                    <a:cubicBezTo>
                      <a:pt x="91918" y="304662"/>
                      <a:pt x="205267" y="40243"/>
                      <a:pt x="275754" y="4423"/>
                    </a:cubicBezTo>
                    <a:cubicBezTo>
                      <a:pt x="343859" y="-43101"/>
                      <a:pt x="488165" y="304662"/>
                      <a:pt x="594370" y="454782"/>
                    </a:cubicBezTo>
                    <a:lnTo>
                      <a:pt x="0" y="4547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36" name="Группа 135"/>
              <p:cNvGrpSpPr>
                <a:grpSpLocks noChangeAspect="1"/>
              </p:cNvGrpSpPr>
              <p:nvPr/>
            </p:nvGrpSpPr>
            <p:grpSpPr>
              <a:xfrm>
                <a:off x="9259361" y="4055358"/>
                <a:ext cx="731694" cy="368034"/>
                <a:chOff x="316108" y="1182464"/>
                <a:chExt cx="8594530" cy="4322953"/>
              </a:xfrm>
              <a:solidFill>
                <a:schemeClr val="accent1"/>
              </a:solidFill>
            </p:grpSpPr>
            <p:sp>
              <p:nvSpPr>
                <p:cNvPr id="138" name="Трапеция 137"/>
                <p:cNvSpPr/>
                <p:nvPr/>
              </p:nvSpPr>
              <p:spPr>
                <a:xfrm rot="10800000">
                  <a:off x="3703141" y="1182464"/>
                  <a:ext cx="2188071" cy="151036"/>
                </a:xfrm>
                <a:prstGeom prst="trapezoid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9" name="Полилиния 138"/>
                <p:cNvSpPr/>
                <p:nvPr/>
              </p:nvSpPr>
              <p:spPr>
                <a:xfrm>
                  <a:off x="3648075" y="1290638"/>
                  <a:ext cx="2166938" cy="2200275"/>
                </a:xfrm>
                <a:custGeom>
                  <a:avLst/>
                  <a:gdLst>
                    <a:gd name="connsiteX0" fmla="*/ 319088 w 2166938"/>
                    <a:gd name="connsiteY0" fmla="*/ 19050 h 2200275"/>
                    <a:gd name="connsiteX1" fmla="*/ 0 w 2166938"/>
                    <a:gd name="connsiteY1" fmla="*/ 1771650 h 2200275"/>
                    <a:gd name="connsiteX2" fmla="*/ 23813 w 2166938"/>
                    <a:gd name="connsiteY2" fmla="*/ 2200275 h 2200275"/>
                    <a:gd name="connsiteX3" fmla="*/ 1966913 w 2166938"/>
                    <a:gd name="connsiteY3" fmla="*/ 2200275 h 2200275"/>
                    <a:gd name="connsiteX4" fmla="*/ 2166938 w 2166938"/>
                    <a:gd name="connsiteY4" fmla="*/ 876300 h 2200275"/>
                    <a:gd name="connsiteX5" fmla="*/ 2043113 w 2166938"/>
                    <a:gd name="connsiteY5" fmla="*/ 0 h 2200275"/>
                    <a:gd name="connsiteX0" fmla="*/ 319088 w 2166938"/>
                    <a:gd name="connsiteY0" fmla="*/ 19050 h 2200275"/>
                    <a:gd name="connsiteX1" fmla="*/ 0 w 2166938"/>
                    <a:gd name="connsiteY1" fmla="*/ 1771650 h 2200275"/>
                    <a:gd name="connsiteX2" fmla="*/ 23813 w 2166938"/>
                    <a:gd name="connsiteY2" fmla="*/ 2200275 h 2200275"/>
                    <a:gd name="connsiteX3" fmla="*/ 1966913 w 2166938"/>
                    <a:gd name="connsiteY3" fmla="*/ 2200275 h 2200275"/>
                    <a:gd name="connsiteX4" fmla="*/ 2166938 w 2166938"/>
                    <a:gd name="connsiteY4" fmla="*/ 876300 h 2200275"/>
                    <a:gd name="connsiteX5" fmla="*/ 2043113 w 2166938"/>
                    <a:gd name="connsiteY5" fmla="*/ 0 h 2200275"/>
                    <a:gd name="connsiteX6" fmla="*/ 319088 w 2166938"/>
                    <a:gd name="connsiteY6" fmla="*/ 19050 h 2200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66938" h="2200275">
                      <a:moveTo>
                        <a:pt x="319088" y="19050"/>
                      </a:moveTo>
                      <a:lnTo>
                        <a:pt x="0" y="1771650"/>
                      </a:lnTo>
                      <a:lnTo>
                        <a:pt x="23813" y="2200275"/>
                      </a:lnTo>
                      <a:lnTo>
                        <a:pt x="1966913" y="2200275"/>
                      </a:lnTo>
                      <a:lnTo>
                        <a:pt x="2166938" y="876300"/>
                      </a:lnTo>
                      <a:lnTo>
                        <a:pt x="2043113" y="0"/>
                      </a:lnTo>
                      <a:lnTo>
                        <a:pt x="319088" y="1905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40" name="Полилиния 139"/>
                <p:cNvSpPr/>
                <p:nvPr/>
              </p:nvSpPr>
              <p:spPr>
                <a:xfrm>
                  <a:off x="5757863" y="2276475"/>
                  <a:ext cx="2771775" cy="1447800"/>
                </a:xfrm>
                <a:custGeom>
                  <a:avLst/>
                  <a:gdLst>
                    <a:gd name="connsiteX0" fmla="*/ 90487 w 2771775"/>
                    <a:gd name="connsiteY0" fmla="*/ 0 h 1447800"/>
                    <a:gd name="connsiteX1" fmla="*/ 0 w 2771775"/>
                    <a:gd name="connsiteY1" fmla="*/ 738188 h 1447800"/>
                    <a:gd name="connsiteX2" fmla="*/ 2043112 w 2771775"/>
                    <a:gd name="connsiteY2" fmla="*/ 1447800 h 1447800"/>
                    <a:gd name="connsiteX3" fmla="*/ 2771775 w 2771775"/>
                    <a:gd name="connsiteY3" fmla="*/ 1447800 h 1447800"/>
                    <a:gd name="connsiteX4" fmla="*/ 2667000 w 2771775"/>
                    <a:gd name="connsiteY4" fmla="*/ 933450 h 1447800"/>
                    <a:gd name="connsiteX5" fmla="*/ 2667000 w 2771775"/>
                    <a:gd name="connsiteY5" fmla="*/ 933450 h 1447800"/>
                    <a:gd name="connsiteX0" fmla="*/ 90487 w 2771775"/>
                    <a:gd name="connsiteY0" fmla="*/ 0 h 1447800"/>
                    <a:gd name="connsiteX1" fmla="*/ 0 w 2771775"/>
                    <a:gd name="connsiteY1" fmla="*/ 738188 h 1447800"/>
                    <a:gd name="connsiteX2" fmla="*/ 2043112 w 2771775"/>
                    <a:gd name="connsiteY2" fmla="*/ 1447800 h 1447800"/>
                    <a:gd name="connsiteX3" fmla="*/ 2771775 w 2771775"/>
                    <a:gd name="connsiteY3" fmla="*/ 1447800 h 1447800"/>
                    <a:gd name="connsiteX4" fmla="*/ 2667000 w 2771775"/>
                    <a:gd name="connsiteY4" fmla="*/ 933450 h 1447800"/>
                    <a:gd name="connsiteX5" fmla="*/ 2667000 w 2771775"/>
                    <a:gd name="connsiteY5" fmla="*/ 933450 h 1447800"/>
                    <a:gd name="connsiteX6" fmla="*/ 90487 w 2771775"/>
                    <a:gd name="connsiteY6" fmla="*/ 0 h 1447800"/>
                    <a:gd name="connsiteX0" fmla="*/ 90487 w 2771775"/>
                    <a:gd name="connsiteY0" fmla="*/ 0 h 1447800"/>
                    <a:gd name="connsiteX1" fmla="*/ 0 w 2771775"/>
                    <a:gd name="connsiteY1" fmla="*/ 738188 h 1447800"/>
                    <a:gd name="connsiteX2" fmla="*/ 2043112 w 2771775"/>
                    <a:gd name="connsiteY2" fmla="*/ 1447800 h 1447800"/>
                    <a:gd name="connsiteX3" fmla="*/ 2771775 w 2771775"/>
                    <a:gd name="connsiteY3" fmla="*/ 1447800 h 1447800"/>
                    <a:gd name="connsiteX4" fmla="*/ 2667000 w 2771775"/>
                    <a:gd name="connsiteY4" fmla="*/ 933450 h 1447800"/>
                    <a:gd name="connsiteX5" fmla="*/ 2667000 w 2771775"/>
                    <a:gd name="connsiteY5" fmla="*/ 933450 h 1447800"/>
                    <a:gd name="connsiteX6" fmla="*/ 90487 w 2771775"/>
                    <a:gd name="connsiteY6" fmla="*/ 0 h 1447800"/>
                    <a:gd name="connsiteX0" fmla="*/ 90487 w 2771775"/>
                    <a:gd name="connsiteY0" fmla="*/ 0 h 1447800"/>
                    <a:gd name="connsiteX1" fmla="*/ 0 w 2771775"/>
                    <a:gd name="connsiteY1" fmla="*/ 738188 h 1447800"/>
                    <a:gd name="connsiteX2" fmla="*/ 2043112 w 2771775"/>
                    <a:gd name="connsiteY2" fmla="*/ 1447800 h 1447800"/>
                    <a:gd name="connsiteX3" fmla="*/ 2771775 w 2771775"/>
                    <a:gd name="connsiteY3" fmla="*/ 1447800 h 1447800"/>
                    <a:gd name="connsiteX4" fmla="*/ 2667000 w 2771775"/>
                    <a:gd name="connsiteY4" fmla="*/ 933450 h 1447800"/>
                    <a:gd name="connsiteX5" fmla="*/ 2667000 w 2771775"/>
                    <a:gd name="connsiteY5" fmla="*/ 933450 h 1447800"/>
                    <a:gd name="connsiteX6" fmla="*/ 90487 w 2771775"/>
                    <a:gd name="connsiteY6" fmla="*/ 0 h 1447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71775" h="1447800">
                      <a:moveTo>
                        <a:pt x="90487" y="0"/>
                      </a:moveTo>
                      <a:lnTo>
                        <a:pt x="0" y="738188"/>
                      </a:lnTo>
                      <a:cubicBezTo>
                        <a:pt x="723899" y="565150"/>
                        <a:pt x="1724025" y="763588"/>
                        <a:pt x="2043112" y="1447800"/>
                      </a:cubicBezTo>
                      <a:lnTo>
                        <a:pt x="2771775" y="1447800"/>
                      </a:lnTo>
                      <a:lnTo>
                        <a:pt x="2667000" y="933450"/>
                      </a:lnTo>
                      <a:lnTo>
                        <a:pt x="2667000" y="933450"/>
                      </a:lnTo>
                      <a:lnTo>
                        <a:pt x="90487" y="0"/>
                      </a:lnTo>
                      <a:close/>
                    </a:path>
                  </a:pathLst>
                </a:cu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41" name="Полилиния 140"/>
                <p:cNvSpPr/>
                <p:nvPr/>
              </p:nvSpPr>
              <p:spPr>
                <a:xfrm>
                  <a:off x="5729288" y="2999203"/>
                  <a:ext cx="2047875" cy="806036"/>
                </a:xfrm>
                <a:custGeom>
                  <a:avLst/>
                  <a:gdLst>
                    <a:gd name="connsiteX0" fmla="*/ 0 w 2047875"/>
                    <a:gd name="connsiteY0" fmla="*/ 161925 h 766763"/>
                    <a:gd name="connsiteX1" fmla="*/ 14287 w 2047875"/>
                    <a:gd name="connsiteY1" fmla="*/ 0 h 766763"/>
                    <a:gd name="connsiteX2" fmla="*/ 2047875 w 2047875"/>
                    <a:gd name="connsiteY2" fmla="*/ 695325 h 766763"/>
                    <a:gd name="connsiteX3" fmla="*/ 1943100 w 2047875"/>
                    <a:gd name="connsiteY3" fmla="*/ 766763 h 766763"/>
                    <a:gd name="connsiteX0" fmla="*/ 0 w 2047875"/>
                    <a:gd name="connsiteY0" fmla="*/ 161925 h 766763"/>
                    <a:gd name="connsiteX1" fmla="*/ 14287 w 2047875"/>
                    <a:gd name="connsiteY1" fmla="*/ 0 h 766763"/>
                    <a:gd name="connsiteX2" fmla="*/ 2047875 w 2047875"/>
                    <a:gd name="connsiteY2" fmla="*/ 695325 h 766763"/>
                    <a:gd name="connsiteX3" fmla="*/ 1943100 w 2047875"/>
                    <a:gd name="connsiteY3" fmla="*/ 766763 h 766763"/>
                    <a:gd name="connsiteX4" fmla="*/ 0 w 2047875"/>
                    <a:gd name="connsiteY4" fmla="*/ 161925 h 766763"/>
                    <a:gd name="connsiteX0" fmla="*/ 0 w 2047875"/>
                    <a:gd name="connsiteY0" fmla="*/ 161925 h 766763"/>
                    <a:gd name="connsiteX1" fmla="*/ 14287 w 2047875"/>
                    <a:gd name="connsiteY1" fmla="*/ 0 h 766763"/>
                    <a:gd name="connsiteX2" fmla="*/ 2047875 w 2047875"/>
                    <a:gd name="connsiteY2" fmla="*/ 695325 h 766763"/>
                    <a:gd name="connsiteX3" fmla="*/ 1943100 w 2047875"/>
                    <a:gd name="connsiteY3" fmla="*/ 766763 h 766763"/>
                    <a:gd name="connsiteX4" fmla="*/ 0 w 2047875"/>
                    <a:gd name="connsiteY4" fmla="*/ 161925 h 766763"/>
                    <a:gd name="connsiteX0" fmla="*/ 0 w 2047875"/>
                    <a:gd name="connsiteY0" fmla="*/ 208553 h 813391"/>
                    <a:gd name="connsiteX1" fmla="*/ 14287 w 2047875"/>
                    <a:gd name="connsiteY1" fmla="*/ 46628 h 813391"/>
                    <a:gd name="connsiteX2" fmla="*/ 2047875 w 2047875"/>
                    <a:gd name="connsiteY2" fmla="*/ 741953 h 813391"/>
                    <a:gd name="connsiteX3" fmla="*/ 1943100 w 2047875"/>
                    <a:gd name="connsiteY3" fmla="*/ 813391 h 813391"/>
                    <a:gd name="connsiteX4" fmla="*/ 0 w 2047875"/>
                    <a:gd name="connsiteY4" fmla="*/ 208553 h 813391"/>
                    <a:gd name="connsiteX0" fmla="*/ 0 w 2047875"/>
                    <a:gd name="connsiteY0" fmla="*/ 201198 h 806036"/>
                    <a:gd name="connsiteX1" fmla="*/ 14287 w 2047875"/>
                    <a:gd name="connsiteY1" fmla="*/ 39273 h 806036"/>
                    <a:gd name="connsiteX2" fmla="*/ 2047875 w 2047875"/>
                    <a:gd name="connsiteY2" fmla="*/ 734598 h 806036"/>
                    <a:gd name="connsiteX3" fmla="*/ 1943100 w 2047875"/>
                    <a:gd name="connsiteY3" fmla="*/ 806036 h 806036"/>
                    <a:gd name="connsiteX4" fmla="*/ 0 w 2047875"/>
                    <a:gd name="connsiteY4" fmla="*/ 201198 h 806036"/>
                    <a:gd name="connsiteX0" fmla="*/ 0 w 2047875"/>
                    <a:gd name="connsiteY0" fmla="*/ 201198 h 806036"/>
                    <a:gd name="connsiteX1" fmla="*/ 14287 w 2047875"/>
                    <a:gd name="connsiteY1" fmla="*/ 39273 h 806036"/>
                    <a:gd name="connsiteX2" fmla="*/ 2047875 w 2047875"/>
                    <a:gd name="connsiteY2" fmla="*/ 734598 h 806036"/>
                    <a:gd name="connsiteX3" fmla="*/ 1943100 w 2047875"/>
                    <a:gd name="connsiteY3" fmla="*/ 806036 h 806036"/>
                    <a:gd name="connsiteX4" fmla="*/ 0 w 2047875"/>
                    <a:gd name="connsiteY4" fmla="*/ 201198 h 806036"/>
                    <a:gd name="connsiteX0" fmla="*/ 0 w 2047875"/>
                    <a:gd name="connsiteY0" fmla="*/ 201198 h 806036"/>
                    <a:gd name="connsiteX1" fmla="*/ 14287 w 2047875"/>
                    <a:gd name="connsiteY1" fmla="*/ 39273 h 806036"/>
                    <a:gd name="connsiteX2" fmla="*/ 2047875 w 2047875"/>
                    <a:gd name="connsiteY2" fmla="*/ 734598 h 806036"/>
                    <a:gd name="connsiteX3" fmla="*/ 1943100 w 2047875"/>
                    <a:gd name="connsiteY3" fmla="*/ 806036 h 806036"/>
                    <a:gd name="connsiteX4" fmla="*/ 0 w 2047875"/>
                    <a:gd name="connsiteY4" fmla="*/ 201198 h 806036"/>
                    <a:gd name="connsiteX0" fmla="*/ 0 w 2047875"/>
                    <a:gd name="connsiteY0" fmla="*/ 201198 h 806036"/>
                    <a:gd name="connsiteX1" fmla="*/ 14287 w 2047875"/>
                    <a:gd name="connsiteY1" fmla="*/ 39273 h 806036"/>
                    <a:gd name="connsiteX2" fmla="*/ 2047875 w 2047875"/>
                    <a:gd name="connsiteY2" fmla="*/ 734598 h 806036"/>
                    <a:gd name="connsiteX3" fmla="*/ 1943100 w 2047875"/>
                    <a:gd name="connsiteY3" fmla="*/ 806036 h 806036"/>
                    <a:gd name="connsiteX4" fmla="*/ 0 w 2047875"/>
                    <a:gd name="connsiteY4" fmla="*/ 201198 h 80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47875" h="806036">
                      <a:moveTo>
                        <a:pt x="0" y="201198"/>
                      </a:moveTo>
                      <a:lnTo>
                        <a:pt x="14287" y="39273"/>
                      </a:lnTo>
                      <a:cubicBezTo>
                        <a:pt x="396875" y="-415"/>
                        <a:pt x="1493838" y="-173453"/>
                        <a:pt x="2047875" y="734598"/>
                      </a:cubicBezTo>
                      <a:lnTo>
                        <a:pt x="1943100" y="806036"/>
                      </a:lnTo>
                      <a:cubicBezTo>
                        <a:pt x="1343025" y="-81377"/>
                        <a:pt x="247650" y="126586"/>
                        <a:pt x="0" y="2011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42" name="Полилиния 141"/>
                <p:cNvSpPr/>
                <p:nvPr/>
              </p:nvSpPr>
              <p:spPr>
                <a:xfrm>
                  <a:off x="7810500" y="3767138"/>
                  <a:ext cx="1100138" cy="871537"/>
                </a:xfrm>
                <a:custGeom>
                  <a:avLst/>
                  <a:gdLst>
                    <a:gd name="connsiteX0" fmla="*/ 0 w 1100138"/>
                    <a:gd name="connsiteY0" fmla="*/ 0 h 871537"/>
                    <a:gd name="connsiteX1" fmla="*/ 1090613 w 1100138"/>
                    <a:gd name="connsiteY1" fmla="*/ 19050 h 871537"/>
                    <a:gd name="connsiteX2" fmla="*/ 1100138 w 1100138"/>
                    <a:gd name="connsiteY2" fmla="*/ 433387 h 871537"/>
                    <a:gd name="connsiteX3" fmla="*/ 128588 w 1100138"/>
                    <a:gd name="connsiteY3" fmla="*/ 871537 h 871537"/>
                    <a:gd name="connsiteX4" fmla="*/ 85725 w 1100138"/>
                    <a:gd name="connsiteY4" fmla="*/ 547687 h 871537"/>
                    <a:gd name="connsiteX5" fmla="*/ 85725 w 1100138"/>
                    <a:gd name="connsiteY5" fmla="*/ 542925 h 871537"/>
                    <a:gd name="connsiteX0" fmla="*/ 0 w 1100138"/>
                    <a:gd name="connsiteY0" fmla="*/ 0 h 871537"/>
                    <a:gd name="connsiteX1" fmla="*/ 1090613 w 1100138"/>
                    <a:gd name="connsiteY1" fmla="*/ 19050 h 871537"/>
                    <a:gd name="connsiteX2" fmla="*/ 1100138 w 1100138"/>
                    <a:gd name="connsiteY2" fmla="*/ 433387 h 871537"/>
                    <a:gd name="connsiteX3" fmla="*/ 128588 w 1100138"/>
                    <a:gd name="connsiteY3" fmla="*/ 871537 h 871537"/>
                    <a:gd name="connsiteX4" fmla="*/ 85725 w 1100138"/>
                    <a:gd name="connsiteY4" fmla="*/ 547687 h 871537"/>
                    <a:gd name="connsiteX5" fmla="*/ 85725 w 1100138"/>
                    <a:gd name="connsiteY5" fmla="*/ 542925 h 871537"/>
                    <a:gd name="connsiteX6" fmla="*/ 0 w 1100138"/>
                    <a:gd name="connsiteY6" fmla="*/ 0 h 871537"/>
                    <a:gd name="connsiteX0" fmla="*/ 0 w 1100138"/>
                    <a:gd name="connsiteY0" fmla="*/ 0 h 871537"/>
                    <a:gd name="connsiteX1" fmla="*/ 1090613 w 1100138"/>
                    <a:gd name="connsiteY1" fmla="*/ 19050 h 871537"/>
                    <a:gd name="connsiteX2" fmla="*/ 1100138 w 1100138"/>
                    <a:gd name="connsiteY2" fmla="*/ 433387 h 871537"/>
                    <a:gd name="connsiteX3" fmla="*/ 128588 w 1100138"/>
                    <a:gd name="connsiteY3" fmla="*/ 871537 h 871537"/>
                    <a:gd name="connsiteX4" fmla="*/ 85725 w 1100138"/>
                    <a:gd name="connsiteY4" fmla="*/ 547687 h 871537"/>
                    <a:gd name="connsiteX5" fmla="*/ 0 w 1100138"/>
                    <a:gd name="connsiteY5" fmla="*/ 0 h 871537"/>
                    <a:gd name="connsiteX0" fmla="*/ 0 w 1100138"/>
                    <a:gd name="connsiteY0" fmla="*/ 0 h 871537"/>
                    <a:gd name="connsiteX1" fmla="*/ 1090613 w 1100138"/>
                    <a:gd name="connsiteY1" fmla="*/ 19050 h 871537"/>
                    <a:gd name="connsiteX2" fmla="*/ 1100138 w 1100138"/>
                    <a:gd name="connsiteY2" fmla="*/ 433387 h 871537"/>
                    <a:gd name="connsiteX3" fmla="*/ 128588 w 1100138"/>
                    <a:gd name="connsiteY3" fmla="*/ 871537 h 871537"/>
                    <a:gd name="connsiteX4" fmla="*/ 0 w 1100138"/>
                    <a:gd name="connsiteY4" fmla="*/ 0 h 871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0138" h="871537">
                      <a:moveTo>
                        <a:pt x="0" y="0"/>
                      </a:moveTo>
                      <a:lnTo>
                        <a:pt x="1090613" y="19050"/>
                      </a:lnTo>
                      <a:lnTo>
                        <a:pt x="1100138" y="433387"/>
                      </a:lnTo>
                      <a:lnTo>
                        <a:pt x="128588" y="8715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43" name="Полилиния 142"/>
                <p:cNvSpPr/>
                <p:nvPr/>
              </p:nvSpPr>
              <p:spPr>
                <a:xfrm>
                  <a:off x="316108" y="3709851"/>
                  <a:ext cx="3951024" cy="1062446"/>
                </a:xfrm>
                <a:custGeom>
                  <a:avLst/>
                  <a:gdLst>
                    <a:gd name="connsiteX0" fmla="*/ 3422469 w 3849189"/>
                    <a:gd name="connsiteY0" fmla="*/ 0 h 1062446"/>
                    <a:gd name="connsiteX1" fmla="*/ 26126 w 3849189"/>
                    <a:gd name="connsiteY1" fmla="*/ 165463 h 1062446"/>
                    <a:gd name="connsiteX2" fmla="*/ 0 w 3849189"/>
                    <a:gd name="connsiteY2" fmla="*/ 957943 h 1062446"/>
                    <a:gd name="connsiteX3" fmla="*/ 3849189 w 3849189"/>
                    <a:gd name="connsiteY3" fmla="*/ 1062446 h 1062446"/>
                    <a:gd name="connsiteX4" fmla="*/ 3805646 w 3849189"/>
                    <a:gd name="connsiteY4" fmla="*/ 461555 h 1062446"/>
                    <a:gd name="connsiteX0" fmla="*/ 3422469 w 3822995"/>
                    <a:gd name="connsiteY0" fmla="*/ 0 h 1062446"/>
                    <a:gd name="connsiteX1" fmla="*/ 26126 w 3822995"/>
                    <a:gd name="connsiteY1" fmla="*/ 165463 h 1062446"/>
                    <a:gd name="connsiteX2" fmla="*/ 0 w 3822995"/>
                    <a:gd name="connsiteY2" fmla="*/ 957943 h 1062446"/>
                    <a:gd name="connsiteX3" fmla="*/ 3822995 w 3822995"/>
                    <a:gd name="connsiteY3" fmla="*/ 1062446 h 1062446"/>
                    <a:gd name="connsiteX4" fmla="*/ 3805646 w 3822995"/>
                    <a:gd name="connsiteY4" fmla="*/ 461555 h 1062446"/>
                    <a:gd name="connsiteX0" fmla="*/ 3422469 w 3822995"/>
                    <a:gd name="connsiteY0" fmla="*/ 0 h 1062446"/>
                    <a:gd name="connsiteX1" fmla="*/ 26126 w 3822995"/>
                    <a:gd name="connsiteY1" fmla="*/ 165463 h 1062446"/>
                    <a:gd name="connsiteX2" fmla="*/ 0 w 3822995"/>
                    <a:gd name="connsiteY2" fmla="*/ 957943 h 1062446"/>
                    <a:gd name="connsiteX3" fmla="*/ 3822995 w 3822995"/>
                    <a:gd name="connsiteY3" fmla="*/ 1062446 h 1062446"/>
                    <a:gd name="connsiteX4" fmla="*/ 3819933 w 3822995"/>
                    <a:gd name="connsiteY4" fmla="*/ 468699 h 1062446"/>
                    <a:gd name="connsiteX0" fmla="*/ 3422469 w 3822995"/>
                    <a:gd name="connsiteY0" fmla="*/ 0 h 1062446"/>
                    <a:gd name="connsiteX1" fmla="*/ 26126 w 3822995"/>
                    <a:gd name="connsiteY1" fmla="*/ 165463 h 1062446"/>
                    <a:gd name="connsiteX2" fmla="*/ 0 w 3822995"/>
                    <a:gd name="connsiteY2" fmla="*/ 957943 h 1062446"/>
                    <a:gd name="connsiteX3" fmla="*/ 3822995 w 3822995"/>
                    <a:gd name="connsiteY3" fmla="*/ 1062446 h 1062446"/>
                    <a:gd name="connsiteX4" fmla="*/ 3819933 w 3822995"/>
                    <a:gd name="connsiteY4" fmla="*/ 468699 h 1062446"/>
                    <a:gd name="connsiteX5" fmla="*/ 3422469 w 3822995"/>
                    <a:gd name="connsiteY5" fmla="*/ 0 h 1062446"/>
                    <a:gd name="connsiteX0" fmla="*/ 3520884 w 3921410"/>
                    <a:gd name="connsiteY0" fmla="*/ 0 h 1062446"/>
                    <a:gd name="connsiteX1" fmla="*/ 124541 w 3921410"/>
                    <a:gd name="connsiteY1" fmla="*/ 165463 h 1062446"/>
                    <a:gd name="connsiteX2" fmla="*/ 98415 w 3921410"/>
                    <a:gd name="connsiteY2" fmla="*/ 957943 h 1062446"/>
                    <a:gd name="connsiteX3" fmla="*/ 3921410 w 3921410"/>
                    <a:gd name="connsiteY3" fmla="*/ 1062446 h 1062446"/>
                    <a:gd name="connsiteX4" fmla="*/ 3918348 w 3921410"/>
                    <a:gd name="connsiteY4" fmla="*/ 468699 h 1062446"/>
                    <a:gd name="connsiteX5" fmla="*/ 3520884 w 3921410"/>
                    <a:gd name="connsiteY5" fmla="*/ 0 h 1062446"/>
                    <a:gd name="connsiteX0" fmla="*/ 3578251 w 3978777"/>
                    <a:gd name="connsiteY0" fmla="*/ 0 h 1062446"/>
                    <a:gd name="connsiteX1" fmla="*/ 181908 w 3978777"/>
                    <a:gd name="connsiteY1" fmla="*/ 165463 h 1062446"/>
                    <a:gd name="connsiteX2" fmla="*/ 155782 w 3978777"/>
                    <a:gd name="connsiteY2" fmla="*/ 957943 h 1062446"/>
                    <a:gd name="connsiteX3" fmla="*/ 3978777 w 3978777"/>
                    <a:gd name="connsiteY3" fmla="*/ 1062446 h 1062446"/>
                    <a:gd name="connsiteX4" fmla="*/ 3975715 w 3978777"/>
                    <a:gd name="connsiteY4" fmla="*/ 468699 h 1062446"/>
                    <a:gd name="connsiteX5" fmla="*/ 3578251 w 3978777"/>
                    <a:gd name="connsiteY5" fmla="*/ 0 h 1062446"/>
                    <a:gd name="connsiteX0" fmla="*/ 3550498 w 3951024"/>
                    <a:gd name="connsiteY0" fmla="*/ 0 h 1062446"/>
                    <a:gd name="connsiteX1" fmla="*/ 154155 w 3951024"/>
                    <a:gd name="connsiteY1" fmla="*/ 165463 h 1062446"/>
                    <a:gd name="connsiteX2" fmla="*/ 128029 w 3951024"/>
                    <a:gd name="connsiteY2" fmla="*/ 957943 h 1062446"/>
                    <a:gd name="connsiteX3" fmla="*/ 3951024 w 3951024"/>
                    <a:gd name="connsiteY3" fmla="*/ 1062446 h 1062446"/>
                    <a:gd name="connsiteX4" fmla="*/ 3947962 w 3951024"/>
                    <a:gd name="connsiteY4" fmla="*/ 468699 h 1062446"/>
                    <a:gd name="connsiteX5" fmla="*/ 3550498 w 3951024"/>
                    <a:gd name="connsiteY5" fmla="*/ 0 h 1062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51024" h="1062446">
                      <a:moveTo>
                        <a:pt x="3550498" y="0"/>
                      </a:moveTo>
                      <a:lnTo>
                        <a:pt x="154155" y="165463"/>
                      </a:lnTo>
                      <a:cubicBezTo>
                        <a:pt x="-61722" y="181973"/>
                        <a:pt x="-32331" y="955721"/>
                        <a:pt x="128029" y="957943"/>
                      </a:cubicBezTo>
                      <a:lnTo>
                        <a:pt x="3951024" y="1062446"/>
                      </a:lnTo>
                      <a:cubicBezTo>
                        <a:pt x="3950003" y="864530"/>
                        <a:pt x="3948983" y="666615"/>
                        <a:pt x="3947962" y="468699"/>
                      </a:cubicBezTo>
                      <a:lnTo>
                        <a:pt x="3550498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44" name="Полилиния 143"/>
                <p:cNvSpPr/>
                <p:nvPr/>
              </p:nvSpPr>
              <p:spPr>
                <a:xfrm>
                  <a:off x="3984625" y="3752850"/>
                  <a:ext cx="1162050" cy="768350"/>
                </a:xfrm>
                <a:custGeom>
                  <a:avLst/>
                  <a:gdLst>
                    <a:gd name="connsiteX0" fmla="*/ 0 w 1162050"/>
                    <a:gd name="connsiteY0" fmla="*/ 0 h 768350"/>
                    <a:gd name="connsiteX1" fmla="*/ 1162050 w 1162050"/>
                    <a:gd name="connsiteY1" fmla="*/ 3175 h 768350"/>
                    <a:gd name="connsiteX2" fmla="*/ 1162050 w 1162050"/>
                    <a:gd name="connsiteY2" fmla="*/ 768350 h 768350"/>
                    <a:gd name="connsiteX3" fmla="*/ 342900 w 1162050"/>
                    <a:gd name="connsiteY3" fmla="*/ 768350 h 768350"/>
                    <a:gd name="connsiteX4" fmla="*/ 336550 w 1162050"/>
                    <a:gd name="connsiteY4" fmla="*/ 428625 h 768350"/>
                    <a:gd name="connsiteX0" fmla="*/ 0 w 1162050"/>
                    <a:gd name="connsiteY0" fmla="*/ 0 h 768350"/>
                    <a:gd name="connsiteX1" fmla="*/ 1162050 w 1162050"/>
                    <a:gd name="connsiteY1" fmla="*/ 3175 h 768350"/>
                    <a:gd name="connsiteX2" fmla="*/ 1162050 w 1162050"/>
                    <a:gd name="connsiteY2" fmla="*/ 768350 h 768350"/>
                    <a:gd name="connsiteX3" fmla="*/ 342900 w 1162050"/>
                    <a:gd name="connsiteY3" fmla="*/ 768350 h 768350"/>
                    <a:gd name="connsiteX4" fmla="*/ 336550 w 1162050"/>
                    <a:gd name="connsiteY4" fmla="*/ 428625 h 768350"/>
                    <a:gd name="connsiteX5" fmla="*/ 0 w 1162050"/>
                    <a:gd name="connsiteY5" fmla="*/ 0 h 76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2050" h="768350">
                      <a:moveTo>
                        <a:pt x="0" y="0"/>
                      </a:moveTo>
                      <a:lnTo>
                        <a:pt x="1162050" y="3175"/>
                      </a:lnTo>
                      <a:lnTo>
                        <a:pt x="1162050" y="768350"/>
                      </a:lnTo>
                      <a:lnTo>
                        <a:pt x="342900" y="768350"/>
                      </a:lnTo>
                      <a:lnTo>
                        <a:pt x="336550" y="4286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45" name="Скругленный прямоугольник 144"/>
                <p:cNvSpPr/>
                <p:nvPr/>
              </p:nvSpPr>
              <p:spPr>
                <a:xfrm>
                  <a:off x="4326731" y="4619626"/>
                  <a:ext cx="1181373" cy="152672"/>
                </a:xfrm>
                <a:prstGeom prst="roundRect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6" name="Скругленный прямоугольник 145"/>
                <p:cNvSpPr/>
                <p:nvPr/>
              </p:nvSpPr>
              <p:spPr>
                <a:xfrm>
                  <a:off x="6262463" y="2227398"/>
                  <a:ext cx="156617" cy="406263"/>
                </a:xfrm>
                <a:prstGeom prst="roundRect">
                  <a:avLst>
                    <a:gd name="adj" fmla="val 10584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7" name="Скругленный прямоугольник 146"/>
                <p:cNvSpPr/>
                <p:nvPr/>
              </p:nvSpPr>
              <p:spPr>
                <a:xfrm>
                  <a:off x="6283621" y="2007394"/>
                  <a:ext cx="114301" cy="203260"/>
                </a:xfrm>
                <a:prstGeom prst="roundRect">
                  <a:avLst>
                    <a:gd name="adj" fmla="val 6023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8" name="Хорда 147"/>
                <p:cNvSpPr/>
                <p:nvPr/>
              </p:nvSpPr>
              <p:spPr>
                <a:xfrm>
                  <a:off x="6211687" y="1923975"/>
                  <a:ext cx="258169" cy="162000"/>
                </a:xfrm>
                <a:prstGeom prst="chord">
                  <a:avLst>
                    <a:gd name="adj1" fmla="val 21507641"/>
                    <a:gd name="adj2" fmla="val 10895472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9" name="Скругленный прямоугольник 148"/>
                <p:cNvSpPr/>
                <p:nvPr/>
              </p:nvSpPr>
              <p:spPr>
                <a:xfrm>
                  <a:off x="6243139" y="1838325"/>
                  <a:ext cx="195264" cy="138966"/>
                </a:xfrm>
                <a:prstGeom prst="roundRect">
                  <a:avLst>
                    <a:gd name="adj" fmla="val 6023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0" name="Хорда 149"/>
                <p:cNvSpPr/>
                <p:nvPr/>
              </p:nvSpPr>
              <p:spPr>
                <a:xfrm rot="10800000">
                  <a:off x="6211687" y="1741046"/>
                  <a:ext cx="258169" cy="162000"/>
                </a:xfrm>
                <a:prstGeom prst="chord">
                  <a:avLst>
                    <a:gd name="adj1" fmla="val 21507641"/>
                    <a:gd name="adj2" fmla="val 10895472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1" name="Скругленный прямоугольник 150"/>
                <p:cNvSpPr/>
                <p:nvPr/>
              </p:nvSpPr>
              <p:spPr>
                <a:xfrm>
                  <a:off x="7269512" y="2597832"/>
                  <a:ext cx="300482" cy="406263"/>
                </a:xfrm>
                <a:prstGeom prst="roundRect">
                  <a:avLst>
                    <a:gd name="adj" fmla="val 1058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2" name="Скругленный прямоугольник 151"/>
                <p:cNvSpPr/>
                <p:nvPr/>
              </p:nvSpPr>
              <p:spPr>
                <a:xfrm>
                  <a:off x="7299625" y="2548237"/>
                  <a:ext cx="240256" cy="406263"/>
                </a:xfrm>
                <a:prstGeom prst="roundRect">
                  <a:avLst>
                    <a:gd name="adj" fmla="val 12360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3" name="Стрелка углом 152"/>
                <p:cNvSpPr/>
                <p:nvPr/>
              </p:nvSpPr>
              <p:spPr>
                <a:xfrm>
                  <a:off x="7363344" y="2173221"/>
                  <a:ext cx="221302" cy="407193"/>
                </a:xfrm>
                <a:prstGeom prst="bentArrow">
                  <a:avLst>
                    <a:gd name="adj1" fmla="val 41252"/>
                    <a:gd name="adj2" fmla="val 25321"/>
                    <a:gd name="adj3" fmla="val 0"/>
                    <a:gd name="adj4" fmla="val 47200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4" name="Скругленный прямоугольник 153"/>
                <p:cNvSpPr/>
                <p:nvPr/>
              </p:nvSpPr>
              <p:spPr>
                <a:xfrm>
                  <a:off x="5169295" y="3622675"/>
                  <a:ext cx="323455" cy="962025"/>
                </a:xfrm>
                <a:prstGeom prst="roundRect">
                  <a:avLst>
                    <a:gd name="adj" fmla="val 5869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5" name="Скругленный прямоугольник 154"/>
                <p:cNvSpPr/>
                <p:nvPr/>
              </p:nvSpPr>
              <p:spPr>
                <a:xfrm>
                  <a:off x="4796158" y="3622675"/>
                  <a:ext cx="495922" cy="87176"/>
                </a:xfrm>
                <a:prstGeom prst="roundRect">
                  <a:avLst>
                    <a:gd name="adj" fmla="val 5869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6" name="Овал 155"/>
                <p:cNvSpPr/>
                <p:nvPr/>
              </p:nvSpPr>
              <p:spPr>
                <a:xfrm>
                  <a:off x="5534231" y="3345417"/>
                  <a:ext cx="2160000" cy="2160000"/>
                </a:xfrm>
                <a:prstGeom prst="ellipse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7" name="Овал 156"/>
                <p:cNvSpPr>
                  <a:spLocks noChangeAspect="1"/>
                </p:cNvSpPr>
                <p:nvPr/>
              </p:nvSpPr>
              <p:spPr>
                <a:xfrm>
                  <a:off x="1168245" y="3057417"/>
                  <a:ext cx="2448000" cy="2448000"/>
                </a:xfrm>
                <a:prstGeom prst="ellipse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37" name="Хорда 136"/>
              <p:cNvSpPr/>
              <p:nvPr/>
            </p:nvSpPr>
            <p:spPr>
              <a:xfrm>
                <a:off x="8550895" y="4278649"/>
                <a:ext cx="1584176" cy="311540"/>
              </a:xfrm>
              <a:prstGeom prst="chord">
                <a:avLst>
                  <a:gd name="adj1" fmla="val 10143"/>
                  <a:gd name="adj2" fmla="val 10802737"/>
                </a:avLst>
              </a:prstGeom>
              <a:solidFill>
                <a:srgbClr val="063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3" name="Прямоугольник 132"/>
            <p:cNvSpPr/>
            <p:nvPr/>
          </p:nvSpPr>
          <p:spPr>
            <a:xfrm>
              <a:off x="8173692" y="3807795"/>
              <a:ext cx="1944000" cy="540000"/>
            </a:xfrm>
            <a:prstGeom prst="rect">
              <a:avLst/>
            </a:prstGeom>
            <a:solidFill>
              <a:srgbClr val="063498"/>
            </a:solidFill>
          </p:spPr>
          <p:txBody>
            <a:bodyPr wrap="none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solidFill>
                    <a:schemeClr val="bg1"/>
                  </a:solidFill>
                  <a:latin typeface="Europe_Ext" pitchFamily="2" charset="0"/>
                </a:rPr>
                <a:t>4.</a:t>
              </a:r>
              <a:endParaRPr lang="ru-RU" sz="1400" dirty="0">
                <a:solidFill>
                  <a:schemeClr val="bg1"/>
                </a:solidFill>
                <a:latin typeface="Europe_Ext" pitchFamily="2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1400" dirty="0">
                  <a:solidFill>
                    <a:schemeClr val="bg1"/>
                  </a:solidFill>
                  <a:latin typeface="Europe_Ext" pitchFamily="2" charset="0"/>
                </a:rPr>
                <a:t>Потребление</a:t>
              </a:r>
            </a:p>
          </p:txBody>
        </p:sp>
        <p:sp>
          <p:nvSpPr>
            <p:cNvPr id="134" name="Объект 3"/>
            <p:cNvSpPr txBox="1">
              <a:spLocks/>
            </p:cNvSpPr>
            <p:nvPr/>
          </p:nvSpPr>
          <p:spPr>
            <a:xfrm>
              <a:off x="7727275" y="4380933"/>
              <a:ext cx="2713350" cy="936451"/>
            </a:xfrm>
            <a:prstGeom prst="rect">
              <a:avLst/>
            </a:prstGeom>
          </p:spPr>
          <p:txBody>
            <a:bodyPr/>
            <a:lstStyle>
              <a:lvl1pPr marL="0" indent="0" algn="l" defTabSz="1001908" rtl="0" eaLnBrk="1" latinLnBrk="0" hangingPunct="1">
                <a:spcBef>
                  <a:spcPts val="1800"/>
                </a:spcBef>
                <a:buFont typeface="Wingdings" panose="05000000000000000000" pitchFamily="2" charset="2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001908" rtl="0" eaLnBrk="1" latinLnBrk="0" hangingPunct="1">
                <a:spcBef>
                  <a:spcPts val="400"/>
                </a:spcBef>
                <a:buClr>
                  <a:schemeClr val="accent1"/>
                </a:buClr>
                <a:buSzPct val="80000"/>
                <a:buFont typeface="Webdings" panose="05030102010509060703" pitchFamily="18" charset="2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5600" indent="-355600" algn="l" defTabSz="1001908" rtl="0" eaLnBrk="1" latinLnBrk="0" hangingPunct="1">
                <a:spcBef>
                  <a:spcPts val="1000"/>
                </a:spcBef>
                <a:buClr>
                  <a:schemeClr val="accent1"/>
                </a:buClr>
                <a:buSzPct val="85000"/>
                <a:buFont typeface="Webdings" panose="05030102010509060703" pitchFamily="18" charset="2"/>
                <a:buChar char="/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2300" indent="-266700" algn="l" defTabSz="1001908" rtl="0" eaLnBrk="1" latinLnBrk="0" hangingPunct="1">
                <a:spcBef>
                  <a:spcPts val="400"/>
                </a:spcBef>
                <a:buClr>
                  <a:schemeClr val="tx2"/>
                </a:buClr>
                <a:buFont typeface="Webdings" panose="05030102010509060703" pitchFamily="18" charset="2"/>
                <a:buChar char="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12800" indent="-190500" algn="l" defTabSz="1001908" rtl="0" eaLnBrk="1" latinLnBrk="0" hangingPunct="1">
                <a:spcBef>
                  <a:spcPts val="0"/>
                </a:spcBef>
                <a:buFont typeface="Myriad Pro" panose="020B0503030403020204" pitchFamily="34" charset="0"/>
                <a:buChar char="—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55247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56201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57155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58109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>
                <a:lnSpc>
                  <a:spcPct val="90000"/>
                </a:lnSpc>
                <a:buBlip>
                  <a:blip r:embed="rId3"/>
                </a:buBlip>
              </a:pPr>
              <a:r>
                <a:rPr lang="ru-RU" sz="1200" dirty="0">
                  <a:latin typeface="Europe" panose="020B7200000000000000" pitchFamily="34" charset="0"/>
                </a:rPr>
                <a:t>Дорожно-строительные компании</a:t>
              </a:r>
            </a:p>
            <a:p>
              <a:pPr lvl="3">
                <a:lnSpc>
                  <a:spcPct val="90000"/>
                </a:lnSpc>
                <a:buBlip>
                  <a:blip r:embed="rId3"/>
                </a:buBlip>
              </a:pPr>
              <a:r>
                <a:rPr lang="ru-RU" sz="1200" dirty="0">
                  <a:latin typeface="Europe" panose="020B7200000000000000" pitchFamily="34" charset="0"/>
                </a:rPr>
                <a:t>Производители битумосодержащих материалов</a:t>
              </a:r>
            </a:p>
            <a:p>
              <a:pPr lvl="3">
                <a:lnSpc>
                  <a:spcPct val="90000"/>
                </a:lnSpc>
                <a:buBlip>
                  <a:blip r:embed="rId3"/>
                </a:buBlip>
              </a:pPr>
              <a:r>
                <a:rPr lang="ru-RU" sz="1200" dirty="0">
                  <a:latin typeface="Europe" panose="020B7200000000000000" pitchFamily="34" charset="0"/>
                </a:rPr>
                <a:t>Производители кровельных материалов</a:t>
              </a: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-87322" y="1231454"/>
            <a:ext cx="2633643" cy="3206452"/>
            <a:chOff x="47048" y="2122190"/>
            <a:chExt cx="2633643" cy="3206452"/>
          </a:xfrm>
        </p:grpSpPr>
        <p:grpSp>
          <p:nvGrpSpPr>
            <p:cNvPr id="159" name="Группа 158"/>
            <p:cNvGrpSpPr/>
            <p:nvPr/>
          </p:nvGrpSpPr>
          <p:grpSpPr>
            <a:xfrm>
              <a:off x="411382" y="2122190"/>
              <a:ext cx="1961123" cy="2222062"/>
              <a:chOff x="411382" y="2122190"/>
              <a:chExt cx="1961123" cy="2222062"/>
            </a:xfrm>
          </p:grpSpPr>
          <p:grpSp>
            <p:nvGrpSpPr>
              <p:cNvPr id="161" name="Группа 160"/>
              <p:cNvGrpSpPr>
                <a:grpSpLocks noChangeAspect="1"/>
              </p:cNvGrpSpPr>
              <p:nvPr/>
            </p:nvGrpSpPr>
            <p:grpSpPr>
              <a:xfrm>
                <a:off x="411382" y="2122190"/>
                <a:ext cx="1944000" cy="1537499"/>
                <a:chOff x="1043608" y="1895475"/>
                <a:chExt cx="4765142" cy="3768725"/>
              </a:xfrm>
              <a:solidFill>
                <a:schemeClr val="accent1"/>
              </a:solidFill>
            </p:grpSpPr>
            <p:sp>
              <p:nvSpPr>
                <p:cNvPr id="163" name="Скругленный прямоугольник 162"/>
                <p:cNvSpPr/>
                <p:nvPr/>
              </p:nvSpPr>
              <p:spPr>
                <a:xfrm>
                  <a:off x="2121694" y="2202656"/>
                  <a:ext cx="464344" cy="2666504"/>
                </a:xfrm>
                <a:prstGeom prst="roundRect">
                  <a:avLst>
                    <a:gd name="adj" fmla="val 23846"/>
                  </a:avLst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4" name="Развернутая стрелка 163"/>
                <p:cNvSpPr/>
                <p:nvPr/>
              </p:nvSpPr>
              <p:spPr>
                <a:xfrm>
                  <a:off x="1907703" y="1895475"/>
                  <a:ext cx="504503" cy="2733675"/>
                </a:xfrm>
                <a:prstGeom prst="uturnArrow">
                  <a:avLst>
                    <a:gd name="adj1" fmla="val 19473"/>
                    <a:gd name="adj2" fmla="val 10723"/>
                    <a:gd name="adj3" fmla="val 55562"/>
                    <a:gd name="adj4" fmla="val 29315"/>
                    <a:gd name="adj5" fmla="val 26649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5" name="Развернутая стрелка 164"/>
                <p:cNvSpPr/>
                <p:nvPr/>
              </p:nvSpPr>
              <p:spPr>
                <a:xfrm>
                  <a:off x="2240756" y="2109788"/>
                  <a:ext cx="247650" cy="359567"/>
                </a:xfrm>
                <a:prstGeom prst="uturnArrow">
                  <a:avLst>
                    <a:gd name="adj1" fmla="val 5102"/>
                    <a:gd name="adj2" fmla="val 10723"/>
                    <a:gd name="adj3" fmla="val 0"/>
                    <a:gd name="adj4" fmla="val 9123"/>
                    <a:gd name="adj5" fmla="val 78745"/>
                  </a:avLst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6" name="Прямоугольник 165"/>
                <p:cNvSpPr/>
                <p:nvPr/>
              </p:nvSpPr>
              <p:spPr>
                <a:xfrm>
                  <a:off x="1896707" y="2195513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7" name="Прямоугольник 166"/>
                <p:cNvSpPr/>
                <p:nvPr/>
              </p:nvSpPr>
              <p:spPr>
                <a:xfrm>
                  <a:off x="1896707" y="2370041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8" name="Прямоугольник 167"/>
                <p:cNvSpPr/>
                <p:nvPr/>
              </p:nvSpPr>
              <p:spPr>
                <a:xfrm>
                  <a:off x="1896707" y="2544569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9" name="Прямоугольник 168"/>
                <p:cNvSpPr/>
                <p:nvPr/>
              </p:nvSpPr>
              <p:spPr>
                <a:xfrm>
                  <a:off x="1896707" y="2719097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0" name="Прямоугольник 169"/>
                <p:cNvSpPr/>
                <p:nvPr/>
              </p:nvSpPr>
              <p:spPr>
                <a:xfrm>
                  <a:off x="1896707" y="2893625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1" name="Прямоугольник 170"/>
                <p:cNvSpPr/>
                <p:nvPr/>
              </p:nvSpPr>
              <p:spPr>
                <a:xfrm>
                  <a:off x="1896707" y="3068153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2" name="Прямоугольник 171"/>
                <p:cNvSpPr/>
                <p:nvPr/>
              </p:nvSpPr>
              <p:spPr>
                <a:xfrm>
                  <a:off x="1896707" y="3242681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3" name="Прямоугольник 172"/>
                <p:cNvSpPr/>
                <p:nvPr/>
              </p:nvSpPr>
              <p:spPr>
                <a:xfrm>
                  <a:off x="1896707" y="3417209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4" name="Прямоугольник 173"/>
                <p:cNvSpPr/>
                <p:nvPr/>
              </p:nvSpPr>
              <p:spPr>
                <a:xfrm>
                  <a:off x="1896707" y="3591737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5" name="Прямоугольник 174"/>
                <p:cNvSpPr/>
                <p:nvPr/>
              </p:nvSpPr>
              <p:spPr>
                <a:xfrm>
                  <a:off x="1896707" y="3766265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6" name="Прямоугольник 175"/>
                <p:cNvSpPr/>
                <p:nvPr/>
              </p:nvSpPr>
              <p:spPr>
                <a:xfrm>
                  <a:off x="1896707" y="3940793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7" name="Прямоугольник 176"/>
                <p:cNvSpPr/>
                <p:nvPr/>
              </p:nvSpPr>
              <p:spPr>
                <a:xfrm>
                  <a:off x="1896707" y="4115321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8" name="Прямоугольник 177"/>
                <p:cNvSpPr/>
                <p:nvPr/>
              </p:nvSpPr>
              <p:spPr>
                <a:xfrm>
                  <a:off x="1896707" y="4289849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179" name="Группа 178"/>
                <p:cNvGrpSpPr/>
                <p:nvPr/>
              </p:nvGrpSpPr>
              <p:grpSpPr>
                <a:xfrm>
                  <a:off x="1972914" y="2593496"/>
                  <a:ext cx="184499" cy="125891"/>
                  <a:chOff x="1975295" y="2593496"/>
                  <a:chExt cx="184499" cy="125891"/>
                </a:xfrm>
                <a:grpFill/>
              </p:grpSpPr>
              <p:sp>
                <p:nvSpPr>
                  <p:cNvPr id="314" name="Прямоугольник 313"/>
                  <p:cNvSpPr/>
                  <p:nvPr/>
                </p:nvSpPr>
                <p:spPr>
                  <a:xfrm>
                    <a:off x="1975295" y="2628781"/>
                    <a:ext cx="180000" cy="5532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5" name="Прямоугольник 314"/>
                  <p:cNvSpPr/>
                  <p:nvPr/>
                </p:nvSpPr>
                <p:spPr>
                  <a:xfrm>
                    <a:off x="2097268" y="2593496"/>
                    <a:ext cx="62526" cy="12589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0" name="Группа 179"/>
                <p:cNvGrpSpPr/>
                <p:nvPr/>
              </p:nvGrpSpPr>
              <p:grpSpPr>
                <a:xfrm>
                  <a:off x="1970188" y="3118616"/>
                  <a:ext cx="184499" cy="125891"/>
                  <a:chOff x="1975295" y="2593496"/>
                  <a:chExt cx="184499" cy="125891"/>
                </a:xfrm>
                <a:grpFill/>
              </p:grpSpPr>
              <p:sp>
                <p:nvSpPr>
                  <p:cNvPr id="312" name="Прямоугольник 311"/>
                  <p:cNvSpPr/>
                  <p:nvPr/>
                </p:nvSpPr>
                <p:spPr>
                  <a:xfrm>
                    <a:off x="1975295" y="2628781"/>
                    <a:ext cx="180000" cy="5532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3" name="Прямоугольник 312"/>
                  <p:cNvSpPr/>
                  <p:nvPr/>
                </p:nvSpPr>
                <p:spPr>
                  <a:xfrm>
                    <a:off x="2097268" y="2593496"/>
                    <a:ext cx="62526" cy="12589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1" name="Группа 180"/>
                <p:cNvGrpSpPr/>
                <p:nvPr/>
              </p:nvGrpSpPr>
              <p:grpSpPr>
                <a:xfrm>
                  <a:off x="1972569" y="3640262"/>
                  <a:ext cx="184499" cy="125891"/>
                  <a:chOff x="1975295" y="2593496"/>
                  <a:chExt cx="184499" cy="125891"/>
                </a:xfrm>
                <a:grpFill/>
              </p:grpSpPr>
              <p:sp>
                <p:nvSpPr>
                  <p:cNvPr id="310" name="Прямоугольник 309"/>
                  <p:cNvSpPr/>
                  <p:nvPr/>
                </p:nvSpPr>
                <p:spPr>
                  <a:xfrm>
                    <a:off x="1975295" y="2628781"/>
                    <a:ext cx="180000" cy="5532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1" name="Прямоугольник 310"/>
                  <p:cNvSpPr/>
                  <p:nvPr/>
                </p:nvSpPr>
                <p:spPr>
                  <a:xfrm>
                    <a:off x="2097268" y="2593496"/>
                    <a:ext cx="62526" cy="12589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2" name="Группа 181"/>
                <p:cNvGrpSpPr/>
                <p:nvPr/>
              </p:nvGrpSpPr>
              <p:grpSpPr>
                <a:xfrm>
                  <a:off x="2541487" y="2514798"/>
                  <a:ext cx="247650" cy="1721142"/>
                  <a:chOff x="2541487" y="2514798"/>
                  <a:chExt cx="247650" cy="1721142"/>
                </a:xfrm>
                <a:grpFill/>
              </p:grpSpPr>
              <p:grpSp>
                <p:nvGrpSpPr>
                  <p:cNvPr id="278" name="Группа 277"/>
                  <p:cNvGrpSpPr/>
                  <p:nvPr/>
                </p:nvGrpSpPr>
                <p:grpSpPr>
                  <a:xfrm>
                    <a:off x="2541487" y="2514798"/>
                    <a:ext cx="247650" cy="105401"/>
                    <a:chOff x="2543871" y="2514798"/>
                    <a:chExt cx="247650" cy="105401"/>
                  </a:xfrm>
                  <a:grpFill/>
                </p:grpSpPr>
                <p:sp>
                  <p:nvSpPr>
                    <p:cNvPr id="306" name="Развернутая стрелка 305"/>
                    <p:cNvSpPr/>
                    <p:nvPr/>
                  </p:nvSpPr>
                  <p:spPr>
                    <a:xfrm>
                      <a:off x="2543871" y="2514798"/>
                      <a:ext cx="247650" cy="92671"/>
                    </a:xfrm>
                    <a:prstGeom prst="uturnArrow">
                      <a:avLst>
                        <a:gd name="adj1" fmla="val 11933"/>
                        <a:gd name="adj2" fmla="val 10723"/>
                        <a:gd name="adj3" fmla="val 0"/>
                        <a:gd name="adj4" fmla="val 27340"/>
                        <a:gd name="adj5" fmla="val 100000"/>
                      </a:avLst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7" name="Прямоугольник 306"/>
                    <p:cNvSpPr/>
                    <p:nvPr/>
                  </p:nvSpPr>
                  <p:spPr>
                    <a:xfrm>
                      <a:off x="2637346" y="2520497"/>
                      <a:ext cx="14622" cy="80995"/>
                    </a:xfrm>
                    <a:prstGeom prst="rect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8" name="Прямоугольник 307"/>
                    <p:cNvSpPr/>
                    <p:nvPr/>
                  </p:nvSpPr>
                  <p:spPr>
                    <a:xfrm>
                      <a:off x="2699792" y="2524964"/>
                      <a:ext cx="14622" cy="8099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9" name="Прямоугольник 308"/>
                    <p:cNvSpPr/>
                    <p:nvPr/>
                  </p:nvSpPr>
                  <p:spPr>
                    <a:xfrm>
                      <a:off x="2543871" y="2591811"/>
                      <a:ext cx="247650" cy="28388"/>
                    </a:xfrm>
                    <a:prstGeom prst="rect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279" name="Группа 278"/>
                  <p:cNvGrpSpPr/>
                  <p:nvPr/>
                </p:nvGrpSpPr>
                <p:grpSpPr>
                  <a:xfrm>
                    <a:off x="2541487" y="2837946"/>
                    <a:ext cx="247650" cy="105401"/>
                    <a:chOff x="2543871" y="2514798"/>
                    <a:chExt cx="247650" cy="105401"/>
                  </a:xfrm>
                  <a:grpFill/>
                </p:grpSpPr>
                <p:sp>
                  <p:nvSpPr>
                    <p:cNvPr id="302" name="Развернутая стрелка 301"/>
                    <p:cNvSpPr/>
                    <p:nvPr/>
                  </p:nvSpPr>
                  <p:spPr>
                    <a:xfrm>
                      <a:off x="2543871" y="2514798"/>
                      <a:ext cx="247650" cy="92671"/>
                    </a:xfrm>
                    <a:prstGeom prst="uturnArrow">
                      <a:avLst>
                        <a:gd name="adj1" fmla="val 11933"/>
                        <a:gd name="adj2" fmla="val 10723"/>
                        <a:gd name="adj3" fmla="val 0"/>
                        <a:gd name="adj4" fmla="val 27340"/>
                        <a:gd name="adj5" fmla="val 100000"/>
                      </a:avLst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3" name="Прямоугольник 302"/>
                    <p:cNvSpPr/>
                    <p:nvPr/>
                  </p:nvSpPr>
                  <p:spPr>
                    <a:xfrm>
                      <a:off x="2637346" y="2520497"/>
                      <a:ext cx="14622" cy="80995"/>
                    </a:xfrm>
                    <a:prstGeom prst="rect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4" name="Прямоугольник 303"/>
                    <p:cNvSpPr/>
                    <p:nvPr/>
                  </p:nvSpPr>
                  <p:spPr>
                    <a:xfrm>
                      <a:off x="2699792" y="2524964"/>
                      <a:ext cx="14622" cy="8099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5" name="Прямоугольник 304"/>
                    <p:cNvSpPr/>
                    <p:nvPr/>
                  </p:nvSpPr>
                  <p:spPr>
                    <a:xfrm>
                      <a:off x="2543871" y="2591811"/>
                      <a:ext cx="247650" cy="28388"/>
                    </a:xfrm>
                    <a:prstGeom prst="rect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280" name="Группа 279"/>
                  <p:cNvGrpSpPr/>
                  <p:nvPr/>
                </p:nvGrpSpPr>
                <p:grpSpPr>
                  <a:xfrm>
                    <a:off x="2541487" y="3161094"/>
                    <a:ext cx="247650" cy="105401"/>
                    <a:chOff x="2543871" y="2514798"/>
                    <a:chExt cx="247650" cy="105401"/>
                  </a:xfrm>
                  <a:grpFill/>
                </p:grpSpPr>
                <p:sp>
                  <p:nvSpPr>
                    <p:cNvPr id="298" name="Развернутая стрелка 297"/>
                    <p:cNvSpPr/>
                    <p:nvPr/>
                  </p:nvSpPr>
                  <p:spPr>
                    <a:xfrm>
                      <a:off x="2543871" y="2514798"/>
                      <a:ext cx="247650" cy="92671"/>
                    </a:xfrm>
                    <a:prstGeom prst="uturnArrow">
                      <a:avLst>
                        <a:gd name="adj1" fmla="val 11933"/>
                        <a:gd name="adj2" fmla="val 10723"/>
                        <a:gd name="adj3" fmla="val 0"/>
                        <a:gd name="adj4" fmla="val 27340"/>
                        <a:gd name="adj5" fmla="val 100000"/>
                      </a:avLst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99" name="Прямоугольник 298"/>
                    <p:cNvSpPr/>
                    <p:nvPr/>
                  </p:nvSpPr>
                  <p:spPr>
                    <a:xfrm>
                      <a:off x="2637346" y="2520497"/>
                      <a:ext cx="14622" cy="80995"/>
                    </a:xfrm>
                    <a:prstGeom prst="rect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0" name="Прямоугольник 299"/>
                    <p:cNvSpPr/>
                    <p:nvPr/>
                  </p:nvSpPr>
                  <p:spPr>
                    <a:xfrm>
                      <a:off x="2699792" y="2524964"/>
                      <a:ext cx="14622" cy="8099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1" name="Прямоугольник 300"/>
                    <p:cNvSpPr/>
                    <p:nvPr/>
                  </p:nvSpPr>
                  <p:spPr>
                    <a:xfrm>
                      <a:off x="2543871" y="2591811"/>
                      <a:ext cx="247650" cy="28388"/>
                    </a:xfrm>
                    <a:prstGeom prst="rect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281" name="Группа 280"/>
                  <p:cNvGrpSpPr/>
                  <p:nvPr/>
                </p:nvGrpSpPr>
                <p:grpSpPr>
                  <a:xfrm>
                    <a:off x="2541487" y="3484242"/>
                    <a:ext cx="247650" cy="105401"/>
                    <a:chOff x="2543871" y="2514798"/>
                    <a:chExt cx="247650" cy="105401"/>
                  </a:xfrm>
                  <a:grpFill/>
                </p:grpSpPr>
                <p:sp>
                  <p:nvSpPr>
                    <p:cNvPr id="294" name="Развернутая стрелка 293"/>
                    <p:cNvSpPr/>
                    <p:nvPr/>
                  </p:nvSpPr>
                  <p:spPr>
                    <a:xfrm>
                      <a:off x="2543871" y="2514798"/>
                      <a:ext cx="247650" cy="92671"/>
                    </a:xfrm>
                    <a:prstGeom prst="uturnArrow">
                      <a:avLst>
                        <a:gd name="adj1" fmla="val 11933"/>
                        <a:gd name="adj2" fmla="val 10723"/>
                        <a:gd name="adj3" fmla="val 0"/>
                        <a:gd name="adj4" fmla="val 27340"/>
                        <a:gd name="adj5" fmla="val 100000"/>
                      </a:avLst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95" name="Прямоугольник 294"/>
                    <p:cNvSpPr/>
                    <p:nvPr/>
                  </p:nvSpPr>
                  <p:spPr>
                    <a:xfrm>
                      <a:off x="2637346" y="2520497"/>
                      <a:ext cx="14622" cy="80995"/>
                    </a:xfrm>
                    <a:prstGeom prst="rect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96" name="Прямоугольник 295"/>
                    <p:cNvSpPr/>
                    <p:nvPr/>
                  </p:nvSpPr>
                  <p:spPr>
                    <a:xfrm>
                      <a:off x="2699792" y="2524964"/>
                      <a:ext cx="14622" cy="8099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97" name="Прямоугольник 296"/>
                    <p:cNvSpPr/>
                    <p:nvPr/>
                  </p:nvSpPr>
                  <p:spPr>
                    <a:xfrm>
                      <a:off x="2543871" y="2591811"/>
                      <a:ext cx="247650" cy="28388"/>
                    </a:xfrm>
                    <a:prstGeom prst="rect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282" name="Группа 281"/>
                  <p:cNvGrpSpPr/>
                  <p:nvPr/>
                </p:nvGrpSpPr>
                <p:grpSpPr>
                  <a:xfrm>
                    <a:off x="2541487" y="3807390"/>
                    <a:ext cx="247650" cy="105401"/>
                    <a:chOff x="2543871" y="2514798"/>
                    <a:chExt cx="247650" cy="105401"/>
                  </a:xfrm>
                  <a:grpFill/>
                </p:grpSpPr>
                <p:sp>
                  <p:nvSpPr>
                    <p:cNvPr id="290" name="Развернутая стрелка 289"/>
                    <p:cNvSpPr/>
                    <p:nvPr/>
                  </p:nvSpPr>
                  <p:spPr>
                    <a:xfrm>
                      <a:off x="2543871" y="2514798"/>
                      <a:ext cx="247650" cy="92671"/>
                    </a:xfrm>
                    <a:prstGeom prst="uturnArrow">
                      <a:avLst>
                        <a:gd name="adj1" fmla="val 11933"/>
                        <a:gd name="adj2" fmla="val 10723"/>
                        <a:gd name="adj3" fmla="val 0"/>
                        <a:gd name="adj4" fmla="val 27340"/>
                        <a:gd name="adj5" fmla="val 100000"/>
                      </a:avLst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91" name="Прямоугольник 290"/>
                    <p:cNvSpPr/>
                    <p:nvPr/>
                  </p:nvSpPr>
                  <p:spPr>
                    <a:xfrm>
                      <a:off x="2637346" y="2520497"/>
                      <a:ext cx="14622" cy="80995"/>
                    </a:xfrm>
                    <a:prstGeom prst="rect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92" name="Прямоугольник 291"/>
                    <p:cNvSpPr/>
                    <p:nvPr/>
                  </p:nvSpPr>
                  <p:spPr>
                    <a:xfrm>
                      <a:off x="2699792" y="2524964"/>
                      <a:ext cx="14622" cy="8099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93" name="Прямоугольник 292"/>
                    <p:cNvSpPr/>
                    <p:nvPr/>
                  </p:nvSpPr>
                  <p:spPr>
                    <a:xfrm>
                      <a:off x="2543871" y="2591811"/>
                      <a:ext cx="247650" cy="28388"/>
                    </a:xfrm>
                    <a:prstGeom prst="rect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283" name="Группа 282"/>
                  <p:cNvGrpSpPr/>
                  <p:nvPr/>
                </p:nvGrpSpPr>
                <p:grpSpPr>
                  <a:xfrm>
                    <a:off x="2541487" y="4130539"/>
                    <a:ext cx="247650" cy="105401"/>
                    <a:chOff x="2543871" y="2514798"/>
                    <a:chExt cx="247650" cy="105401"/>
                  </a:xfrm>
                  <a:grpFill/>
                </p:grpSpPr>
                <p:sp>
                  <p:nvSpPr>
                    <p:cNvPr id="286" name="Развернутая стрелка 285"/>
                    <p:cNvSpPr/>
                    <p:nvPr/>
                  </p:nvSpPr>
                  <p:spPr>
                    <a:xfrm>
                      <a:off x="2543871" y="2514798"/>
                      <a:ext cx="247650" cy="92671"/>
                    </a:xfrm>
                    <a:prstGeom prst="uturnArrow">
                      <a:avLst>
                        <a:gd name="adj1" fmla="val 11933"/>
                        <a:gd name="adj2" fmla="val 10723"/>
                        <a:gd name="adj3" fmla="val 0"/>
                        <a:gd name="adj4" fmla="val 27340"/>
                        <a:gd name="adj5" fmla="val 100000"/>
                      </a:avLst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87" name="Прямоугольник 286"/>
                    <p:cNvSpPr/>
                    <p:nvPr/>
                  </p:nvSpPr>
                  <p:spPr>
                    <a:xfrm>
                      <a:off x="2637346" y="2520497"/>
                      <a:ext cx="14622" cy="80995"/>
                    </a:xfrm>
                    <a:prstGeom prst="rect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88" name="Прямоугольник 287"/>
                    <p:cNvSpPr/>
                    <p:nvPr/>
                  </p:nvSpPr>
                  <p:spPr>
                    <a:xfrm>
                      <a:off x="2699792" y="2524964"/>
                      <a:ext cx="14622" cy="8099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89" name="Прямоугольник 288"/>
                    <p:cNvSpPr/>
                    <p:nvPr/>
                  </p:nvSpPr>
                  <p:spPr>
                    <a:xfrm>
                      <a:off x="2543871" y="2591811"/>
                      <a:ext cx="247650" cy="28388"/>
                    </a:xfrm>
                    <a:prstGeom prst="rect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284" name="Прямоугольник 283"/>
                  <p:cNvSpPr/>
                  <p:nvPr/>
                </p:nvSpPr>
                <p:spPr>
                  <a:xfrm>
                    <a:off x="2702173" y="2518863"/>
                    <a:ext cx="14622" cy="1710154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85" name="Прямоугольник 284"/>
                  <p:cNvSpPr/>
                  <p:nvPr/>
                </p:nvSpPr>
                <p:spPr>
                  <a:xfrm>
                    <a:off x="2738130" y="2605958"/>
                    <a:ext cx="14622" cy="16200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3" name="Группа 182"/>
                <p:cNvGrpSpPr/>
                <p:nvPr/>
              </p:nvGrpSpPr>
              <p:grpSpPr>
                <a:xfrm>
                  <a:off x="1560364" y="4464371"/>
                  <a:ext cx="2837011" cy="908845"/>
                  <a:chOff x="1560364" y="4464371"/>
                  <a:chExt cx="2837011" cy="908845"/>
                </a:xfrm>
                <a:grpFill/>
              </p:grpSpPr>
              <p:sp>
                <p:nvSpPr>
                  <p:cNvPr id="274" name="Прямоугольник 273"/>
                  <p:cNvSpPr/>
                  <p:nvPr/>
                </p:nvSpPr>
                <p:spPr>
                  <a:xfrm>
                    <a:off x="1896707" y="4464371"/>
                    <a:ext cx="119023" cy="45719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75" name="Прямоугольник 274"/>
                  <p:cNvSpPr/>
                  <p:nvPr/>
                </p:nvSpPr>
                <p:spPr>
                  <a:xfrm>
                    <a:off x="1560364" y="4578350"/>
                    <a:ext cx="2837011" cy="794866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76" name="Прямоугольник 275"/>
                  <p:cNvSpPr/>
                  <p:nvPr/>
                </p:nvSpPr>
                <p:spPr>
                  <a:xfrm>
                    <a:off x="1560364" y="4527551"/>
                    <a:ext cx="45719" cy="151606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77" name="Прямоугольник 276"/>
                  <p:cNvSpPr/>
                  <p:nvPr/>
                </p:nvSpPr>
                <p:spPr>
                  <a:xfrm>
                    <a:off x="4351656" y="4527551"/>
                    <a:ext cx="45719" cy="151606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4" name="Группа 183"/>
                <p:cNvGrpSpPr/>
                <p:nvPr/>
              </p:nvGrpSpPr>
              <p:grpSpPr>
                <a:xfrm>
                  <a:off x="3328989" y="2735764"/>
                  <a:ext cx="946471" cy="1867590"/>
                  <a:chOff x="3328989" y="2735764"/>
                  <a:chExt cx="946471" cy="1867590"/>
                </a:xfrm>
                <a:grpFill/>
              </p:grpSpPr>
              <p:grpSp>
                <p:nvGrpSpPr>
                  <p:cNvPr id="231" name="Группа 230"/>
                  <p:cNvGrpSpPr/>
                  <p:nvPr/>
                </p:nvGrpSpPr>
                <p:grpSpPr>
                  <a:xfrm>
                    <a:off x="4027810" y="2908817"/>
                    <a:ext cx="247650" cy="1460473"/>
                    <a:chOff x="4027810" y="2908817"/>
                    <a:chExt cx="247650" cy="1460473"/>
                  </a:xfrm>
                  <a:grpFill/>
                </p:grpSpPr>
                <p:grpSp>
                  <p:nvGrpSpPr>
                    <p:cNvPr id="240" name="Группа 239"/>
                    <p:cNvGrpSpPr/>
                    <p:nvPr/>
                  </p:nvGrpSpPr>
                  <p:grpSpPr>
                    <a:xfrm>
                      <a:off x="4027810" y="2908817"/>
                      <a:ext cx="247650" cy="1460473"/>
                      <a:chOff x="4027810" y="2908817"/>
                      <a:chExt cx="247650" cy="1460473"/>
                    </a:xfrm>
                    <a:grpFill/>
                  </p:grpSpPr>
                  <p:grpSp>
                    <p:nvGrpSpPr>
                      <p:cNvPr id="244" name="Группа 243"/>
                      <p:cNvGrpSpPr/>
                      <p:nvPr/>
                    </p:nvGrpSpPr>
                    <p:grpSpPr>
                      <a:xfrm>
                        <a:off x="4027810" y="2908817"/>
                        <a:ext cx="247650" cy="105401"/>
                        <a:chOff x="2543871" y="2514798"/>
                        <a:chExt cx="247650" cy="105401"/>
                      </a:xfrm>
                      <a:grpFill/>
                    </p:grpSpPr>
                    <p:sp>
                      <p:nvSpPr>
                        <p:cNvPr id="270" name="Развернутая стрелка 269"/>
                        <p:cNvSpPr/>
                        <p:nvPr/>
                      </p:nvSpPr>
                      <p:spPr>
                        <a:xfrm>
                          <a:off x="2543871" y="2514798"/>
                          <a:ext cx="247650" cy="92671"/>
                        </a:xfrm>
                        <a:prstGeom prst="uturnArrow">
                          <a:avLst>
                            <a:gd name="adj1" fmla="val 11933"/>
                            <a:gd name="adj2" fmla="val 10723"/>
                            <a:gd name="adj3" fmla="val 0"/>
                            <a:gd name="adj4" fmla="val 27340"/>
                            <a:gd name="adj5" fmla="val 100000"/>
                          </a:avLst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71" name="Прямоугольник 270"/>
                        <p:cNvSpPr/>
                        <p:nvPr/>
                      </p:nvSpPr>
                      <p:spPr>
                        <a:xfrm>
                          <a:off x="2637346" y="2520497"/>
                          <a:ext cx="14622" cy="80995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72" name="Прямоугольник 271"/>
                        <p:cNvSpPr/>
                        <p:nvPr/>
                      </p:nvSpPr>
                      <p:spPr>
                        <a:xfrm>
                          <a:off x="2699792" y="2524964"/>
                          <a:ext cx="14622" cy="80995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73" name="Прямоугольник 272"/>
                        <p:cNvSpPr/>
                        <p:nvPr/>
                      </p:nvSpPr>
                      <p:spPr>
                        <a:xfrm>
                          <a:off x="2543871" y="2591811"/>
                          <a:ext cx="247650" cy="28388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grpSp>
                    <p:nvGrpSpPr>
                      <p:cNvPr id="245" name="Группа 244"/>
                      <p:cNvGrpSpPr/>
                      <p:nvPr/>
                    </p:nvGrpSpPr>
                    <p:grpSpPr>
                      <a:xfrm>
                        <a:off x="4027810" y="3179831"/>
                        <a:ext cx="247650" cy="105401"/>
                        <a:chOff x="2543871" y="2514798"/>
                        <a:chExt cx="247650" cy="105401"/>
                      </a:xfrm>
                      <a:grpFill/>
                    </p:grpSpPr>
                    <p:sp>
                      <p:nvSpPr>
                        <p:cNvPr id="266" name="Развернутая стрелка 265"/>
                        <p:cNvSpPr/>
                        <p:nvPr/>
                      </p:nvSpPr>
                      <p:spPr>
                        <a:xfrm>
                          <a:off x="2543871" y="2514798"/>
                          <a:ext cx="247650" cy="92671"/>
                        </a:xfrm>
                        <a:prstGeom prst="uturnArrow">
                          <a:avLst>
                            <a:gd name="adj1" fmla="val 11933"/>
                            <a:gd name="adj2" fmla="val 10723"/>
                            <a:gd name="adj3" fmla="val 0"/>
                            <a:gd name="adj4" fmla="val 27340"/>
                            <a:gd name="adj5" fmla="val 100000"/>
                          </a:avLst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67" name="Прямоугольник 266"/>
                        <p:cNvSpPr/>
                        <p:nvPr/>
                      </p:nvSpPr>
                      <p:spPr>
                        <a:xfrm>
                          <a:off x="2637346" y="2520497"/>
                          <a:ext cx="14622" cy="80995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68" name="Прямоугольник 267"/>
                        <p:cNvSpPr/>
                        <p:nvPr/>
                      </p:nvSpPr>
                      <p:spPr>
                        <a:xfrm>
                          <a:off x="2699792" y="2524964"/>
                          <a:ext cx="14622" cy="80995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69" name="Прямоугольник 268"/>
                        <p:cNvSpPr/>
                        <p:nvPr/>
                      </p:nvSpPr>
                      <p:spPr>
                        <a:xfrm>
                          <a:off x="2543871" y="2591811"/>
                          <a:ext cx="247650" cy="28388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grpSp>
                    <p:nvGrpSpPr>
                      <p:cNvPr id="246" name="Группа 245"/>
                      <p:cNvGrpSpPr/>
                      <p:nvPr/>
                    </p:nvGrpSpPr>
                    <p:grpSpPr>
                      <a:xfrm>
                        <a:off x="4027810" y="3450845"/>
                        <a:ext cx="247650" cy="105401"/>
                        <a:chOff x="2543871" y="2514798"/>
                        <a:chExt cx="247650" cy="105401"/>
                      </a:xfrm>
                      <a:grpFill/>
                    </p:grpSpPr>
                    <p:sp>
                      <p:nvSpPr>
                        <p:cNvPr id="262" name="Развернутая стрелка 261"/>
                        <p:cNvSpPr/>
                        <p:nvPr/>
                      </p:nvSpPr>
                      <p:spPr>
                        <a:xfrm>
                          <a:off x="2543871" y="2514798"/>
                          <a:ext cx="247650" cy="92671"/>
                        </a:xfrm>
                        <a:prstGeom prst="uturnArrow">
                          <a:avLst>
                            <a:gd name="adj1" fmla="val 11933"/>
                            <a:gd name="adj2" fmla="val 10723"/>
                            <a:gd name="adj3" fmla="val 0"/>
                            <a:gd name="adj4" fmla="val 27340"/>
                            <a:gd name="adj5" fmla="val 100000"/>
                          </a:avLst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63" name="Прямоугольник 262"/>
                        <p:cNvSpPr/>
                        <p:nvPr/>
                      </p:nvSpPr>
                      <p:spPr>
                        <a:xfrm>
                          <a:off x="2637346" y="2520497"/>
                          <a:ext cx="14622" cy="80995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64" name="Прямоугольник 263"/>
                        <p:cNvSpPr/>
                        <p:nvPr/>
                      </p:nvSpPr>
                      <p:spPr>
                        <a:xfrm>
                          <a:off x="2699792" y="2524964"/>
                          <a:ext cx="14622" cy="80995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65" name="Прямоугольник 264"/>
                        <p:cNvSpPr/>
                        <p:nvPr/>
                      </p:nvSpPr>
                      <p:spPr>
                        <a:xfrm>
                          <a:off x="2543871" y="2591811"/>
                          <a:ext cx="247650" cy="28388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grpSp>
                    <p:nvGrpSpPr>
                      <p:cNvPr id="247" name="Группа 246"/>
                      <p:cNvGrpSpPr/>
                      <p:nvPr/>
                    </p:nvGrpSpPr>
                    <p:grpSpPr>
                      <a:xfrm>
                        <a:off x="4027810" y="3721859"/>
                        <a:ext cx="247650" cy="105401"/>
                        <a:chOff x="2543871" y="2514798"/>
                        <a:chExt cx="247650" cy="105401"/>
                      </a:xfrm>
                      <a:grpFill/>
                    </p:grpSpPr>
                    <p:sp>
                      <p:nvSpPr>
                        <p:cNvPr id="258" name="Развернутая стрелка 257"/>
                        <p:cNvSpPr/>
                        <p:nvPr/>
                      </p:nvSpPr>
                      <p:spPr>
                        <a:xfrm>
                          <a:off x="2543871" y="2514798"/>
                          <a:ext cx="247650" cy="92671"/>
                        </a:xfrm>
                        <a:prstGeom prst="uturnArrow">
                          <a:avLst>
                            <a:gd name="adj1" fmla="val 11933"/>
                            <a:gd name="adj2" fmla="val 10723"/>
                            <a:gd name="adj3" fmla="val 0"/>
                            <a:gd name="adj4" fmla="val 27340"/>
                            <a:gd name="adj5" fmla="val 100000"/>
                          </a:avLst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59" name="Прямоугольник 258"/>
                        <p:cNvSpPr/>
                        <p:nvPr/>
                      </p:nvSpPr>
                      <p:spPr>
                        <a:xfrm>
                          <a:off x="2637346" y="2520497"/>
                          <a:ext cx="14622" cy="80995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60" name="Прямоугольник 259"/>
                        <p:cNvSpPr/>
                        <p:nvPr/>
                      </p:nvSpPr>
                      <p:spPr>
                        <a:xfrm>
                          <a:off x="2699792" y="2524964"/>
                          <a:ext cx="14622" cy="80995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61" name="Прямоугольник 260"/>
                        <p:cNvSpPr/>
                        <p:nvPr/>
                      </p:nvSpPr>
                      <p:spPr>
                        <a:xfrm>
                          <a:off x="2543871" y="2591811"/>
                          <a:ext cx="247650" cy="28388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grpSp>
                    <p:nvGrpSpPr>
                      <p:cNvPr id="248" name="Группа 247"/>
                      <p:cNvGrpSpPr/>
                      <p:nvPr/>
                    </p:nvGrpSpPr>
                    <p:grpSpPr>
                      <a:xfrm>
                        <a:off x="4027810" y="3992873"/>
                        <a:ext cx="247650" cy="105401"/>
                        <a:chOff x="2543871" y="2514798"/>
                        <a:chExt cx="247650" cy="105401"/>
                      </a:xfrm>
                      <a:grpFill/>
                    </p:grpSpPr>
                    <p:sp>
                      <p:nvSpPr>
                        <p:cNvPr id="254" name="Развернутая стрелка 253"/>
                        <p:cNvSpPr/>
                        <p:nvPr/>
                      </p:nvSpPr>
                      <p:spPr>
                        <a:xfrm>
                          <a:off x="2543871" y="2514798"/>
                          <a:ext cx="247650" cy="92671"/>
                        </a:xfrm>
                        <a:prstGeom prst="uturnArrow">
                          <a:avLst>
                            <a:gd name="adj1" fmla="val 11933"/>
                            <a:gd name="adj2" fmla="val 10723"/>
                            <a:gd name="adj3" fmla="val 0"/>
                            <a:gd name="adj4" fmla="val 27340"/>
                            <a:gd name="adj5" fmla="val 100000"/>
                          </a:avLst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55" name="Прямоугольник 254"/>
                        <p:cNvSpPr/>
                        <p:nvPr/>
                      </p:nvSpPr>
                      <p:spPr>
                        <a:xfrm>
                          <a:off x="2637346" y="2520497"/>
                          <a:ext cx="14622" cy="80995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56" name="Прямоугольник 255"/>
                        <p:cNvSpPr/>
                        <p:nvPr/>
                      </p:nvSpPr>
                      <p:spPr>
                        <a:xfrm>
                          <a:off x="2699792" y="2524964"/>
                          <a:ext cx="14622" cy="80995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57" name="Прямоугольник 256"/>
                        <p:cNvSpPr/>
                        <p:nvPr/>
                      </p:nvSpPr>
                      <p:spPr>
                        <a:xfrm>
                          <a:off x="2543871" y="2591811"/>
                          <a:ext cx="247650" cy="28388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grpSp>
                    <p:nvGrpSpPr>
                      <p:cNvPr id="249" name="Группа 248"/>
                      <p:cNvGrpSpPr/>
                      <p:nvPr/>
                    </p:nvGrpSpPr>
                    <p:grpSpPr>
                      <a:xfrm>
                        <a:off x="4027810" y="4263889"/>
                        <a:ext cx="247650" cy="105401"/>
                        <a:chOff x="2543871" y="2514798"/>
                        <a:chExt cx="247650" cy="105401"/>
                      </a:xfrm>
                      <a:grpFill/>
                    </p:grpSpPr>
                    <p:sp>
                      <p:nvSpPr>
                        <p:cNvPr id="250" name="Развернутая стрелка 249"/>
                        <p:cNvSpPr/>
                        <p:nvPr/>
                      </p:nvSpPr>
                      <p:spPr>
                        <a:xfrm>
                          <a:off x="2543871" y="2514798"/>
                          <a:ext cx="247650" cy="92671"/>
                        </a:xfrm>
                        <a:prstGeom prst="uturnArrow">
                          <a:avLst>
                            <a:gd name="adj1" fmla="val 11933"/>
                            <a:gd name="adj2" fmla="val 10723"/>
                            <a:gd name="adj3" fmla="val 0"/>
                            <a:gd name="adj4" fmla="val 27340"/>
                            <a:gd name="adj5" fmla="val 100000"/>
                          </a:avLst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51" name="Прямоугольник 250"/>
                        <p:cNvSpPr/>
                        <p:nvPr/>
                      </p:nvSpPr>
                      <p:spPr>
                        <a:xfrm>
                          <a:off x="2637346" y="2520497"/>
                          <a:ext cx="14622" cy="80995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52" name="Прямоугольник 251"/>
                        <p:cNvSpPr/>
                        <p:nvPr/>
                      </p:nvSpPr>
                      <p:spPr>
                        <a:xfrm>
                          <a:off x="2699792" y="2524964"/>
                          <a:ext cx="14622" cy="80995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53" name="Прямоугольник 252"/>
                        <p:cNvSpPr/>
                        <p:nvPr/>
                      </p:nvSpPr>
                      <p:spPr>
                        <a:xfrm>
                          <a:off x="2543871" y="2591811"/>
                          <a:ext cx="247650" cy="28388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</p:grpSp>
                <p:grpSp>
                  <p:nvGrpSpPr>
                    <p:cNvPr id="241" name="Группа 240"/>
                    <p:cNvGrpSpPr/>
                    <p:nvPr/>
                  </p:nvGrpSpPr>
                  <p:grpSpPr>
                    <a:xfrm>
                      <a:off x="4188496" y="2925104"/>
                      <a:ext cx="50579" cy="1440000"/>
                      <a:chOff x="4188496" y="2645070"/>
                      <a:chExt cx="50579" cy="1714238"/>
                    </a:xfrm>
                    <a:grpFill/>
                  </p:grpSpPr>
                  <p:sp>
                    <p:nvSpPr>
                      <p:cNvPr id="242" name="Прямоугольник 241"/>
                      <p:cNvSpPr/>
                      <p:nvPr/>
                    </p:nvSpPr>
                    <p:spPr>
                      <a:xfrm>
                        <a:off x="4188496" y="2645070"/>
                        <a:ext cx="14622" cy="1710154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243" name="Прямоугольник 242"/>
                      <p:cNvSpPr/>
                      <p:nvPr/>
                    </p:nvSpPr>
                    <p:spPr>
                      <a:xfrm>
                        <a:off x="4224453" y="2739308"/>
                        <a:ext cx="14622" cy="162000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  <p:sp>
                <p:nvSpPr>
                  <p:cNvPr id="232" name="Прямоугольник 231"/>
                  <p:cNvSpPr/>
                  <p:nvPr/>
                </p:nvSpPr>
                <p:spPr>
                  <a:xfrm>
                    <a:off x="3328989" y="2832809"/>
                    <a:ext cx="787534" cy="1770545"/>
                  </a:xfrm>
                  <a:prstGeom prst="rect">
                    <a:avLst/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33" name="Развернутая стрелка 232"/>
                  <p:cNvSpPr/>
                  <p:nvPr/>
                </p:nvSpPr>
                <p:spPr>
                  <a:xfrm>
                    <a:off x="3472158" y="2764261"/>
                    <a:ext cx="292597" cy="92671"/>
                  </a:xfrm>
                  <a:prstGeom prst="uturnArrow">
                    <a:avLst>
                      <a:gd name="adj1" fmla="val 11933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34" name="Прямоугольник 233"/>
                  <p:cNvSpPr/>
                  <p:nvPr/>
                </p:nvSpPr>
                <p:spPr>
                  <a:xfrm>
                    <a:off x="3693618" y="2769023"/>
                    <a:ext cx="14622" cy="8099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35" name="Прямоугольник 234"/>
                  <p:cNvSpPr/>
                  <p:nvPr/>
                </p:nvSpPr>
                <p:spPr>
                  <a:xfrm>
                    <a:off x="3582936" y="2771941"/>
                    <a:ext cx="14622" cy="8099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36" name="Прямоугольник 235"/>
                  <p:cNvSpPr/>
                  <p:nvPr/>
                </p:nvSpPr>
                <p:spPr>
                  <a:xfrm>
                    <a:off x="3638277" y="2764798"/>
                    <a:ext cx="14622" cy="8099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37" name="Прямоугольник 236"/>
                  <p:cNvSpPr/>
                  <p:nvPr/>
                </p:nvSpPr>
                <p:spPr>
                  <a:xfrm>
                    <a:off x="3529976" y="2769560"/>
                    <a:ext cx="14622" cy="8099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38" name="Скругленный прямоугольник 237"/>
                  <p:cNvSpPr/>
                  <p:nvPr/>
                </p:nvSpPr>
                <p:spPr>
                  <a:xfrm>
                    <a:off x="3328989" y="2735764"/>
                    <a:ext cx="72008" cy="118849"/>
                  </a:xfrm>
                  <a:prstGeom prst="roundRect">
                    <a:avLst/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39" name="Скругленный прямоугольник 238"/>
                  <p:cNvSpPr/>
                  <p:nvPr/>
                </p:nvSpPr>
                <p:spPr>
                  <a:xfrm>
                    <a:off x="4044515" y="2735764"/>
                    <a:ext cx="72008" cy="118849"/>
                  </a:xfrm>
                  <a:prstGeom prst="roundRect">
                    <a:avLst/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5" name="Группа 184"/>
                <p:cNvGrpSpPr/>
                <p:nvPr/>
              </p:nvGrpSpPr>
              <p:grpSpPr>
                <a:xfrm>
                  <a:off x="3854301" y="2303063"/>
                  <a:ext cx="108000" cy="561579"/>
                  <a:chOff x="3854301" y="2303063"/>
                  <a:chExt cx="108000" cy="561579"/>
                </a:xfrm>
                <a:grpFill/>
              </p:grpSpPr>
              <p:sp>
                <p:nvSpPr>
                  <p:cNvPr id="222" name="Скругленный прямоугольник 221"/>
                  <p:cNvSpPr/>
                  <p:nvPr/>
                </p:nvSpPr>
                <p:spPr>
                  <a:xfrm>
                    <a:off x="3890301" y="2309518"/>
                    <a:ext cx="36000" cy="555124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3" name="Скругленный прямоугольник 222"/>
                  <p:cNvSpPr/>
                  <p:nvPr/>
                </p:nvSpPr>
                <p:spPr>
                  <a:xfrm>
                    <a:off x="3881301" y="2303063"/>
                    <a:ext cx="54000" cy="18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4" name="Скругленный прямоугольник 223"/>
                  <p:cNvSpPr/>
                  <p:nvPr/>
                </p:nvSpPr>
                <p:spPr>
                  <a:xfrm>
                    <a:off x="3881301" y="2376485"/>
                    <a:ext cx="54000" cy="18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5" name="Скругленный прямоугольник 224"/>
                  <p:cNvSpPr/>
                  <p:nvPr/>
                </p:nvSpPr>
                <p:spPr>
                  <a:xfrm>
                    <a:off x="3881301" y="2449907"/>
                    <a:ext cx="54000" cy="18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6" name="Скругленный прямоугольник 225"/>
                  <p:cNvSpPr/>
                  <p:nvPr/>
                </p:nvSpPr>
                <p:spPr>
                  <a:xfrm>
                    <a:off x="3881301" y="2523329"/>
                    <a:ext cx="54000" cy="18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7" name="Скругленный прямоугольник 226"/>
                  <p:cNvSpPr/>
                  <p:nvPr/>
                </p:nvSpPr>
                <p:spPr>
                  <a:xfrm>
                    <a:off x="3881301" y="2596751"/>
                    <a:ext cx="54000" cy="18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8" name="Скругленный прямоугольник 227"/>
                  <p:cNvSpPr/>
                  <p:nvPr/>
                </p:nvSpPr>
                <p:spPr>
                  <a:xfrm>
                    <a:off x="3881301" y="2670173"/>
                    <a:ext cx="54000" cy="18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9" name="Скругленный прямоугольник 228"/>
                  <p:cNvSpPr/>
                  <p:nvPr/>
                </p:nvSpPr>
                <p:spPr>
                  <a:xfrm>
                    <a:off x="3881301" y="2743596"/>
                    <a:ext cx="54000" cy="18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30" name="Скругленный прямоугольник 229"/>
                  <p:cNvSpPr/>
                  <p:nvPr/>
                </p:nvSpPr>
                <p:spPr>
                  <a:xfrm>
                    <a:off x="3854301" y="2808461"/>
                    <a:ext cx="108000" cy="36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86" name="Скругленный прямоугольник 185"/>
                <p:cNvSpPr/>
                <p:nvPr/>
              </p:nvSpPr>
              <p:spPr>
                <a:xfrm>
                  <a:off x="3364531" y="2951135"/>
                  <a:ext cx="108000" cy="72000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7" name="Скругленный прямоугольник 186"/>
                <p:cNvSpPr/>
                <p:nvPr/>
              </p:nvSpPr>
              <p:spPr>
                <a:xfrm>
                  <a:off x="3492581" y="2951135"/>
                  <a:ext cx="108000" cy="72000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8" name="Скругленный прямоугольник 187"/>
                <p:cNvSpPr/>
                <p:nvPr/>
              </p:nvSpPr>
              <p:spPr>
                <a:xfrm>
                  <a:off x="3620631" y="2951135"/>
                  <a:ext cx="108000" cy="72000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9" name="Скругленный прямоугольник 188"/>
                <p:cNvSpPr/>
                <p:nvPr/>
              </p:nvSpPr>
              <p:spPr>
                <a:xfrm>
                  <a:off x="3748682" y="2951135"/>
                  <a:ext cx="108000" cy="72000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0" name="Скругленный прямоугольник 189"/>
                <p:cNvSpPr/>
                <p:nvPr/>
              </p:nvSpPr>
              <p:spPr>
                <a:xfrm>
                  <a:off x="2547938" y="4462463"/>
                  <a:ext cx="828000" cy="3600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1" name="Скругленный прямоугольник 190"/>
                <p:cNvSpPr/>
                <p:nvPr/>
              </p:nvSpPr>
              <p:spPr>
                <a:xfrm>
                  <a:off x="2538396" y="4412734"/>
                  <a:ext cx="828000" cy="1800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2" name="Скругленный прямоугольник 191"/>
                <p:cNvSpPr/>
                <p:nvPr/>
              </p:nvSpPr>
              <p:spPr>
                <a:xfrm>
                  <a:off x="2555776" y="4366719"/>
                  <a:ext cx="828000" cy="1800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3" name="Стрелка углом 192"/>
                <p:cNvSpPr/>
                <p:nvPr/>
              </p:nvSpPr>
              <p:spPr>
                <a:xfrm>
                  <a:off x="3137472" y="3469460"/>
                  <a:ext cx="382014" cy="1183676"/>
                </a:xfrm>
                <a:prstGeom prst="bentArrow">
                  <a:avLst>
                    <a:gd name="adj1" fmla="val 21884"/>
                    <a:gd name="adj2" fmla="val 17520"/>
                    <a:gd name="adj3" fmla="val 0"/>
                    <a:gd name="adj4" fmla="val 37516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4" name="Прямоугольник 193"/>
                <p:cNvSpPr/>
                <p:nvPr/>
              </p:nvSpPr>
              <p:spPr>
                <a:xfrm>
                  <a:off x="3117554" y="3654548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" name="Прямоугольник 194"/>
                <p:cNvSpPr/>
                <p:nvPr/>
              </p:nvSpPr>
              <p:spPr>
                <a:xfrm>
                  <a:off x="3117554" y="3804567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" name="Прямоугольник 195"/>
                <p:cNvSpPr/>
                <p:nvPr/>
              </p:nvSpPr>
              <p:spPr>
                <a:xfrm>
                  <a:off x="3117554" y="3952205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7" name="Прямоугольник 196"/>
                <p:cNvSpPr/>
                <p:nvPr/>
              </p:nvSpPr>
              <p:spPr>
                <a:xfrm>
                  <a:off x="3117554" y="4211564"/>
                  <a:ext cx="119023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198" name="Группа 197"/>
                <p:cNvGrpSpPr/>
                <p:nvPr/>
              </p:nvGrpSpPr>
              <p:grpSpPr>
                <a:xfrm>
                  <a:off x="3177651" y="4052887"/>
                  <a:ext cx="184499" cy="100955"/>
                  <a:chOff x="1975295" y="2618432"/>
                  <a:chExt cx="184499" cy="100955"/>
                </a:xfrm>
                <a:grpFill/>
              </p:grpSpPr>
              <p:sp>
                <p:nvSpPr>
                  <p:cNvPr id="220" name="Прямоугольник 219"/>
                  <p:cNvSpPr/>
                  <p:nvPr/>
                </p:nvSpPr>
                <p:spPr>
                  <a:xfrm>
                    <a:off x="1975295" y="2628840"/>
                    <a:ext cx="180000" cy="80139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1" name="Прямоугольник 220"/>
                  <p:cNvSpPr/>
                  <p:nvPr/>
                </p:nvSpPr>
                <p:spPr>
                  <a:xfrm>
                    <a:off x="2097268" y="2618432"/>
                    <a:ext cx="62526" cy="10095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99" name="Стрелка углом 198"/>
                <p:cNvSpPr/>
                <p:nvPr/>
              </p:nvSpPr>
              <p:spPr>
                <a:xfrm>
                  <a:off x="1140619" y="4674395"/>
                  <a:ext cx="442604" cy="694059"/>
                </a:xfrm>
                <a:prstGeom prst="bentArrow">
                  <a:avLst>
                    <a:gd name="adj1" fmla="val 33720"/>
                    <a:gd name="adj2" fmla="val 25321"/>
                    <a:gd name="adj3" fmla="val 0"/>
                    <a:gd name="adj4" fmla="val 47200"/>
                  </a:avLst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0" name="Стрелка углом 199"/>
                <p:cNvSpPr/>
                <p:nvPr/>
              </p:nvSpPr>
              <p:spPr>
                <a:xfrm>
                  <a:off x="1362139" y="4924425"/>
                  <a:ext cx="442604" cy="404814"/>
                </a:xfrm>
                <a:prstGeom prst="bentArrow">
                  <a:avLst>
                    <a:gd name="adj1" fmla="val 16011"/>
                    <a:gd name="adj2" fmla="val 25321"/>
                    <a:gd name="adj3" fmla="val 0"/>
                    <a:gd name="adj4" fmla="val 28908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1" name="Прямоугольник 200"/>
                <p:cNvSpPr/>
                <p:nvPr/>
              </p:nvSpPr>
              <p:spPr>
                <a:xfrm>
                  <a:off x="1043608" y="5314950"/>
                  <a:ext cx="4765142" cy="349250"/>
                </a:xfrm>
                <a:prstGeom prst="rect">
                  <a:avLst/>
                </a:prstGeom>
                <a:solidFill>
                  <a:srgbClr val="0634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202" name="Группа 201"/>
                <p:cNvGrpSpPr/>
                <p:nvPr/>
              </p:nvGrpSpPr>
              <p:grpSpPr>
                <a:xfrm>
                  <a:off x="4434334" y="3990778"/>
                  <a:ext cx="1374416" cy="1366601"/>
                  <a:chOff x="5047815" y="3990778"/>
                  <a:chExt cx="1374416" cy="1366601"/>
                </a:xfrm>
                <a:grpFill/>
              </p:grpSpPr>
              <p:grpSp>
                <p:nvGrpSpPr>
                  <p:cNvPr id="203" name="Группа 202"/>
                  <p:cNvGrpSpPr/>
                  <p:nvPr/>
                </p:nvGrpSpPr>
                <p:grpSpPr>
                  <a:xfrm>
                    <a:off x="5236964" y="3990778"/>
                    <a:ext cx="1008000" cy="1366601"/>
                    <a:chOff x="5236964" y="3990778"/>
                    <a:chExt cx="1008000" cy="1366601"/>
                  </a:xfrm>
                  <a:grpFill/>
                </p:grpSpPr>
                <p:sp>
                  <p:nvSpPr>
                    <p:cNvPr id="210" name="Овал 209"/>
                    <p:cNvSpPr/>
                    <p:nvPr/>
                  </p:nvSpPr>
                  <p:spPr>
                    <a:xfrm>
                      <a:off x="5236964" y="4274046"/>
                      <a:ext cx="1008000" cy="1008000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211" name="Группа 210"/>
                    <p:cNvGrpSpPr/>
                    <p:nvPr/>
                  </p:nvGrpSpPr>
                  <p:grpSpPr>
                    <a:xfrm>
                      <a:off x="5542964" y="3990778"/>
                      <a:ext cx="396001" cy="350241"/>
                      <a:chOff x="5543819" y="3990778"/>
                      <a:chExt cx="396001" cy="350241"/>
                    </a:xfrm>
                    <a:grpFill/>
                  </p:grpSpPr>
                  <p:grpSp>
                    <p:nvGrpSpPr>
                      <p:cNvPr id="213" name="Группа 212"/>
                      <p:cNvGrpSpPr/>
                      <p:nvPr/>
                    </p:nvGrpSpPr>
                    <p:grpSpPr>
                      <a:xfrm>
                        <a:off x="5543820" y="3990778"/>
                        <a:ext cx="396000" cy="255330"/>
                        <a:chOff x="3624559" y="2763119"/>
                        <a:chExt cx="292597" cy="255330"/>
                      </a:xfrm>
                      <a:grpFill/>
                    </p:grpSpPr>
                    <p:sp>
                      <p:nvSpPr>
                        <p:cNvPr id="215" name="Развернутая стрелка 214"/>
                        <p:cNvSpPr/>
                        <p:nvPr/>
                      </p:nvSpPr>
                      <p:spPr>
                        <a:xfrm>
                          <a:off x="3624559" y="2925779"/>
                          <a:ext cx="292597" cy="92670"/>
                        </a:xfrm>
                        <a:prstGeom prst="uturnArrow">
                          <a:avLst>
                            <a:gd name="adj1" fmla="val 11933"/>
                            <a:gd name="adj2" fmla="val 10723"/>
                            <a:gd name="adj3" fmla="val 0"/>
                            <a:gd name="adj4" fmla="val 27340"/>
                            <a:gd name="adj5" fmla="val 100000"/>
                          </a:avLst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16" name="Прямоугольник 215"/>
                        <p:cNvSpPr/>
                        <p:nvPr/>
                      </p:nvSpPr>
                      <p:spPr>
                        <a:xfrm>
                          <a:off x="3846018" y="2763119"/>
                          <a:ext cx="14622" cy="252000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17" name="Прямоугольник 216"/>
                        <p:cNvSpPr/>
                        <p:nvPr/>
                      </p:nvSpPr>
                      <p:spPr>
                        <a:xfrm>
                          <a:off x="3735336" y="2924341"/>
                          <a:ext cx="14622" cy="80995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18" name="Прямоугольник 217"/>
                        <p:cNvSpPr/>
                        <p:nvPr/>
                      </p:nvSpPr>
                      <p:spPr>
                        <a:xfrm>
                          <a:off x="3790677" y="2917198"/>
                          <a:ext cx="14622" cy="80995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219" name="Прямоугольник 218"/>
                        <p:cNvSpPr/>
                        <p:nvPr/>
                      </p:nvSpPr>
                      <p:spPr>
                        <a:xfrm>
                          <a:off x="3682376" y="2921960"/>
                          <a:ext cx="14622" cy="80995"/>
                        </a:xfrm>
                        <a:prstGeom prst="rect">
                          <a:avLst/>
                        </a:prstGeom>
                        <a:solidFill>
                          <a:srgbClr val="06349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sp>
                    <p:nvSpPr>
                      <p:cNvPr id="214" name="Прямоугольник 213"/>
                      <p:cNvSpPr/>
                      <p:nvPr/>
                    </p:nvSpPr>
                    <p:spPr>
                      <a:xfrm>
                        <a:off x="5543819" y="4221088"/>
                        <a:ext cx="396000" cy="119931"/>
                      </a:xfrm>
                      <a:prstGeom prst="rect">
                        <a:avLst/>
                      </a:prstGeom>
                      <a:solidFill>
                        <a:srgbClr val="0634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212" name="Прямоугольник 211"/>
                    <p:cNvSpPr/>
                    <p:nvPr/>
                  </p:nvSpPr>
                  <p:spPr>
                    <a:xfrm>
                      <a:off x="5417115" y="5021424"/>
                      <a:ext cx="647699" cy="335955"/>
                    </a:xfrm>
                    <a:prstGeom prst="rect">
                      <a:avLst/>
                    </a:prstGeom>
                    <a:solidFill>
                      <a:srgbClr val="0634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204" name="Развернутая стрелка 203"/>
                  <p:cNvSpPr/>
                  <p:nvPr/>
                </p:nvSpPr>
                <p:spPr>
                  <a:xfrm>
                    <a:off x="5047816" y="4716386"/>
                    <a:ext cx="1374415" cy="108027"/>
                  </a:xfrm>
                  <a:prstGeom prst="uturnArrow">
                    <a:avLst>
                      <a:gd name="adj1" fmla="val 21446"/>
                      <a:gd name="adj2" fmla="val 10723"/>
                      <a:gd name="adj3" fmla="val 0"/>
                      <a:gd name="adj4" fmla="val 27340"/>
                      <a:gd name="adj5" fmla="val 100000"/>
                    </a:avLst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5" name="Скругленный прямоугольник 204"/>
                  <p:cNvSpPr/>
                  <p:nvPr/>
                </p:nvSpPr>
                <p:spPr>
                  <a:xfrm>
                    <a:off x="5047815" y="4807746"/>
                    <a:ext cx="1374415" cy="78581"/>
                  </a:xfrm>
                  <a:prstGeom prst="roundRect">
                    <a:avLst/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6" name="Прямоугольник 205"/>
                  <p:cNvSpPr/>
                  <p:nvPr/>
                </p:nvSpPr>
                <p:spPr>
                  <a:xfrm>
                    <a:off x="5109968" y="4732282"/>
                    <a:ext cx="19789" cy="80995"/>
                  </a:xfrm>
                  <a:prstGeom prst="rect">
                    <a:avLst/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7" name="Прямоугольник 206"/>
                  <p:cNvSpPr/>
                  <p:nvPr/>
                </p:nvSpPr>
                <p:spPr>
                  <a:xfrm>
                    <a:off x="6345431" y="4732287"/>
                    <a:ext cx="19789" cy="80995"/>
                  </a:xfrm>
                  <a:prstGeom prst="rect">
                    <a:avLst/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8" name="Прямоугольник 207"/>
                  <p:cNvSpPr/>
                  <p:nvPr/>
                </p:nvSpPr>
                <p:spPr>
                  <a:xfrm>
                    <a:off x="6300191" y="4879925"/>
                    <a:ext cx="62509" cy="477454"/>
                  </a:xfrm>
                  <a:prstGeom prst="rect">
                    <a:avLst/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9" name="Прямоугольник 208"/>
                  <p:cNvSpPr/>
                  <p:nvPr/>
                </p:nvSpPr>
                <p:spPr>
                  <a:xfrm>
                    <a:off x="5111771" y="4869160"/>
                    <a:ext cx="62509" cy="477454"/>
                  </a:xfrm>
                  <a:prstGeom prst="rect">
                    <a:avLst/>
                  </a:prstGeom>
                  <a:solidFill>
                    <a:srgbClr val="06349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162" name="Прямоугольник 161"/>
              <p:cNvSpPr/>
              <p:nvPr/>
            </p:nvSpPr>
            <p:spPr>
              <a:xfrm>
                <a:off x="428505" y="3804252"/>
                <a:ext cx="1944000" cy="540000"/>
              </a:xfrm>
              <a:prstGeom prst="rect">
                <a:avLst/>
              </a:prstGeom>
              <a:solidFill>
                <a:srgbClr val="063498"/>
              </a:solidFill>
            </p:spPr>
            <p:txBody>
              <a:bodyPr wrap="none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400" b="1" dirty="0">
                    <a:solidFill>
                      <a:schemeClr val="bg1"/>
                    </a:solidFill>
                    <a:latin typeface="Europe_Ext" pitchFamily="2" charset="0"/>
                  </a:rPr>
                  <a:t>1.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400" dirty="0">
                    <a:solidFill>
                      <a:schemeClr val="bg1"/>
                    </a:solidFill>
                    <a:latin typeface="Europe_Ext" pitchFamily="2" charset="0"/>
                  </a:rPr>
                  <a:t>Производство</a:t>
                </a:r>
              </a:p>
            </p:txBody>
          </p:sp>
        </p:grpSp>
        <p:sp>
          <p:nvSpPr>
            <p:cNvPr id="160" name="Объект 3"/>
            <p:cNvSpPr txBox="1">
              <a:spLocks/>
            </p:cNvSpPr>
            <p:nvPr/>
          </p:nvSpPr>
          <p:spPr>
            <a:xfrm>
              <a:off x="47048" y="4392191"/>
              <a:ext cx="2633643" cy="936451"/>
            </a:xfrm>
            <a:prstGeom prst="rect">
              <a:avLst/>
            </a:prstGeom>
          </p:spPr>
          <p:txBody>
            <a:bodyPr/>
            <a:lstStyle>
              <a:lvl1pPr marL="0" indent="0" algn="l" defTabSz="1001908" rtl="0" eaLnBrk="1" latinLnBrk="0" hangingPunct="1">
                <a:spcBef>
                  <a:spcPts val="1800"/>
                </a:spcBef>
                <a:buFont typeface="Wingdings" panose="05000000000000000000" pitchFamily="2" charset="2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001908" rtl="0" eaLnBrk="1" latinLnBrk="0" hangingPunct="1">
                <a:spcBef>
                  <a:spcPts val="400"/>
                </a:spcBef>
                <a:buClr>
                  <a:schemeClr val="accent1"/>
                </a:buClr>
                <a:buSzPct val="80000"/>
                <a:buFont typeface="Webdings" panose="05030102010509060703" pitchFamily="18" charset="2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5600" indent="-355600" algn="l" defTabSz="1001908" rtl="0" eaLnBrk="1" latinLnBrk="0" hangingPunct="1">
                <a:spcBef>
                  <a:spcPts val="1000"/>
                </a:spcBef>
                <a:buClr>
                  <a:schemeClr val="accent1"/>
                </a:buClr>
                <a:buSzPct val="85000"/>
                <a:buFont typeface="Webdings" panose="05030102010509060703" pitchFamily="18" charset="2"/>
                <a:buChar char="/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2300" indent="-266700" algn="l" defTabSz="1001908" rtl="0" eaLnBrk="1" latinLnBrk="0" hangingPunct="1">
                <a:spcBef>
                  <a:spcPts val="400"/>
                </a:spcBef>
                <a:buClr>
                  <a:schemeClr val="tx2"/>
                </a:buClr>
                <a:buFont typeface="Webdings" panose="05030102010509060703" pitchFamily="18" charset="2"/>
                <a:buChar char="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12800" indent="-190500" algn="l" defTabSz="1001908" rtl="0" eaLnBrk="1" latinLnBrk="0" hangingPunct="1">
                <a:spcBef>
                  <a:spcPts val="0"/>
                </a:spcBef>
                <a:buFont typeface="Myriad Pro" panose="020B0503030403020204" pitchFamily="34" charset="0"/>
                <a:buChar char="—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55247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56201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57155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58109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>
                <a:lnSpc>
                  <a:spcPct val="90000"/>
                </a:lnSpc>
                <a:buBlip>
                  <a:blip r:embed="rId3"/>
                </a:buBlip>
              </a:pPr>
              <a:r>
                <a:rPr lang="ru-RU" sz="1200" dirty="0">
                  <a:latin typeface="Europe" panose="020B7200000000000000" pitchFamily="34" charset="0"/>
                </a:rPr>
                <a:t>ВИНК</a:t>
              </a:r>
            </a:p>
            <a:p>
              <a:pPr lvl="3">
                <a:lnSpc>
                  <a:spcPct val="90000"/>
                </a:lnSpc>
                <a:buBlip>
                  <a:blip r:embed="rId3"/>
                </a:buBlip>
              </a:pPr>
              <a:r>
                <a:rPr lang="ru-RU" sz="1200" dirty="0">
                  <a:latin typeface="Europe" panose="020B7200000000000000" pitchFamily="34" charset="0"/>
                </a:rPr>
                <a:t>Независимые производители битумов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2556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://vagon.by/images/gallery/13802984271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724" y="1745792"/>
            <a:ext cx="1335083" cy="1001258"/>
          </a:xfrm>
          <a:prstGeom prst="roundRect">
            <a:avLst>
              <a:gd name="adj" fmla="val 9434"/>
            </a:avLst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102948" y="324358"/>
            <a:ext cx="6998495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63498"/>
                </a:solidFill>
              </a:rPr>
              <a:t>ФАКТОРЫ, ВЛИЯЮЩИЕ НА КАЧЕСТВО </a:t>
            </a:r>
          </a:p>
          <a:p>
            <a:r>
              <a:rPr lang="ru-RU" sz="1800" b="1" dirty="0">
                <a:solidFill>
                  <a:srgbClr val="063498"/>
                </a:solidFill>
              </a:rPr>
              <a:t>БИТУМА ПРИ ЕГО ТРАНСПОРТИРОВКЕ Ж</a:t>
            </a:r>
            <a:r>
              <a:rPr lang="en-US" sz="1800" b="1" dirty="0">
                <a:solidFill>
                  <a:srgbClr val="063498"/>
                </a:solidFill>
              </a:rPr>
              <a:t>/</a:t>
            </a:r>
            <a:r>
              <a:rPr lang="ru-RU" sz="1800" b="1" dirty="0">
                <a:solidFill>
                  <a:srgbClr val="063498"/>
                </a:solidFill>
              </a:rPr>
              <a:t>Д ТРАНСПОРТОМ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0" y="5262317"/>
            <a:ext cx="9144000" cy="1559324"/>
            <a:chOff x="0" y="5262317"/>
            <a:chExt cx="9144000" cy="155932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21" name="Параллелограмм 20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Параллелограмм 21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Параллелограмм 22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122006" y="6544642"/>
              <a:ext cx="1598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EuropeExt" panose="020B7200000000000000" pitchFamily="34" charset="0"/>
                </a:rPr>
                <a:t>www.tabitum.ru</a:t>
              </a:r>
              <a:endParaRPr lang="ru-RU" sz="1200" dirty="0">
                <a:solidFill>
                  <a:prstClr val="black"/>
                </a:solidFill>
                <a:latin typeface="EuropeExt" panose="020B7200000000000000" pitchFamily="34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-6831" y="897704"/>
            <a:ext cx="9150831" cy="720845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solidFill>
                <a:prstClr val="white"/>
              </a:solidFill>
            </a:endParaRPr>
          </a:p>
        </p:txBody>
      </p:sp>
      <p:sp>
        <p:nvSpPr>
          <p:cNvPr id="52" name="Подзаголовок 6"/>
          <p:cNvSpPr txBox="1">
            <a:spLocks/>
          </p:cNvSpPr>
          <p:nvPr/>
        </p:nvSpPr>
        <p:spPr>
          <a:xfrm>
            <a:off x="102948" y="751672"/>
            <a:ext cx="6998495" cy="1004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200" dirty="0">
                <a:latin typeface="EuropeExt" panose="020B7200000000000000" pitchFamily="34" charset="0"/>
              </a:rPr>
              <a:t>Основа парка цистерн для перевозки вязких нефтепродуктов (в </a:t>
            </a:r>
            <a:r>
              <a:rPr lang="ru-RU" sz="1200" dirty="0" err="1">
                <a:latin typeface="EuropeExt" panose="020B7200000000000000" pitchFamily="34" charset="0"/>
              </a:rPr>
              <a:t>т.ч</a:t>
            </a:r>
            <a:r>
              <a:rPr lang="ru-RU" sz="1200" dirty="0">
                <a:latin typeface="EuropeExt" panose="020B7200000000000000" pitchFamily="34" charset="0"/>
              </a:rPr>
              <a:t>. битумов) — цистерна с паровой рубашкой, в основном модели 15-1566, разработанной еще в 70-х годах, но </a:t>
            </a:r>
            <a:r>
              <a:rPr lang="ru-RU" sz="1200" dirty="0" err="1">
                <a:latin typeface="EuropeExt" panose="020B7200000000000000" pitchFamily="34" charset="0"/>
              </a:rPr>
              <a:t>эксплуатирующейся</a:t>
            </a:r>
            <a:r>
              <a:rPr lang="ru-RU" sz="1200" dirty="0">
                <a:latin typeface="EuropeExt" panose="020B7200000000000000" pitchFamily="34" charset="0"/>
              </a:rPr>
              <a:t> до сих пор</a:t>
            </a:r>
          </a:p>
        </p:txBody>
      </p:sp>
      <p:grpSp>
        <p:nvGrpSpPr>
          <p:cNvPr id="29" name="Group 165"/>
          <p:cNvGrpSpPr/>
          <p:nvPr/>
        </p:nvGrpSpPr>
        <p:grpSpPr>
          <a:xfrm>
            <a:off x="240529" y="2363031"/>
            <a:ext cx="4174395" cy="2448272"/>
            <a:chOff x="2311358" y="1598363"/>
            <a:chExt cx="5993927" cy="2448272"/>
          </a:xfrm>
        </p:grpSpPr>
        <p:sp>
          <p:nvSpPr>
            <p:cNvPr id="30" name="Прямоугольник 9"/>
            <p:cNvSpPr/>
            <p:nvPr/>
          </p:nvSpPr>
          <p:spPr>
            <a:xfrm>
              <a:off x="2311358" y="3169448"/>
              <a:ext cx="5187052" cy="281393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019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rope" panose="020B7200000000000000" pitchFamily="34" charset="0"/>
              </a:endParaRPr>
            </a:p>
          </p:txBody>
        </p:sp>
        <p:sp>
          <p:nvSpPr>
            <p:cNvPr id="31" name="Прямоугольник 5"/>
            <p:cNvSpPr/>
            <p:nvPr/>
          </p:nvSpPr>
          <p:spPr>
            <a:xfrm>
              <a:off x="2367469" y="1921760"/>
              <a:ext cx="5187053" cy="302563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019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rope" panose="020B7200000000000000" pitchFamily="34" charset="0"/>
              </a:endParaRPr>
            </a:p>
          </p:txBody>
        </p:sp>
        <p:sp>
          <p:nvSpPr>
            <p:cNvPr id="32" name="Content Placeholder 6"/>
            <p:cNvSpPr txBox="1">
              <a:spLocks/>
            </p:cNvSpPr>
            <p:nvPr/>
          </p:nvSpPr>
          <p:spPr>
            <a:xfrm>
              <a:off x="2544630" y="1598363"/>
              <a:ext cx="5760655" cy="244827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1001908" rtl="0" eaLnBrk="1" latinLnBrk="0" hangingPunct="1">
                <a:spcBef>
                  <a:spcPts val="1800"/>
                </a:spcBef>
                <a:buFont typeface="Wingdings" panose="05000000000000000000" pitchFamily="2" charset="2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001908" rtl="0" eaLnBrk="1" latinLnBrk="0" hangingPunct="1">
                <a:spcBef>
                  <a:spcPts val="400"/>
                </a:spcBef>
                <a:buClr>
                  <a:schemeClr val="accent1"/>
                </a:buClr>
                <a:buSzPct val="80000"/>
                <a:buFont typeface="Webdings" panose="05030102010509060703" pitchFamily="18" charset="2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5600" indent="-355600" algn="l" defTabSz="1001908" rtl="0" eaLnBrk="1" latinLnBrk="0" hangingPunct="1">
                <a:spcBef>
                  <a:spcPts val="1000"/>
                </a:spcBef>
                <a:buClr>
                  <a:schemeClr val="accent1"/>
                </a:buClr>
                <a:buSzPct val="85000"/>
                <a:buFont typeface="Webdings" panose="05030102010509060703" pitchFamily="18" charset="2"/>
                <a:buChar char="/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2300" indent="-266700" algn="l" defTabSz="1001908" rtl="0" eaLnBrk="1" latinLnBrk="0" hangingPunct="1">
                <a:spcBef>
                  <a:spcPts val="400"/>
                </a:spcBef>
                <a:buClr>
                  <a:schemeClr val="tx2"/>
                </a:buClr>
                <a:buFont typeface="Webdings" panose="05030102010509060703" pitchFamily="18" charset="2"/>
                <a:buChar char="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12800" indent="-190500" algn="l" defTabSz="1001908" rtl="0" eaLnBrk="1" latinLnBrk="0" hangingPunct="1">
                <a:spcBef>
                  <a:spcPts val="0"/>
                </a:spcBef>
                <a:buFont typeface="Myriad Pro" panose="020B0503030403020204" pitchFamily="34" charset="0"/>
                <a:buChar char="—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55247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56201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57155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58109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01908" rtl="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Europe" panose="020B7200000000000000" pitchFamily="34" charset="0"/>
                </a:rPr>
                <a:t> </a:t>
              </a:r>
            </a:p>
            <a:p>
              <a:pPr marR="0" lvl="2" algn="l" defTabSz="100190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prstClr val="white"/>
                </a:buClr>
                <a:buSzPct val="85000"/>
                <a:buBlip>
                  <a:blip r:embed="rId3"/>
                </a:buBlip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urope" panose="020B7200000000000000" pitchFamily="34" charset="0"/>
                </a:rPr>
                <a:t>Отсутствует теплоизоляция</a:t>
              </a:r>
            </a:p>
            <a:p>
              <a:pPr marL="533400" marR="0" lvl="3" indent="-266700" algn="l" defTabSz="1001908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E28A00"/>
                </a:buClr>
                <a:buSzTx/>
                <a:buBlip>
                  <a:blip r:embed="rId4"/>
                </a:buBlip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Europe" panose="020B7200000000000000" pitchFamily="34" charset="0"/>
                </a:rPr>
                <a:t>битум быстро остывает</a:t>
              </a:r>
            </a:p>
            <a:p>
              <a:pPr marL="533400" marR="0" lvl="3" indent="-266700" algn="l" defTabSz="1001908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E28A00"/>
                </a:buClr>
                <a:buSzTx/>
                <a:buBlip>
                  <a:blip r:embed="rId4"/>
                </a:buBlip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Europe" panose="020B7200000000000000" pitchFamily="34" charset="0"/>
                </a:rPr>
                <a:t>повторный и многократный разогрев ускоряет старение битума</a:t>
              </a:r>
            </a:p>
            <a:p>
              <a:pPr marL="533400" marR="0" lvl="3" indent="-266700" algn="l" defTabSz="1001908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E28A00"/>
                </a:buClr>
                <a:buSzTx/>
                <a:buBlip>
                  <a:blip r:embed="rId4"/>
                </a:buBlip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Europe" panose="020B7200000000000000" pitchFamily="34" charset="0"/>
                </a:rPr>
                <a:t>разогрев паром приводит к обводнению (до 8%), что ухудшает качество битума</a:t>
              </a:r>
            </a:p>
            <a:p>
              <a:pPr lvl="2">
                <a:buClr>
                  <a:prstClr val="white"/>
                </a:buClr>
                <a:buBlip>
                  <a:blip r:embed="rId3"/>
                </a:buBlip>
                <a:defRPr/>
              </a:pPr>
              <a:r>
                <a:rPr lang="ru-RU" sz="1200" dirty="0">
                  <a:solidFill>
                    <a:prstClr val="white"/>
                  </a:solidFill>
                  <a:latin typeface="Europe" panose="020B7200000000000000" pitchFamily="34" charset="0"/>
                </a:rPr>
                <a:t>Длительный и энергозатратный разогрев</a:t>
              </a:r>
            </a:p>
            <a:p>
              <a:pPr marL="533400" marR="0" lvl="3" indent="-266700" algn="l" defTabSz="1001908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28A00"/>
                </a:buClr>
                <a:buSzTx/>
                <a:buBlip>
                  <a:blip r:embed="rId4"/>
                </a:buBlip>
                <a:tabLst/>
                <a:defRPr/>
              </a:pP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Europe" panose="020B7200000000000000" pitchFamily="34" charset="0"/>
                </a:rPr>
                <a:t>из-за неравномерного нагрева часть битума остается в цистерне</a:t>
              </a:r>
            </a:p>
            <a:p>
              <a:pPr marL="533400" marR="0" lvl="3" indent="-266700" algn="l" defTabSz="1001908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28A00"/>
                </a:buClr>
                <a:buSzTx/>
                <a:buBlip>
                  <a:blip r:embed="rId4"/>
                </a:buBlip>
                <a:tabLst/>
                <a:defRPr/>
              </a:pP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Europe" panose="020B7200000000000000" pitchFamily="34" charset="0"/>
                </a:rPr>
                <a:t>огромные штрафы за нарушение сроков выгрузки цистерн  толкают потребителей к выбору автотранспорта для перевозок битума</a:t>
              </a:r>
            </a:p>
            <a:p>
              <a:pPr marL="285750" marR="0" lvl="0" indent="-285750" algn="l" defTabSz="1001908" rtl="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Blip>
                  <a:blip r:embed="rId4"/>
                </a:buBlip>
                <a:tabLst/>
                <a:defRPr/>
              </a:pP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Europe" panose="020B7200000000000000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736123" y="2700924"/>
            <a:ext cx="4191977" cy="2317448"/>
          </a:xfrm>
          <a:prstGeom prst="rect">
            <a:avLst/>
          </a:prstGeom>
          <a:noFill/>
          <a:ln>
            <a:solidFill>
              <a:srgbClr val="0634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4" name="Заголовок 5"/>
          <p:cNvSpPr txBox="1">
            <a:spLocks/>
          </p:cNvSpPr>
          <p:nvPr/>
        </p:nvSpPr>
        <p:spPr>
          <a:xfrm>
            <a:off x="6163039" y="1902592"/>
            <a:ext cx="2765061" cy="7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1100" b="1" dirty="0">
                <a:solidFill>
                  <a:srgbClr val="063498"/>
                </a:solidFill>
              </a:rPr>
              <a:t>ТРЕБОВАНИЯ К СОВРЕМЕННЫМ ЦИСТЕРНАМ ДЛЯ ПЕРЕВОЗКИ БИТУМА:</a:t>
            </a:r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4873851" y="2797800"/>
            <a:ext cx="4054249" cy="3586820"/>
          </a:xfrm>
          <a:prstGeom prst="rect">
            <a:avLst/>
          </a:prstGeom>
        </p:spPr>
        <p:txBody>
          <a:bodyPr/>
          <a:lstStyle>
            <a:lvl1pPr marL="0" indent="0" algn="l" defTabSz="1001908" rtl="0" eaLnBrk="1" latinLnBrk="0" hangingPunct="1">
              <a:spcBef>
                <a:spcPts val="18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01908" rtl="0" eaLnBrk="1" latinLnBrk="0" hangingPunct="1">
              <a:spcBef>
                <a:spcPts val="400"/>
              </a:spcBef>
              <a:buClr>
                <a:schemeClr val="accent1"/>
              </a:buClr>
              <a:buSzPct val="80000"/>
              <a:buFont typeface="Webdings" panose="0503010201050906070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355600" algn="l" defTabSz="1001908" rtl="0" eaLnBrk="1" latinLnBrk="0" hangingPunct="1">
              <a:spcBef>
                <a:spcPts val="1000"/>
              </a:spcBef>
              <a:buClr>
                <a:schemeClr val="accent1"/>
              </a:buClr>
              <a:buSzPct val="85000"/>
              <a:buFont typeface="Webdings" panose="05030102010509060703" pitchFamily="18" charset="2"/>
              <a:buChar char="/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300" indent="-266700" algn="l" defTabSz="1001908" rtl="0" eaLnBrk="1" latinLnBrk="0" hangingPunct="1">
              <a:spcBef>
                <a:spcPts val="400"/>
              </a:spcBef>
              <a:buClr>
                <a:schemeClr val="tx2"/>
              </a:buClr>
              <a:buFont typeface="Webdings" panose="05030102010509060703" pitchFamily="18" charset="2"/>
              <a:buChar char="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2800" indent="-190500" algn="l" defTabSz="1001908" rtl="0" eaLnBrk="1" latinLnBrk="0" hangingPunct="1">
              <a:spcBef>
                <a:spcPts val="0"/>
              </a:spcBef>
              <a:buFont typeface="Myriad Pro" panose="020B0503030403020204" pitchFamily="34" charset="0"/>
              <a:buChar char="—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55247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56201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7155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8109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spcBef>
                <a:spcPts val="0"/>
              </a:spcBef>
              <a:buBlip>
                <a:blip r:embed="rId4"/>
              </a:buBlip>
            </a:pPr>
            <a:r>
              <a:rPr lang="ru-RU" sz="1100" dirty="0">
                <a:latin typeface="Europe_Ext" pitchFamily="2" charset="0"/>
              </a:rPr>
              <a:t>Наличие теплоизоляционного слоя не менее 150мм</a:t>
            </a:r>
          </a:p>
          <a:p>
            <a:pPr marL="361950" lvl="2" indent="0">
              <a:spcBef>
                <a:spcPts val="0"/>
              </a:spcBef>
              <a:buNone/>
            </a:pPr>
            <a:r>
              <a:rPr lang="ru-RU" sz="1000" dirty="0">
                <a:latin typeface="Europe" panose="020B7200000000000000" pitchFamily="34" charset="0"/>
              </a:rPr>
              <a:t>позволяет сохранить температуру продукта, минимизируя  время и себестоимость слива</a:t>
            </a:r>
          </a:p>
          <a:p>
            <a:pPr marL="361950" lvl="2" indent="0">
              <a:spcBef>
                <a:spcPts val="0"/>
              </a:spcBef>
              <a:buNone/>
            </a:pPr>
            <a:endParaRPr lang="ru-RU" sz="1000" dirty="0">
              <a:latin typeface="Europe" panose="020B7200000000000000" pitchFamily="34" charset="0"/>
            </a:endParaRPr>
          </a:p>
          <a:p>
            <a:pPr lvl="2">
              <a:spcBef>
                <a:spcPts val="0"/>
              </a:spcBef>
              <a:buBlip>
                <a:blip r:embed="rId4"/>
              </a:buBlip>
            </a:pPr>
            <a:r>
              <a:rPr lang="ru-RU" sz="1100" dirty="0">
                <a:latin typeface="Europe_Ext" pitchFamily="2" charset="0"/>
              </a:rPr>
              <a:t>Наличие паровой рубашки и нижнего слива</a:t>
            </a:r>
          </a:p>
          <a:p>
            <a:pPr marL="361950" lvl="2" indent="0">
              <a:spcBef>
                <a:spcPts val="0"/>
              </a:spcBef>
              <a:buNone/>
            </a:pPr>
            <a:r>
              <a:rPr lang="ru-RU" sz="1000" dirty="0">
                <a:latin typeface="Europe" panose="020B7200000000000000" pitchFamily="34" charset="0"/>
              </a:rPr>
              <a:t>позволяет  использовать цистерну в существующей инфраструктуре потребителя</a:t>
            </a:r>
          </a:p>
          <a:p>
            <a:pPr marL="361950" lvl="2" indent="0">
              <a:spcBef>
                <a:spcPts val="0"/>
              </a:spcBef>
              <a:buNone/>
            </a:pPr>
            <a:endParaRPr lang="ru-RU" sz="1000" dirty="0">
              <a:latin typeface="Europe" panose="020B7200000000000000" pitchFamily="34" charset="0"/>
            </a:endParaRPr>
          </a:p>
          <a:p>
            <a:pPr lvl="2">
              <a:spcBef>
                <a:spcPts val="0"/>
              </a:spcBef>
              <a:buBlip>
                <a:blip r:embed="rId4"/>
              </a:buBlip>
            </a:pPr>
            <a:r>
              <a:rPr lang="ru-RU" sz="1100" dirty="0">
                <a:latin typeface="Europe_Ext" pitchFamily="2" charset="0"/>
              </a:rPr>
              <a:t>Равномерный прогрев цистерны по всему объему</a:t>
            </a:r>
          </a:p>
          <a:p>
            <a:pPr marL="361950" lvl="2" indent="0">
              <a:spcBef>
                <a:spcPts val="0"/>
              </a:spcBef>
              <a:buNone/>
            </a:pPr>
            <a:r>
              <a:rPr lang="ru-RU" sz="1000" dirty="0">
                <a:latin typeface="Europe" panose="020B7200000000000000" pitchFamily="34" charset="0"/>
              </a:rPr>
              <a:t>обеспечивает слив продукта из цистерны без остатка</a:t>
            </a:r>
          </a:p>
        </p:txBody>
      </p:sp>
      <p:sp>
        <p:nvSpPr>
          <p:cNvPr id="26" name="Прямоугольник 25"/>
          <p:cNvSpPr/>
          <p:nvPr/>
        </p:nvSpPr>
        <p:spPr>
          <a:xfrm rot="10800000">
            <a:off x="2709504" y="5421205"/>
            <a:ext cx="6434496" cy="878992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solidFill>
                <a:prstClr val="white"/>
              </a:solidFill>
            </a:endParaRPr>
          </a:p>
        </p:txBody>
      </p:sp>
      <p:sp>
        <p:nvSpPr>
          <p:cNvPr id="34" name="Прямоугольник 8"/>
          <p:cNvSpPr/>
          <p:nvPr/>
        </p:nvSpPr>
        <p:spPr>
          <a:xfrm>
            <a:off x="3192379" y="5428651"/>
            <a:ext cx="5804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EuropeExt" panose="020B7200000000000000" pitchFamily="34" charset="0"/>
              </a:rPr>
              <a:t>Использование цистерн, отвечающих современным требованиям позволит сохранить качество битума при его транспортировке, минимизирует себестоимость и увеличит объем перевозки железнодорожным транспортом.</a:t>
            </a:r>
          </a:p>
        </p:txBody>
      </p:sp>
      <p:pic>
        <p:nvPicPr>
          <p:cNvPr id="28" name="Picture 3" descr="C:\Users\pressa2\Desktop\IMG_5175.jpg"/>
          <p:cNvPicPr>
            <a:picLocks noChangeAspect="1" noChangeArrowheads="1"/>
          </p:cNvPicPr>
          <p:nvPr/>
        </p:nvPicPr>
        <p:blipFill>
          <a:blip r:embed="rId5" cstate="print"/>
          <a:srcRect r="5735"/>
          <a:stretch>
            <a:fillRect/>
          </a:stretch>
        </p:blipFill>
        <p:spPr bwMode="auto">
          <a:xfrm>
            <a:off x="4736124" y="1782651"/>
            <a:ext cx="1319772" cy="933993"/>
          </a:xfrm>
          <a:prstGeom prst="roundRect">
            <a:avLst>
              <a:gd name="adj" fmla="val 9434"/>
            </a:avLst>
          </a:prstGeom>
          <a:noFill/>
          <a:ln w="38100">
            <a:solidFill>
              <a:srgbClr val="063498"/>
            </a:solidFill>
          </a:ln>
        </p:spPr>
      </p:pic>
    </p:spTree>
    <p:extLst>
      <p:ext uri="{BB962C8B-B14F-4D97-AF65-F5344CB8AC3E}">
        <p14:creationId xmlns:p14="http://schemas.microsoft.com/office/powerpoint/2010/main" val="4238829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26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0" y="5262317"/>
            <a:ext cx="9144000" cy="1559324"/>
            <a:chOff x="0" y="5262317"/>
            <a:chExt cx="9144000" cy="155932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21" name="Параллелограмм 20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Параллелограмм 21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Параллелограмм 22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122006" y="6544642"/>
              <a:ext cx="1598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EuropeExt" panose="020B7200000000000000" pitchFamily="34" charset="0"/>
                </a:rPr>
                <a:t>www.tabitum.ru</a:t>
              </a:r>
              <a:endParaRPr lang="ru-RU" sz="1200" dirty="0">
                <a:solidFill>
                  <a:prstClr val="black"/>
                </a:solidFill>
                <a:latin typeface="EuropeExt" panose="020B7200000000000000" pitchFamily="34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188913" y="996746"/>
            <a:ext cx="8117853" cy="998085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>
              <a:solidFill>
                <a:prstClr val="white"/>
              </a:solidFill>
            </a:endParaRPr>
          </a:p>
        </p:txBody>
      </p:sp>
      <p:sp>
        <p:nvSpPr>
          <p:cNvPr id="52" name="Подзаголовок 6"/>
          <p:cNvSpPr txBox="1">
            <a:spLocks/>
          </p:cNvSpPr>
          <p:nvPr/>
        </p:nvSpPr>
        <p:spPr>
          <a:xfrm>
            <a:off x="1985619" y="5123814"/>
            <a:ext cx="6998495" cy="1004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600" dirty="0">
                <a:latin typeface="EuropeExt" panose="020B7200000000000000" pitchFamily="34" charset="0"/>
              </a:rPr>
              <a:t>НЕОБХОДИМО ОГРАНИЧИТЬ ИСПОЛЬЗОВАНИЕ ТРАНСПОРТА, НЕ ОТВЕЧАЮЩЕГО СОВРЕМЕННЫМ НОРМАМ БЕЗОПАСНОСТИ</a:t>
            </a:r>
          </a:p>
          <a:p>
            <a:pPr marL="0" indent="0" algn="r">
              <a:buNone/>
            </a:pPr>
            <a:r>
              <a:rPr lang="ru-RU" sz="1600" dirty="0">
                <a:latin typeface="EuropeExt" panose="020B7200000000000000" pitchFamily="34" charset="0"/>
              </a:rPr>
              <a:t>.</a:t>
            </a:r>
          </a:p>
        </p:txBody>
      </p:sp>
      <p:sp>
        <p:nvSpPr>
          <p:cNvPr id="16" name="Заголовок 5"/>
          <p:cNvSpPr txBox="1">
            <a:spLocks/>
          </p:cNvSpPr>
          <p:nvPr/>
        </p:nvSpPr>
        <p:spPr>
          <a:xfrm>
            <a:off x="102948" y="324358"/>
            <a:ext cx="6998495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63498"/>
                </a:solidFill>
              </a:rPr>
              <a:t>ФАКТОРЫ, ВЛИЯЮЩИЕ НА КАЧЕСТВО </a:t>
            </a:r>
          </a:p>
          <a:p>
            <a:r>
              <a:rPr lang="ru-RU" sz="1800" b="1" dirty="0">
                <a:solidFill>
                  <a:srgbClr val="063498"/>
                </a:solidFill>
              </a:rPr>
              <a:t>БИТУМА ПРИ ЕГО ТРАНСПОРТИРОВКЕ АВТОМОБИЛЬНЫМ ТРАНСПОРТОМ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2948" y="1018734"/>
            <a:ext cx="7426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Europe_Ext" pitchFamily="2" charset="0"/>
              </a:rPr>
              <a:t>Ситуация с автотранспортом для перевозки битума в целом лучше, чем с железнодорожными цистернами. В последние годы парк </a:t>
            </a:r>
            <a:r>
              <a:rPr lang="ru-RU" sz="1400" dirty="0" err="1">
                <a:latin typeface="Europe_Ext" pitchFamily="2" charset="0"/>
              </a:rPr>
              <a:t>битумовозов</a:t>
            </a:r>
            <a:r>
              <a:rPr lang="ru-RU" sz="1400" dirty="0">
                <a:latin typeface="Europe_Ext" pitchFamily="2" charset="0"/>
              </a:rPr>
              <a:t> начал обновляться, тем не менее все еще велика доля устаревшей техники.</a:t>
            </a:r>
          </a:p>
        </p:txBody>
      </p:sp>
      <p:grpSp>
        <p:nvGrpSpPr>
          <p:cNvPr id="27" name="Group 165"/>
          <p:cNvGrpSpPr/>
          <p:nvPr/>
        </p:nvGrpSpPr>
        <p:grpSpPr>
          <a:xfrm>
            <a:off x="2942218" y="1996887"/>
            <a:ext cx="6054298" cy="2448272"/>
            <a:chOff x="3752082" y="1979687"/>
            <a:chExt cx="6054298" cy="2448272"/>
          </a:xfrm>
        </p:grpSpPr>
        <p:sp>
          <p:nvSpPr>
            <p:cNvPr id="29" name="Прямоугольник 5"/>
            <p:cNvSpPr/>
            <p:nvPr/>
          </p:nvSpPr>
          <p:spPr>
            <a:xfrm>
              <a:off x="3769991" y="2246822"/>
              <a:ext cx="5950957" cy="360040"/>
            </a:xfrm>
            <a:prstGeom prst="rect">
              <a:avLst/>
            </a:prstGeom>
            <a:solidFill>
              <a:srgbClr val="0634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019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rope" panose="020B7200000000000000" pitchFamily="34" charset="0"/>
              </a:endParaRPr>
            </a:p>
          </p:txBody>
        </p:sp>
        <p:sp>
          <p:nvSpPr>
            <p:cNvPr id="28" name="Прямоугольник 9"/>
            <p:cNvSpPr/>
            <p:nvPr/>
          </p:nvSpPr>
          <p:spPr>
            <a:xfrm>
              <a:off x="3752082" y="3473354"/>
              <a:ext cx="5976681" cy="360040"/>
            </a:xfrm>
            <a:prstGeom prst="rect">
              <a:avLst/>
            </a:prstGeom>
            <a:solidFill>
              <a:srgbClr val="0634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019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rope" panose="020B7200000000000000" pitchFamily="34" charset="0"/>
              </a:endParaRPr>
            </a:p>
          </p:txBody>
        </p:sp>
        <p:sp>
          <p:nvSpPr>
            <p:cNvPr id="30" name="Content Placeholder 6"/>
            <p:cNvSpPr txBox="1">
              <a:spLocks/>
            </p:cNvSpPr>
            <p:nvPr/>
          </p:nvSpPr>
          <p:spPr>
            <a:xfrm>
              <a:off x="4193209" y="1979687"/>
              <a:ext cx="5613171" cy="244827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1001908" rtl="0" eaLnBrk="1" latinLnBrk="0" hangingPunct="1">
                <a:spcBef>
                  <a:spcPts val="1800"/>
                </a:spcBef>
                <a:buFont typeface="Wingdings" panose="05000000000000000000" pitchFamily="2" charset="2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1001908" rtl="0" eaLnBrk="1" latinLnBrk="0" hangingPunct="1">
                <a:spcBef>
                  <a:spcPts val="400"/>
                </a:spcBef>
                <a:buClr>
                  <a:schemeClr val="accent1"/>
                </a:buClr>
                <a:buSzPct val="80000"/>
                <a:buFont typeface="Webdings" panose="05030102010509060703" pitchFamily="18" charset="2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5600" indent="-355600" algn="l" defTabSz="1001908" rtl="0" eaLnBrk="1" latinLnBrk="0" hangingPunct="1">
                <a:spcBef>
                  <a:spcPts val="1000"/>
                </a:spcBef>
                <a:buClr>
                  <a:schemeClr val="accent1"/>
                </a:buClr>
                <a:buSzPct val="85000"/>
                <a:buFont typeface="Webdings" panose="05030102010509060703" pitchFamily="18" charset="2"/>
                <a:buChar char="/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2300" indent="-266700" algn="l" defTabSz="1001908" rtl="0" eaLnBrk="1" latinLnBrk="0" hangingPunct="1">
                <a:spcBef>
                  <a:spcPts val="400"/>
                </a:spcBef>
                <a:buClr>
                  <a:schemeClr val="tx2"/>
                </a:buClr>
                <a:buFont typeface="Webdings" panose="05030102010509060703" pitchFamily="18" charset="2"/>
                <a:buChar char="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12800" indent="-190500" algn="l" defTabSz="1001908" rtl="0" eaLnBrk="1" latinLnBrk="0" hangingPunct="1">
                <a:spcBef>
                  <a:spcPts val="0"/>
                </a:spcBef>
                <a:buFont typeface="Myriad Pro" panose="020B0503030403020204" pitchFamily="34" charset="0"/>
                <a:buChar char="—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55247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56201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57155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58109" indent="-250477" algn="l" defTabSz="100190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01908" rtl="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Europe" panose="020B7200000000000000" pitchFamily="34" charset="0"/>
                </a:rPr>
                <a:t> </a:t>
              </a:r>
            </a:p>
            <a:p>
              <a:pPr lvl="2">
                <a:buClr>
                  <a:prstClr val="white"/>
                </a:buClr>
                <a:buBlip>
                  <a:blip r:embed="rId2"/>
                </a:buBlip>
              </a:pPr>
              <a:r>
                <a:rPr lang="ru-RU" sz="1400" dirty="0">
                  <a:solidFill>
                    <a:prstClr val="white"/>
                  </a:solidFill>
                  <a:latin typeface="Europe" panose="020B7200000000000000" pitchFamily="34" charset="0"/>
                </a:rPr>
                <a:t>Недостаточный слой теплоизоляции</a:t>
              </a:r>
            </a:p>
            <a:p>
              <a:pPr marL="533400" lvl="3">
                <a:buClr>
                  <a:srgbClr val="E28A00"/>
                </a:buClr>
                <a:buBlip>
                  <a:blip r:embed="rId3"/>
                </a:buBlip>
              </a:pPr>
              <a:r>
                <a:rPr lang="ru-RU" sz="1200" dirty="0">
                  <a:solidFill>
                    <a:srgbClr val="231F20"/>
                  </a:solidFill>
                  <a:latin typeface="Europe" panose="020B7200000000000000" pitchFamily="34" charset="0"/>
                </a:rPr>
                <a:t>снижение температуры битума требует дополнительного разогрева при его использовании, что ведет к дополнительным затратам и к потере качества</a:t>
              </a:r>
            </a:p>
            <a:p>
              <a:pPr marL="266700" marR="0" lvl="3" indent="0" algn="l" defTabSz="1001908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E28A00"/>
                </a:buClr>
                <a:buSz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Europe" panose="020B7200000000000000" pitchFamily="34" charset="0"/>
              </a:endParaRPr>
            </a:p>
            <a:p>
              <a:pPr lvl="2">
                <a:buClr>
                  <a:prstClr val="white"/>
                </a:buClr>
                <a:buBlip>
                  <a:blip r:embed="rId2"/>
                </a:buBlip>
              </a:pPr>
              <a:r>
                <a:rPr lang="ru-RU" sz="1400" dirty="0">
                  <a:solidFill>
                    <a:prstClr val="white"/>
                  </a:solidFill>
                  <a:latin typeface="Europe" panose="020B7200000000000000" pitchFamily="34" charset="0"/>
                </a:rPr>
                <a:t>Устаревшая конструкция</a:t>
              </a:r>
            </a:p>
            <a:p>
              <a:pPr marL="533400" lvl="3">
                <a:spcBef>
                  <a:spcPts val="600"/>
                </a:spcBef>
                <a:buClr>
                  <a:srgbClr val="E28A00"/>
                </a:buClr>
                <a:buBlip>
                  <a:blip r:embed="rId3"/>
                </a:buBlip>
              </a:pPr>
              <a:r>
                <a:rPr lang="ru-RU" sz="1200" dirty="0">
                  <a:solidFill>
                    <a:srgbClr val="231F20"/>
                  </a:solidFill>
                  <a:latin typeface="Europe" panose="020B7200000000000000" pitchFamily="34" charset="0"/>
                </a:rPr>
                <a:t>не обеспечивает должного уровня безопасности на дорогах общего пользования </a:t>
              </a:r>
            </a:p>
            <a:p>
              <a:pPr marL="533400" lvl="3">
                <a:spcBef>
                  <a:spcPts val="600"/>
                </a:spcBef>
                <a:buClr>
                  <a:srgbClr val="E28A00"/>
                </a:buClr>
                <a:buBlip>
                  <a:blip r:embed="rId3"/>
                </a:buBlip>
              </a:pPr>
              <a:r>
                <a:rPr lang="ru-RU" sz="1200" dirty="0">
                  <a:solidFill>
                    <a:srgbClr val="231F20"/>
                  </a:solidFill>
                  <a:latin typeface="Europe" panose="020B7200000000000000" pitchFamily="34" charset="0"/>
                </a:rPr>
                <a:t>увеличивает вероятность розлива битума при аварии, что недопустимо по современным экологическим нормам</a:t>
              </a:r>
            </a:p>
          </p:txBody>
        </p:sp>
      </p:grpSp>
      <p:pic>
        <p:nvPicPr>
          <p:cNvPr id="32" name="Picture 2" descr="P:\_______________Проекты\+  508 (Битум)\Исходные данные\Бизнес-план\Сочи 2015\Фото\1260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0"/>
          <a:stretch/>
        </p:blipFill>
        <p:spPr bwMode="auto">
          <a:xfrm>
            <a:off x="188914" y="2292185"/>
            <a:ext cx="3276392" cy="2107033"/>
          </a:xfrm>
          <a:prstGeom prst="roundRect">
            <a:avLst>
              <a:gd name="adj" fmla="val 9434"/>
            </a:avLst>
          </a:prstGeom>
          <a:noFill/>
          <a:ln w="38100">
            <a:solidFill>
              <a:srgbClr val="0634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743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 rot="10800000">
            <a:off x="1084664" y="5110710"/>
            <a:ext cx="8117853" cy="851375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0" y="5262317"/>
            <a:ext cx="9144000" cy="1559324"/>
            <a:chOff x="0" y="5262317"/>
            <a:chExt cx="9144000" cy="155932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21" name="Параллелограмм 20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Параллелограмм 21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Параллелограмм 22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122006" y="6544642"/>
              <a:ext cx="1598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EuropeExt" panose="020B7200000000000000" pitchFamily="34" charset="0"/>
                </a:rPr>
                <a:t>www.tabitum.ru</a:t>
              </a:r>
              <a:endParaRPr lang="ru-RU" sz="1200" dirty="0">
                <a:solidFill>
                  <a:prstClr val="black"/>
                </a:solidFill>
                <a:latin typeface="EuropeExt" panose="020B7200000000000000" pitchFamily="34" charset="0"/>
              </a:endParaRPr>
            </a:p>
          </p:txBody>
        </p:sp>
      </p:grpSp>
      <p:sp>
        <p:nvSpPr>
          <p:cNvPr id="52" name="Подзаголовок 6"/>
          <p:cNvSpPr txBox="1">
            <a:spLocks/>
          </p:cNvSpPr>
          <p:nvPr/>
        </p:nvSpPr>
        <p:spPr>
          <a:xfrm>
            <a:off x="1985618" y="5026632"/>
            <a:ext cx="6998495" cy="1004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600" dirty="0">
                <a:latin typeface="EuropeExt" panose="020B7200000000000000" pitchFamily="34" charset="0"/>
              </a:rPr>
              <a:t>Использование современных цистерн особенно важно при транспортировке ПБВ, которое требует строго выдерживать температурный режим</a:t>
            </a:r>
          </a:p>
        </p:txBody>
      </p:sp>
      <p:sp>
        <p:nvSpPr>
          <p:cNvPr id="16" name="Заголовок 5"/>
          <p:cNvSpPr txBox="1">
            <a:spLocks/>
          </p:cNvSpPr>
          <p:nvPr/>
        </p:nvSpPr>
        <p:spPr>
          <a:xfrm>
            <a:off x="102948" y="239083"/>
            <a:ext cx="6836168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63498"/>
                </a:solidFill>
              </a:rPr>
              <a:t>ТРЕБОВАНИЯ К СОВРЕМЕННОМУ АВТОТРАНСПОРТУ ДЛЯ ПЕРЕВОЗКИ БИТУМА</a:t>
            </a: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4053360" y="1127810"/>
            <a:ext cx="4752623" cy="3725366"/>
          </a:xfrm>
          <a:prstGeom prst="rect">
            <a:avLst/>
          </a:prstGeom>
        </p:spPr>
        <p:txBody>
          <a:bodyPr/>
          <a:lstStyle>
            <a:lvl1pPr marL="0" indent="0" algn="l" defTabSz="1001908" rtl="0" eaLnBrk="1" latinLnBrk="0" hangingPunct="1">
              <a:spcBef>
                <a:spcPts val="18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01908" rtl="0" eaLnBrk="1" latinLnBrk="0" hangingPunct="1">
              <a:spcBef>
                <a:spcPts val="400"/>
              </a:spcBef>
              <a:buClr>
                <a:schemeClr val="accent1"/>
              </a:buClr>
              <a:buSzPct val="80000"/>
              <a:buFont typeface="Webdings" panose="0503010201050906070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355600" algn="l" defTabSz="1001908" rtl="0" eaLnBrk="1" latinLnBrk="0" hangingPunct="1">
              <a:spcBef>
                <a:spcPts val="1000"/>
              </a:spcBef>
              <a:buClr>
                <a:schemeClr val="accent1"/>
              </a:buClr>
              <a:buSzPct val="85000"/>
              <a:buFont typeface="Webdings" panose="05030102010509060703" pitchFamily="18" charset="2"/>
              <a:buChar char="/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300" indent="-266700" algn="l" defTabSz="1001908" rtl="0" eaLnBrk="1" latinLnBrk="0" hangingPunct="1">
              <a:spcBef>
                <a:spcPts val="400"/>
              </a:spcBef>
              <a:buClr>
                <a:schemeClr val="tx2"/>
              </a:buClr>
              <a:buFont typeface="Webdings" panose="05030102010509060703" pitchFamily="18" charset="2"/>
              <a:buChar char="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2800" indent="-190500" algn="l" defTabSz="1001908" rtl="0" eaLnBrk="1" latinLnBrk="0" hangingPunct="1">
              <a:spcBef>
                <a:spcPts val="0"/>
              </a:spcBef>
              <a:buFont typeface="Myriad Pro" panose="020B0503030403020204" pitchFamily="34" charset="0"/>
              <a:buChar char="—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55247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56201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7155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8109" indent="-250477" algn="l" defTabSz="100190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spcBef>
                <a:spcPts val="1800"/>
              </a:spcBef>
              <a:buBlip>
                <a:blip r:embed="rId2"/>
              </a:buBlip>
            </a:pPr>
            <a:r>
              <a:rPr lang="ru-RU" sz="1600" dirty="0">
                <a:latin typeface="Europe_Ext" pitchFamily="2" charset="0"/>
              </a:rPr>
              <a:t>Наличие теплоизоляционного слоя не менее 150мм</a:t>
            </a:r>
          </a:p>
          <a:p>
            <a:pPr marL="361950" lvl="2" indent="0">
              <a:spcBef>
                <a:spcPts val="0"/>
              </a:spcBef>
              <a:buNone/>
            </a:pPr>
            <a:r>
              <a:rPr lang="ru-RU" sz="1200" dirty="0">
                <a:latin typeface="Europe" panose="020B7200000000000000" pitchFamily="34" charset="0"/>
              </a:rPr>
              <a:t>позволяет доставить продукт без потери качества потребителю для работы «с колес» без дополнительного разогрева</a:t>
            </a:r>
          </a:p>
          <a:p>
            <a:pPr lvl="2">
              <a:spcBef>
                <a:spcPts val="1800"/>
              </a:spcBef>
              <a:buBlip>
                <a:blip r:embed="rId2"/>
              </a:buBlip>
            </a:pPr>
            <a:r>
              <a:rPr lang="ru-RU" sz="1600" dirty="0">
                <a:latin typeface="Europe_Ext" pitchFamily="2" charset="0"/>
              </a:rPr>
              <a:t>Соответствие требованиям по безопасности</a:t>
            </a:r>
          </a:p>
          <a:p>
            <a:pPr marL="361950" lvl="2" indent="0">
              <a:spcBef>
                <a:spcPts val="0"/>
              </a:spcBef>
              <a:buNone/>
            </a:pPr>
            <a:r>
              <a:rPr lang="ru-RU" sz="1200" dirty="0">
                <a:latin typeface="Europe" panose="020B7200000000000000" pitchFamily="34" charset="0"/>
              </a:rPr>
              <a:t>Соответствие законодательству РФ и Европейским требованиям ADR по безопасности транспортировки опасных грузов</a:t>
            </a:r>
          </a:p>
          <a:p>
            <a:pPr lvl="2">
              <a:spcBef>
                <a:spcPts val="1800"/>
              </a:spcBef>
              <a:buBlip>
                <a:blip r:embed="rId2"/>
              </a:buBlip>
            </a:pPr>
            <a:r>
              <a:rPr lang="ru-RU" sz="1600" dirty="0">
                <a:latin typeface="Europe_Ext" pitchFamily="2" charset="0"/>
              </a:rPr>
              <a:t>Охрана и сохранение окружающей среды</a:t>
            </a:r>
          </a:p>
          <a:p>
            <a:pPr marL="361950" lvl="2" indent="0">
              <a:spcBef>
                <a:spcPts val="0"/>
              </a:spcBef>
              <a:buNone/>
            </a:pPr>
            <a:r>
              <a:rPr lang="ru-RU" sz="1200" dirty="0">
                <a:latin typeface="Europe" panose="020B7200000000000000" pitchFamily="34" charset="0"/>
              </a:rPr>
              <a:t>Современный специализированный транспорт сводит к минимуму вероятность разливов битума, что имеет большое значение для охраны и сохранения окружающей среды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8"/>
          <a:stretch/>
        </p:blipFill>
        <p:spPr bwMode="auto">
          <a:xfrm>
            <a:off x="274336" y="3155066"/>
            <a:ext cx="3525770" cy="1754002"/>
          </a:xfrm>
          <a:prstGeom prst="roundRect">
            <a:avLst>
              <a:gd name="adj" fmla="val 9434"/>
            </a:avLst>
          </a:prstGeom>
          <a:noFill/>
          <a:ln w="38100">
            <a:solidFill>
              <a:srgbClr val="0634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8" b="10272"/>
          <a:stretch/>
        </p:blipFill>
        <p:spPr>
          <a:xfrm>
            <a:off x="274335" y="1184022"/>
            <a:ext cx="3536786" cy="1794105"/>
          </a:xfrm>
          <a:prstGeom prst="roundRect">
            <a:avLst>
              <a:gd name="adj" fmla="val 9434"/>
            </a:avLst>
          </a:prstGeom>
          <a:noFill/>
          <a:ln w="38100">
            <a:solidFill>
              <a:srgbClr val="063498"/>
            </a:solidFill>
          </a:ln>
        </p:spPr>
      </p:pic>
    </p:spTree>
    <p:extLst>
      <p:ext uri="{BB962C8B-B14F-4D97-AF65-F5344CB8AC3E}">
        <p14:creationId xmlns:p14="http://schemas.microsoft.com/office/powerpoint/2010/main" val="2592931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2" grpId="0"/>
      <p:bldP spid="2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0" y="5262317"/>
            <a:ext cx="9144000" cy="1559324"/>
            <a:chOff x="0" y="5262317"/>
            <a:chExt cx="9144000" cy="155932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21" name="Параллелограмм 20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Параллелограмм 21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Параллелограмм 22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122006" y="6544642"/>
              <a:ext cx="1598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EuropeExt" panose="020B7200000000000000" pitchFamily="34" charset="0"/>
                </a:rPr>
                <a:t>www.tabitum.ru</a:t>
              </a:r>
              <a:endParaRPr lang="ru-RU" sz="1200" dirty="0">
                <a:solidFill>
                  <a:prstClr val="black"/>
                </a:solidFill>
                <a:latin typeface="EuropeExt" panose="020B7200000000000000" pitchFamily="34" charset="0"/>
              </a:endParaRPr>
            </a:p>
          </p:txBody>
        </p:sp>
      </p:grpSp>
      <p:sp>
        <p:nvSpPr>
          <p:cNvPr id="16" name="Заголовок 5"/>
          <p:cNvSpPr txBox="1">
            <a:spLocks/>
          </p:cNvSpPr>
          <p:nvPr/>
        </p:nvSpPr>
        <p:spPr>
          <a:xfrm>
            <a:off x="105788" y="348839"/>
            <a:ext cx="7141000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300" b="1" dirty="0">
                <a:solidFill>
                  <a:srgbClr val="063498"/>
                </a:solidFill>
              </a:rPr>
              <a:t>НАЦИОНАЛЬНАЯ АССОЦИАЦИЯ ПЕРЕВОЗЧИКОВ НЕФТЕПРОДУКТОВ</a:t>
            </a:r>
          </a:p>
        </p:txBody>
      </p:sp>
      <p:pic>
        <p:nvPicPr>
          <p:cNvPr id="31" name="Рисунок 1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6" y="3414932"/>
            <a:ext cx="3683321" cy="2242596"/>
          </a:xfrm>
          <a:prstGeom prst="rect">
            <a:avLst/>
          </a:prstGeom>
        </p:spPr>
      </p:pic>
      <p:sp>
        <p:nvSpPr>
          <p:cNvPr id="33" name="Content Placeholder 1"/>
          <p:cNvSpPr txBox="1">
            <a:spLocks/>
          </p:cNvSpPr>
          <p:nvPr/>
        </p:nvSpPr>
        <p:spPr>
          <a:xfrm>
            <a:off x="130739" y="1106502"/>
            <a:ext cx="8787387" cy="3924853"/>
          </a:xfrm>
          <a:prstGeom prst="rect">
            <a:avLst/>
          </a:prstGeom>
        </p:spPr>
        <p:txBody>
          <a:bodyPr numCol="2" spcCol="36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2" indent="-266700">
              <a:spcBef>
                <a:spcPts val="1800"/>
              </a:spcBef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Зарегистрирована Министерством юстиции РФ </a:t>
            </a:r>
          </a:p>
          <a:p>
            <a:pPr marL="266700" lvl="2" indent="0">
              <a:spcBef>
                <a:spcPts val="0"/>
              </a:spcBef>
              <a:buNone/>
            </a:pPr>
            <a:r>
              <a:rPr lang="ru-RU" sz="1200" dirty="0">
                <a:latin typeface="Europe" panose="020B7200000000000000" pitchFamily="34" charset="0"/>
              </a:rPr>
              <a:t>20 августа 2014 года.</a:t>
            </a:r>
          </a:p>
          <a:p>
            <a:pPr marL="266700" lvl="2" indent="-266700">
              <a:spcBef>
                <a:spcPts val="1800"/>
              </a:spcBef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Общий парк автотранспортных средств составляет более 250 единиц (по состоянию на май 201</a:t>
            </a:r>
            <a:r>
              <a:rPr lang="en-US" sz="1200" dirty="0">
                <a:latin typeface="Europe" panose="020B7200000000000000" pitchFamily="34" charset="0"/>
              </a:rPr>
              <a:t>6</a:t>
            </a:r>
            <a:r>
              <a:rPr lang="ru-RU" sz="1200" dirty="0">
                <a:latin typeface="Europe" panose="020B7200000000000000" pitchFamily="34" charset="0"/>
              </a:rPr>
              <a:t> года).</a:t>
            </a:r>
          </a:p>
          <a:p>
            <a:pPr marL="266700" lvl="2" indent="-266700">
              <a:spcBef>
                <a:spcPts val="1800"/>
              </a:spcBef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Членами Ассоциации являются транспортные компании, имеющие большой опыт работы с нефтедобывающими и перерабатывающими предприятиями (</a:t>
            </a:r>
            <a:r>
              <a:rPr lang="ru-RU" sz="1200" dirty="0" err="1">
                <a:latin typeface="Europe" panose="020B7200000000000000" pitchFamily="34" charset="0"/>
              </a:rPr>
              <a:t>Газпромнефть</a:t>
            </a:r>
            <a:r>
              <a:rPr lang="ru-RU" sz="1200" dirty="0">
                <a:latin typeface="Europe" panose="020B7200000000000000" pitchFamily="34" charset="0"/>
              </a:rPr>
              <a:t>, ЛУКОЙЛ, Роснефть, Татнефть, </a:t>
            </a:r>
            <a:r>
              <a:rPr lang="ru-RU" sz="1200" dirty="0" err="1">
                <a:latin typeface="Europe" panose="020B7200000000000000" pitchFamily="34" charset="0"/>
              </a:rPr>
              <a:t>Башнефть</a:t>
            </a:r>
            <a:r>
              <a:rPr lang="ru-RU" sz="1200" dirty="0">
                <a:latin typeface="Europe" panose="020B7200000000000000" pitchFamily="34" charset="0"/>
              </a:rPr>
              <a:t> и др.), осуществляющими деятельность в сфере перевозки нефтепродуктов, в </a:t>
            </a:r>
            <a:r>
              <a:rPr lang="ru-RU" sz="1200" dirty="0" err="1">
                <a:latin typeface="Europe" panose="020B7200000000000000" pitchFamily="34" charset="0"/>
              </a:rPr>
              <a:t>т.ч</a:t>
            </a:r>
            <a:r>
              <a:rPr lang="ru-RU" sz="1200" dirty="0">
                <a:latin typeface="Europe" panose="020B7200000000000000" pitchFamily="34" charset="0"/>
              </a:rPr>
              <a:t>. нефтебитумов в России и за рубежом.</a:t>
            </a:r>
          </a:p>
          <a:p>
            <a:pPr marL="266700" lvl="2" indent="-266700">
              <a:spcBef>
                <a:spcPts val="1800"/>
              </a:spcBef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Основной целью создания Ассоциации является организация взаимодействия с производителями и потребителями нефтепродуктов, защита интересов участников автотранспортного сообщества, представление их интересов в органах власти и создание цивилизованных условий функционирования рынка перевозок нефтепродуктов.</a:t>
            </a:r>
          </a:p>
          <a:p>
            <a:pPr marL="266700" lvl="2" indent="-266700">
              <a:spcBef>
                <a:spcPts val="1800"/>
              </a:spcBef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Приоритетной задачей Ассоциации является контроль за качеством, безопасностью и </a:t>
            </a:r>
            <a:r>
              <a:rPr lang="ru-RU" sz="1200" dirty="0" err="1">
                <a:latin typeface="Europe" panose="020B7200000000000000" pitchFamily="34" charset="0"/>
              </a:rPr>
              <a:t>экологичностью</a:t>
            </a:r>
            <a:r>
              <a:rPr lang="ru-RU" sz="1200" dirty="0">
                <a:latin typeface="Europe" panose="020B7200000000000000" pitchFamily="34" charset="0"/>
              </a:rPr>
              <a:t> в области перевозок нефтепродуктов, осуществляемых её членами.</a:t>
            </a:r>
          </a:p>
          <a:p>
            <a:pPr marL="266700" lvl="2" indent="-266700">
              <a:spcBef>
                <a:spcPts val="1800"/>
              </a:spcBef>
              <a:buBlip>
                <a:blip r:embed="rId3"/>
              </a:buBlip>
            </a:pPr>
            <a:r>
              <a:rPr lang="ru-RU" sz="1200" dirty="0">
                <a:latin typeface="Europe" panose="020B7200000000000000" pitchFamily="34" charset="0"/>
              </a:rPr>
              <a:t>Ассоциация наряду с её членами несёт ответственность за своевременную доставку, качество и полноту грузов, принятых к перевозке и гарантирует соблюдение всеми членами Ассоциации законодательства и нормативно-правовых актов, регулирующих деятельность по перевозке опасных грузов.</a:t>
            </a:r>
          </a:p>
          <a:p>
            <a:pPr>
              <a:buBlip>
                <a:blip r:embed="rId3"/>
              </a:buBlip>
            </a:pPr>
            <a:endParaRPr lang="ru-RU" sz="1200" dirty="0">
              <a:latin typeface="Europe" panose="020B7200000000000000" pitchFamily="34" charset="0"/>
            </a:endParaRPr>
          </a:p>
          <a:p>
            <a:pPr>
              <a:buBlip>
                <a:blip r:embed="rId3"/>
              </a:buBlip>
            </a:pPr>
            <a:endParaRPr lang="ru-RU" sz="1200" dirty="0">
              <a:latin typeface="Europe" panose="020B7200000000000000" pitchFamily="34" charset="0"/>
            </a:endParaRPr>
          </a:p>
          <a:p>
            <a:pPr>
              <a:buBlip>
                <a:blip r:embed="rId3"/>
              </a:buBlip>
            </a:pPr>
            <a:endParaRPr lang="ru-RU" sz="1200" dirty="0">
              <a:latin typeface="Europe" panose="020B7200000000000000" pitchFamily="34" charset="0"/>
            </a:endParaRPr>
          </a:p>
          <a:p>
            <a:pPr marL="0" indent="0">
              <a:buNone/>
            </a:pPr>
            <a:endParaRPr lang="ru-RU" sz="1200" dirty="0">
              <a:latin typeface="Europe" panose="020B72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24807" y="545057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тел. +7 495 374 7926</a:t>
            </a:r>
          </a:p>
          <a:p>
            <a:r>
              <a:rPr lang="en-US" sz="1200" b="1" dirty="0"/>
              <a:t>www.napnrus.ru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981508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102948" y="244344"/>
            <a:ext cx="6986622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63498"/>
                </a:solidFill>
              </a:rPr>
              <a:t>ФАКТОРЫ, ВЛИЯЮЩИЕ НА КАЧЕСТВО БИТУМА ПРИ ЕГО ХРАНЕНИИ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0" y="5262317"/>
            <a:ext cx="9144000" cy="1559324"/>
            <a:chOff x="0" y="5262317"/>
            <a:chExt cx="9144000" cy="155932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21" name="Параллелограмм 20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Параллелограмм 21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Параллелограмм 22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122006" y="6544642"/>
              <a:ext cx="1598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EuropeExt" panose="020B7200000000000000" pitchFamily="34" charset="0"/>
                </a:rPr>
                <a:t>www.tabitum.ru</a:t>
              </a:r>
              <a:endParaRPr lang="ru-RU" sz="1200" dirty="0">
                <a:solidFill>
                  <a:prstClr val="black"/>
                </a:solidFill>
                <a:latin typeface="EuropeExt" panose="020B7200000000000000" pitchFamily="34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188913" y="958288"/>
            <a:ext cx="9150831" cy="870514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>
              <a:solidFill>
                <a:prstClr val="white"/>
              </a:solidFill>
            </a:endParaRPr>
          </a:p>
        </p:txBody>
      </p:sp>
      <p:sp>
        <p:nvSpPr>
          <p:cNvPr id="52" name="Подзаголовок 6"/>
          <p:cNvSpPr txBox="1">
            <a:spLocks/>
          </p:cNvSpPr>
          <p:nvPr/>
        </p:nvSpPr>
        <p:spPr>
          <a:xfrm>
            <a:off x="102948" y="865501"/>
            <a:ext cx="6998495" cy="1004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Europe_Ex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>
                <a:latin typeface="EuropeExt" panose="020B7200000000000000" pitchFamily="34" charset="0"/>
              </a:rPr>
              <a:t>В период с ноября по апрель (т.н. низкий сезон) наблюдается резкое снижение спроса на битум, соответственно возникает необходимость в его хранении</a:t>
            </a:r>
          </a:p>
        </p:txBody>
      </p:sp>
      <p:sp>
        <p:nvSpPr>
          <p:cNvPr id="34" name="Прямоугольник 8"/>
          <p:cNvSpPr/>
          <p:nvPr/>
        </p:nvSpPr>
        <p:spPr>
          <a:xfrm>
            <a:off x="3610098" y="5265980"/>
            <a:ext cx="53774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Europe_Ext" pitchFamily="2" charset="0"/>
              </a:rPr>
              <a:t>Большинство существующих битумных хранилищ не соответствуют современным требованиям к условиям хранения</a:t>
            </a:r>
          </a:p>
        </p:txBody>
      </p:sp>
      <p:grpSp>
        <p:nvGrpSpPr>
          <p:cNvPr id="24" name="Group 11"/>
          <p:cNvGrpSpPr/>
          <p:nvPr/>
        </p:nvGrpSpPr>
        <p:grpSpPr>
          <a:xfrm>
            <a:off x="44085" y="2181217"/>
            <a:ext cx="3898974" cy="2480208"/>
            <a:chOff x="459457" y="2377475"/>
            <a:chExt cx="3898974" cy="2480208"/>
          </a:xfrm>
        </p:grpSpPr>
        <p:graphicFrame>
          <p:nvGraphicFramePr>
            <p:cNvPr id="25" name="Chart 5"/>
            <p:cNvGraphicFramePr/>
            <p:nvPr>
              <p:extLst>
                <p:ext uri="{D42A27DB-BD31-4B8C-83A1-F6EECF244321}">
                  <p14:modId xmlns:p14="http://schemas.microsoft.com/office/powerpoint/2010/main" val="2962727613"/>
                </p:ext>
              </p:extLst>
            </p:nvPr>
          </p:nvGraphicFramePr>
          <p:xfrm>
            <a:off x="1112560" y="2573088"/>
            <a:ext cx="2618641" cy="22845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3334319" y="3533662"/>
              <a:ext cx="1024112" cy="2585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dirty="0">
                  <a:latin typeface="+mj-lt"/>
                </a:rPr>
                <a:t>Высокий сезон</a:t>
              </a:r>
              <a:endParaRPr lang="en-US" sz="1050" dirty="0">
                <a:latin typeface="+mj-lt"/>
              </a:endParaRPr>
            </a:p>
            <a:p>
              <a:pPr>
                <a:lnSpc>
                  <a:spcPct val="80000"/>
                </a:lnSpc>
              </a:pPr>
              <a:r>
                <a:rPr lang="ru-RU" sz="900" dirty="0"/>
                <a:t>май —октябрь</a:t>
              </a:r>
              <a:endParaRPr lang="ru-RU" sz="105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9457" y="3533662"/>
              <a:ext cx="1024112" cy="2585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ru-RU" sz="1200" dirty="0">
                  <a:latin typeface="+mj-lt"/>
                </a:rPr>
                <a:t>Низкий сезон</a:t>
              </a:r>
            </a:p>
            <a:p>
              <a:pPr algn="r">
                <a:lnSpc>
                  <a:spcPct val="80000"/>
                </a:lnSpc>
              </a:pPr>
              <a:r>
                <a:rPr lang="ru-RU" sz="900" dirty="0"/>
                <a:t>ноябрь —апрель</a:t>
              </a:r>
              <a:endParaRPr lang="ru-RU" sz="105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3049" y="2377475"/>
              <a:ext cx="379766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2"/>
                  </a:solidFill>
                  <a:latin typeface="Europe" panose="020B7200000000000000" pitchFamily="34" charset="0"/>
                </a:rPr>
                <a:t>Годовое производство </a:t>
              </a:r>
            </a:p>
            <a:p>
              <a:pPr algn="ctr"/>
              <a:r>
                <a:rPr lang="ru-RU" sz="1200" dirty="0">
                  <a:solidFill>
                    <a:schemeClr val="tx2"/>
                  </a:solidFill>
                  <a:latin typeface="Europe" panose="020B7200000000000000" pitchFamily="34" charset="0"/>
                </a:rPr>
                <a:t>битума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69094" y="3382382"/>
              <a:ext cx="1679699" cy="6401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3600" b="1" dirty="0">
                  <a:solidFill>
                    <a:schemeClr val="tx2"/>
                  </a:solidFill>
                  <a:latin typeface="+mj-lt"/>
                </a:rPr>
                <a:t>5</a:t>
              </a:r>
              <a:r>
                <a:rPr lang="ru-RU" sz="1400" dirty="0">
                  <a:solidFill>
                    <a:schemeClr val="tx2"/>
                  </a:solidFill>
                  <a:latin typeface="+mj-lt"/>
                </a:rPr>
                <a:t> </a:t>
              </a:r>
              <a:endParaRPr lang="en-US" sz="1400" dirty="0">
                <a:solidFill>
                  <a:schemeClr val="tx2"/>
                </a:solidFill>
                <a:latin typeface="+mj-lt"/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chemeClr val="tx2"/>
                  </a:solidFill>
                  <a:latin typeface="+mj-lt"/>
                </a:rPr>
                <a:t>млн. т.</a:t>
              </a:r>
            </a:p>
          </p:txBody>
        </p:sp>
      </p:grpSp>
      <p:sp>
        <p:nvSpPr>
          <p:cNvPr id="36" name="Rectangle 14"/>
          <p:cNvSpPr/>
          <p:nvPr/>
        </p:nvSpPr>
        <p:spPr>
          <a:xfrm>
            <a:off x="1691013" y="4566769"/>
            <a:ext cx="2175677" cy="457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90000"/>
              </a:lnSpc>
            </a:pPr>
            <a:r>
              <a:rPr lang="ru-RU" sz="1100" dirty="0">
                <a:latin typeface="Europe" panose="020B7200000000000000" pitchFamily="34" charset="0"/>
              </a:rPr>
              <a:t>битума произведенного в низкий сезон используется в высокий</a:t>
            </a:r>
          </a:p>
        </p:txBody>
      </p:sp>
      <p:sp>
        <p:nvSpPr>
          <p:cNvPr id="37" name="Rectangle 15"/>
          <p:cNvSpPr/>
          <p:nvPr/>
        </p:nvSpPr>
        <p:spPr>
          <a:xfrm>
            <a:off x="697188" y="4457707"/>
            <a:ext cx="9685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63498"/>
                </a:solidFill>
                <a:latin typeface="+mj-lt"/>
              </a:rPr>
              <a:t>95% </a:t>
            </a:r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408940" y="1656082"/>
            <a:ext cx="4731091" cy="60289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1001908" rtl="0" eaLnBrk="1" latinLnBrk="0" hangingPunct="1">
              <a:spcBef>
                <a:spcPct val="0"/>
              </a:spcBef>
              <a:buNone/>
              <a:defRPr sz="20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0" dirty="0"/>
              <a:t>Подземные хранилища </a:t>
            </a:r>
          </a:p>
          <a:p>
            <a:r>
              <a:rPr lang="ru-RU" sz="900" b="0" dirty="0">
                <a:latin typeface="+mn-lt"/>
              </a:rPr>
              <a:t>(битумные ямы)</a:t>
            </a:r>
          </a:p>
        </p:txBody>
      </p:sp>
      <p:grpSp>
        <p:nvGrpSpPr>
          <p:cNvPr id="39" name="Group 90"/>
          <p:cNvGrpSpPr/>
          <p:nvPr/>
        </p:nvGrpSpPr>
        <p:grpSpPr>
          <a:xfrm>
            <a:off x="4483621" y="2376162"/>
            <a:ext cx="1128391" cy="965367"/>
            <a:chOff x="5238527" y="2448322"/>
            <a:chExt cx="1128391" cy="965367"/>
          </a:xfrm>
        </p:grpSpPr>
        <p:grpSp>
          <p:nvGrpSpPr>
            <p:cNvPr id="40" name="Group 22"/>
            <p:cNvGrpSpPr>
              <a:grpSpLocks noChangeAspect="1"/>
            </p:cNvGrpSpPr>
            <p:nvPr/>
          </p:nvGrpSpPr>
          <p:grpSpPr>
            <a:xfrm>
              <a:off x="5238527" y="2448322"/>
              <a:ext cx="1128391" cy="965367"/>
              <a:chOff x="2051720" y="1124744"/>
              <a:chExt cx="4991130" cy="4270036"/>
            </a:xfrm>
          </p:grpSpPr>
          <p:grpSp>
            <p:nvGrpSpPr>
              <p:cNvPr id="42" name="Group 23"/>
              <p:cNvGrpSpPr/>
              <p:nvPr/>
            </p:nvGrpSpPr>
            <p:grpSpPr>
              <a:xfrm>
                <a:off x="2051720" y="1124744"/>
                <a:ext cx="4991130" cy="4270036"/>
                <a:chOff x="2051720" y="1124744"/>
                <a:chExt cx="4991130" cy="4270036"/>
              </a:xfrm>
            </p:grpSpPr>
            <p:sp>
              <p:nvSpPr>
                <p:cNvPr id="46" name="Rectangle 27"/>
                <p:cNvSpPr/>
                <p:nvPr/>
              </p:nvSpPr>
              <p:spPr>
                <a:xfrm rot="5400000">
                  <a:off x="3546311" y="1909808"/>
                  <a:ext cx="2001947" cy="4967997"/>
                </a:xfrm>
                <a:prstGeom prst="rect">
                  <a:avLst/>
                </a:prstGeom>
                <a:gradFill flip="none" rotWithShape="1">
                  <a:gsLst>
                    <a:gs pos="34000">
                      <a:schemeClr val="tx1">
                        <a:lumMod val="50000"/>
                        <a:lumOff val="50000"/>
                      </a:schemeClr>
                    </a:gs>
                    <a:gs pos="82000">
                      <a:schemeClr val="tx1">
                        <a:lumMod val="50000"/>
                        <a:lumOff val="50000"/>
                        <a:alpha val="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Trapezoid 28"/>
                <p:cNvSpPr/>
                <p:nvPr/>
              </p:nvSpPr>
              <p:spPr>
                <a:xfrm rot="10800000">
                  <a:off x="3251142" y="3393136"/>
                  <a:ext cx="2592288" cy="1296144"/>
                </a:xfrm>
                <a:prstGeom prst="trapezoid">
                  <a:avLst>
                    <a:gd name="adj" fmla="val 36322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Trapezoid 29"/>
                <p:cNvSpPr>
                  <a:spLocks noChangeAspect="1"/>
                </p:cNvSpPr>
                <p:nvPr/>
              </p:nvSpPr>
              <p:spPr>
                <a:xfrm rot="10800000">
                  <a:off x="3287286" y="3393136"/>
                  <a:ext cx="2520000" cy="1260000"/>
                </a:xfrm>
                <a:prstGeom prst="trapezoid">
                  <a:avLst>
                    <a:gd name="adj" fmla="val 36322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Trapezoid 30"/>
                <p:cNvSpPr>
                  <a:spLocks noChangeAspect="1"/>
                </p:cNvSpPr>
                <p:nvPr/>
              </p:nvSpPr>
              <p:spPr>
                <a:xfrm rot="10800000">
                  <a:off x="3351149" y="3472504"/>
                  <a:ext cx="2388543" cy="1161305"/>
                </a:xfrm>
                <a:prstGeom prst="trapezoid">
                  <a:avLst>
                    <a:gd name="adj" fmla="val 36322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Isosceles Triangle 31"/>
                <p:cNvSpPr/>
                <p:nvPr/>
              </p:nvSpPr>
              <p:spPr>
                <a:xfrm>
                  <a:off x="2051720" y="1124744"/>
                  <a:ext cx="4991130" cy="648016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Rectangle 32"/>
                <p:cNvSpPr/>
                <p:nvPr/>
              </p:nvSpPr>
              <p:spPr>
                <a:xfrm>
                  <a:off x="2063285" y="1772760"/>
                  <a:ext cx="4968000" cy="108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Round Same Side Corner Rectangle 33"/>
                <p:cNvSpPr/>
                <p:nvPr/>
              </p:nvSpPr>
              <p:spPr>
                <a:xfrm rot="10800000">
                  <a:off x="4079234" y="4689211"/>
                  <a:ext cx="936104" cy="323896"/>
                </a:xfrm>
                <a:prstGeom prst="round2Same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55" name="Group 34"/>
                <p:cNvGrpSpPr/>
                <p:nvPr/>
              </p:nvGrpSpPr>
              <p:grpSpPr>
                <a:xfrm>
                  <a:off x="4223249" y="4679327"/>
                  <a:ext cx="648072" cy="252025"/>
                  <a:chOff x="4211960" y="4689143"/>
                  <a:chExt cx="648072" cy="252025"/>
                </a:xfrm>
              </p:grpSpPr>
              <p:grpSp>
                <p:nvGrpSpPr>
                  <p:cNvPr id="56" name="Group 35"/>
                  <p:cNvGrpSpPr>
                    <a:grpSpLocks noChangeAspect="1"/>
                  </p:cNvGrpSpPr>
                  <p:nvPr/>
                </p:nvGrpSpPr>
                <p:grpSpPr>
                  <a:xfrm>
                    <a:off x="4211960" y="4689143"/>
                    <a:ext cx="252000" cy="252025"/>
                    <a:chOff x="3563888" y="4761151"/>
                    <a:chExt cx="252000" cy="252025"/>
                  </a:xfrm>
                </p:grpSpPr>
                <p:sp>
                  <p:nvSpPr>
                    <p:cNvPr id="60" name="Oval 39"/>
                    <p:cNvSpPr/>
                    <p:nvPr/>
                  </p:nvSpPr>
                  <p:spPr>
                    <a:xfrm>
                      <a:off x="3581133" y="4778104"/>
                      <a:ext cx="216024" cy="2160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61" name="Donut 40"/>
                    <p:cNvSpPr>
                      <a:spLocks noChangeAspect="1"/>
                    </p:cNvSpPr>
                    <p:nvPr/>
                  </p:nvSpPr>
                  <p:spPr>
                    <a:xfrm>
                      <a:off x="3563888" y="4761151"/>
                      <a:ext cx="252000" cy="252025"/>
                    </a:xfrm>
                    <a:prstGeom prst="donut">
                      <a:avLst>
                        <a:gd name="adj" fmla="val 11442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57" name="Group 36"/>
                  <p:cNvGrpSpPr>
                    <a:grpSpLocks noChangeAspect="1"/>
                  </p:cNvGrpSpPr>
                  <p:nvPr/>
                </p:nvGrpSpPr>
                <p:grpSpPr>
                  <a:xfrm>
                    <a:off x="4608032" y="4689143"/>
                    <a:ext cx="252000" cy="252025"/>
                    <a:chOff x="3563888" y="4761151"/>
                    <a:chExt cx="252000" cy="252025"/>
                  </a:xfrm>
                </p:grpSpPr>
                <p:sp>
                  <p:nvSpPr>
                    <p:cNvPr id="58" name="Oval 37"/>
                    <p:cNvSpPr/>
                    <p:nvPr/>
                  </p:nvSpPr>
                  <p:spPr>
                    <a:xfrm>
                      <a:off x="3581133" y="4778104"/>
                      <a:ext cx="216024" cy="2160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59" name="Donut 38"/>
                    <p:cNvSpPr>
                      <a:spLocks noChangeAspect="1"/>
                    </p:cNvSpPr>
                    <p:nvPr/>
                  </p:nvSpPr>
                  <p:spPr>
                    <a:xfrm>
                      <a:off x="3563888" y="4761151"/>
                      <a:ext cx="252000" cy="252025"/>
                    </a:xfrm>
                    <a:prstGeom prst="donut">
                      <a:avLst>
                        <a:gd name="adj" fmla="val 11442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3" name="Group 24"/>
              <p:cNvGrpSpPr/>
              <p:nvPr/>
            </p:nvGrpSpPr>
            <p:grpSpPr>
              <a:xfrm>
                <a:off x="2207033" y="1844824"/>
                <a:ext cx="4680504" cy="1565124"/>
                <a:chOff x="2231744" y="1844824"/>
                <a:chExt cx="4680504" cy="1565124"/>
              </a:xfrm>
            </p:grpSpPr>
            <p:sp>
              <p:nvSpPr>
                <p:cNvPr id="44" name="Rectangle 25"/>
                <p:cNvSpPr/>
                <p:nvPr/>
              </p:nvSpPr>
              <p:spPr>
                <a:xfrm>
                  <a:off x="2231744" y="1861948"/>
                  <a:ext cx="108000" cy="1548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Rectangle 26"/>
                <p:cNvSpPr/>
                <p:nvPr/>
              </p:nvSpPr>
              <p:spPr>
                <a:xfrm>
                  <a:off x="6804248" y="1844824"/>
                  <a:ext cx="108000" cy="1548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41" name="Rounded Rectangle 50"/>
            <p:cNvSpPr/>
            <p:nvPr/>
          </p:nvSpPr>
          <p:spPr>
            <a:xfrm>
              <a:off x="5531322" y="2955619"/>
              <a:ext cx="540000" cy="18000"/>
            </a:xfrm>
            <a:prstGeom prst="roundRect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62" name="Straight Connector 92"/>
          <p:cNvCxnSpPr/>
          <p:nvPr/>
        </p:nvCxnSpPr>
        <p:spPr>
          <a:xfrm flipV="1">
            <a:off x="5153634" y="3218626"/>
            <a:ext cx="732513" cy="0"/>
          </a:xfrm>
          <a:prstGeom prst="line">
            <a:avLst/>
          </a:prstGeom>
          <a:ln w="12700" cap="rnd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35"/>
          <p:cNvSpPr/>
          <p:nvPr/>
        </p:nvSpPr>
        <p:spPr>
          <a:xfrm>
            <a:off x="5829171" y="3133616"/>
            <a:ext cx="3403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ru-RU" sz="1000" dirty="0">
                <a:solidFill>
                  <a:schemeClr val="tx2"/>
                </a:solidFill>
              </a:rPr>
              <a:t>нагрев битума электрическими ТЭНами или открытым огнем приводит к чрезмерному перегреву</a:t>
            </a:r>
          </a:p>
        </p:txBody>
      </p:sp>
      <p:cxnSp>
        <p:nvCxnSpPr>
          <p:cNvPr id="64" name="Straight Connector 98"/>
          <p:cNvCxnSpPr/>
          <p:nvPr/>
        </p:nvCxnSpPr>
        <p:spPr>
          <a:xfrm flipV="1">
            <a:off x="5061694" y="2523415"/>
            <a:ext cx="824453" cy="362260"/>
          </a:xfrm>
          <a:prstGeom prst="line">
            <a:avLst/>
          </a:prstGeom>
          <a:ln w="12700" cap="rnd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35"/>
          <p:cNvSpPr/>
          <p:nvPr/>
        </p:nvSpPr>
        <p:spPr>
          <a:xfrm>
            <a:off x="5819640" y="2172838"/>
            <a:ext cx="3029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ru-RU" sz="1000" dirty="0">
                <a:solidFill>
                  <a:schemeClr val="tx2"/>
                </a:solidFill>
              </a:rPr>
              <a:t>проникновение грунтовых вод и дождевых осадков в хранилище приводит к сильному обводнению битума и к необходимости последующего выпаривания воды</a:t>
            </a:r>
          </a:p>
        </p:txBody>
      </p:sp>
      <p:cxnSp>
        <p:nvCxnSpPr>
          <p:cNvPr id="80" name="Straight Connector 127"/>
          <p:cNvCxnSpPr/>
          <p:nvPr/>
        </p:nvCxnSpPr>
        <p:spPr>
          <a:xfrm>
            <a:off x="5250624" y="2933300"/>
            <a:ext cx="635523" cy="2840"/>
          </a:xfrm>
          <a:prstGeom prst="line">
            <a:avLst/>
          </a:prstGeom>
          <a:ln w="12700" cap="rnd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Прямоугольник 35"/>
          <p:cNvSpPr/>
          <p:nvPr/>
        </p:nvSpPr>
        <p:spPr>
          <a:xfrm>
            <a:off x="5819640" y="2694721"/>
            <a:ext cx="3469467" cy="462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ru-RU" sz="1000" dirty="0">
                <a:solidFill>
                  <a:schemeClr val="tx2"/>
                </a:solidFill>
              </a:rPr>
              <a:t>большая площадь открытой поверхности битума способствует его быстрому окислению и как результат снижение качественных характеристик</a:t>
            </a:r>
          </a:p>
        </p:txBody>
      </p:sp>
      <p:sp>
        <p:nvSpPr>
          <p:cNvPr id="86" name="Title 2"/>
          <p:cNvSpPr txBox="1">
            <a:spLocks/>
          </p:cNvSpPr>
          <p:nvPr/>
        </p:nvSpPr>
        <p:spPr>
          <a:xfrm>
            <a:off x="4421640" y="3337562"/>
            <a:ext cx="4248472" cy="60289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1001908" rtl="0" eaLnBrk="1" latinLnBrk="0" hangingPunct="1">
              <a:spcBef>
                <a:spcPct val="0"/>
              </a:spcBef>
              <a:buNone/>
              <a:defRPr sz="20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0" dirty="0"/>
              <a:t>Наземные резервуары и базы </a:t>
            </a:r>
          </a:p>
          <a:p>
            <a:r>
              <a:rPr lang="ru-RU" sz="900" b="0" dirty="0">
                <a:latin typeface="+mn-lt"/>
              </a:rPr>
              <a:t>(металлические горизонтальные и вертикальные резервуары )</a:t>
            </a:r>
            <a:endParaRPr lang="ru-RU" sz="1050" b="0" dirty="0">
              <a:ln>
                <a:solidFill>
                  <a:schemeClr val="tx2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87" name="Group 112"/>
          <p:cNvGrpSpPr/>
          <p:nvPr/>
        </p:nvGrpSpPr>
        <p:grpSpPr>
          <a:xfrm>
            <a:off x="4408940" y="3978557"/>
            <a:ext cx="1475999" cy="1057079"/>
            <a:chOff x="5153819" y="4430639"/>
            <a:chExt cx="1475999" cy="1057079"/>
          </a:xfrm>
        </p:grpSpPr>
        <p:sp>
          <p:nvSpPr>
            <p:cNvPr id="90" name="Rectangle 110"/>
            <p:cNvSpPr/>
            <p:nvPr/>
          </p:nvSpPr>
          <p:spPr>
            <a:xfrm>
              <a:off x="5168900" y="5104383"/>
              <a:ext cx="351344" cy="675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ятиугольник 217"/>
            <p:cNvSpPr/>
            <p:nvPr/>
          </p:nvSpPr>
          <p:spPr>
            <a:xfrm rot="16200000">
              <a:off x="5522742" y="4396349"/>
              <a:ext cx="725525" cy="890107"/>
            </a:xfrm>
            <a:prstGeom prst="homePlate">
              <a:avLst>
                <a:gd name="adj" fmla="val 808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ятиугольник 217"/>
            <p:cNvSpPr>
              <a:spLocks noChangeAspect="1"/>
            </p:cNvSpPr>
            <p:nvPr/>
          </p:nvSpPr>
          <p:spPr>
            <a:xfrm rot="16200000">
              <a:off x="5583272" y="4472728"/>
              <a:ext cx="607926" cy="866047"/>
            </a:xfrm>
            <a:prstGeom prst="rect">
              <a:avLst/>
            </a:prstGeom>
            <a:gradFill flip="none" rotWithShape="1">
              <a:gsLst>
                <a:gs pos="15000">
                  <a:schemeClr val="tx1">
                    <a:lumMod val="75000"/>
                    <a:lumOff val="25000"/>
                  </a:schemeClr>
                </a:gs>
                <a:gs pos="35000">
                  <a:schemeClr val="tx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Rectangle 44"/>
            <p:cNvSpPr/>
            <p:nvPr/>
          </p:nvSpPr>
          <p:spPr>
            <a:xfrm rot="5400000">
              <a:off x="5758146" y="4616046"/>
              <a:ext cx="267345" cy="1475999"/>
            </a:xfrm>
            <a:prstGeom prst="rect">
              <a:avLst/>
            </a:prstGeom>
            <a:gradFill flip="none" rotWithShape="1">
              <a:gsLst>
                <a:gs pos="34000">
                  <a:srgbClr val="231F20">
                    <a:lumMod val="50000"/>
                    <a:lumOff val="50000"/>
                  </a:srgbClr>
                </a:gs>
                <a:gs pos="82000">
                  <a:srgbClr val="231F20">
                    <a:lumMod val="50000"/>
                    <a:lumOff val="50000"/>
                    <a:alpha val="0"/>
                  </a:srgbClr>
                </a:gs>
              </a:gsLst>
              <a:lin ang="0" scaled="0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019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94" name="Rectangle 45"/>
            <p:cNvSpPr/>
            <p:nvPr/>
          </p:nvSpPr>
          <p:spPr>
            <a:xfrm>
              <a:off x="5179602" y="5203055"/>
              <a:ext cx="1422521" cy="32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ятиугольник 217"/>
            <p:cNvSpPr>
              <a:spLocks/>
            </p:cNvSpPr>
            <p:nvPr/>
          </p:nvSpPr>
          <p:spPr>
            <a:xfrm rot="16200000">
              <a:off x="5344041" y="4940672"/>
              <a:ext cx="45719" cy="39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Rectangle 46"/>
            <p:cNvSpPr/>
            <p:nvPr/>
          </p:nvSpPr>
          <p:spPr>
            <a:xfrm>
              <a:off x="5822298" y="4494820"/>
              <a:ext cx="139043" cy="836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Rectangle 48"/>
            <p:cNvSpPr/>
            <p:nvPr/>
          </p:nvSpPr>
          <p:spPr>
            <a:xfrm>
              <a:off x="5836928" y="4494820"/>
              <a:ext cx="108000" cy="820550"/>
            </a:xfrm>
            <a:prstGeom prst="rect">
              <a:avLst/>
            </a:prstGeom>
            <a:gradFill>
              <a:gsLst>
                <a:gs pos="33000">
                  <a:schemeClr val="accent2"/>
                </a:gs>
                <a:gs pos="2000">
                  <a:schemeClr val="accent2">
                    <a:alpha val="0"/>
                  </a:schemeClr>
                </a:gs>
                <a:gs pos="100000">
                  <a:schemeClr val="bg1"/>
                </a:gs>
                <a:gs pos="60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Round Same Side Corner Rectangle 49"/>
            <p:cNvSpPr/>
            <p:nvPr/>
          </p:nvSpPr>
          <p:spPr>
            <a:xfrm>
              <a:off x="5806245" y="4430639"/>
              <a:ext cx="171149" cy="64181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88" name="Straight Connector 113"/>
          <p:cNvCxnSpPr/>
          <p:nvPr/>
        </p:nvCxnSpPr>
        <p:spPr>
          <a:xfrm flipV="1">
            <a:off x="5164041" y="4088075"/>
            <a:ext cx="732513" cy="0"/>
          </a:xfrm>
          <a:prstGeom prst="line">
            <a:avLst/>
          </a:prstGeom>
          <a:ln w="12700" cap="rnd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35"/>
          <p:cNvSpPr/>
          <p:nvPr/>
        </p:nvSpPr>
        <p:spPr>
          <a:xfrm>
            <a:off x="5878372" y="3919891"/>
            <a:ext cx="3745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000" dirty="0">
                <a:solidFill>
                  <a:schemeClr val="tx2"/>
                </a:solidFill>
              </a:rPr>
              <a:t>часто используемый нагрев паром приводит к                    обводнению</a:t>
            </a:r>
          </a:p>
        </p:txBody>
      </p:sp>
      <p:cxnSp>
        <p:nvCxnSpPr>
          <p:cNvPr id="99" name="Straight Connector 129"/>
          <p:cNvCxnSpPr/>
          <p:nvPr/>
        </p:nvCxnSpPr>
        <p:spPr>
          <a:xfrm flipV="1">
            <a:off x="5213728" y="4366057"/>
            <a:ext cx="732513" cy="0"/>
          </a:xfrm>
          <a:prstGeom prst="line">
            <a:avLst/>
          </a:prstGeom>
          <a:ln w="12700" cap="rnd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Прямоугольник 35"/>
          <p:cNvSpPr/>
          <p:nvPr/>
        </p:nvSpPr>
        <p:spPr>
          <a:xfrm>
            <a:off x="5879734" y="4233498"/>
            <a:ext cx="3403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ru-RU" sz="1000" dirty="0">
                <a:solidFill>
                  <a:schemeClr val="tx2"/>
                </a:solidFill>
              </a:rPr>
              <a:t>нагрев битума электрическими ТЭНами или открытым огнем приводит к чрезмерному перегреву</a:t>
            </a:r>
          </a:p>
        </p:txBody>
      </p:sp>
      <p:cxnSp>
        <p:nvCxnSpPr>
          <p:cNvPr id="101" name="Straight Connector 131"/>
          <p:cNvCxnSpPr/>
          <p:nvPr/>
        </p:nvCxnSpPr>
        <p:spPr>
          <a:xfrm flipV="1">
            <a:off x="5213728" y="4663381"/>
            <a:ext cx="732513" cy="0"/>
          </a:xfrm>
          <a:prstGeom prst="line">
            <a:avLst/>
          </a:prstGeom>
          <a:ln w="12700" cap="rnd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Прямоугольник 35"/>
          <p:cNvSpPr/>
          <p:nvPr/>
        </p:nvSpPr>
        <p:spPr>
          <a:xfrm>
            <a:off x="5879734" y="4530822"/>
            <a:ext cx="3403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ru-RU" sz="1000" dirty="0">
                <a:solidFill>
                  <a:schemeClr val="tx2"/>
                </a:solidFill>
              </a:rPr>
              <a:t>отсутствие автоматизированных средств контроля за нагревом битума приводит к перегреву </a:t>
            </a:r>
          </a:p>
        </p:txBody>
      </p:sp>
      <p:cxnSp>
        <p:nvCxnSpPr>
          <p:cNvPr id="103" name="Straight Connector 131"/>
          <p:cNvCxnSpPr/>
          <p:nvPr/>
        </p:nvCxnSpPr>
        <p:spPr>
          <a:xfrm flipV="1">
            <a:off x="5248370" y="4942121"/>
            <a:ext cx="732513" cy="0"/>
          </a:xfrm>
          <a:prstGeom prst="line">
            <a:avLst/>
          </a:prstGeom>
          <a:ln w="12700" cap="rnd">
            <a:solidFill>
              <a:schemeClr val="accent1">
                <a:shade val="95000"/>
                <a:satMod val="10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Прямоугольник 35"/>
          <p:cNvSpPr/>
          <p:nvPr/>
        </p:nvSpPr>
        <p:spPr>
          <a:xfrm>
            <a:off x="5878751" y="4809562"/>
            <a:ext cx="3261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ru-RU" sz="1000" dirty="0">
                <a:solidFill>
                  <a:schemeClr val="tx2"/>
                </a:solidFill>
              </a:rPr>
              <a:t>отсутствие механизмов для смешивания ,что приводит  к неоднородности  битума</a:t>
            </a:r>
          </a:p>
        </p:txBody>
      </p:sp>
      <p:sp>
        <p:nvSpPr>
          <p:cNvPr id="70" name="Rectangle 16"/>
          <p:cNvSpPr/>
          <p:nvPr/>
        </p:nvSpPr>
        <p:spPr>
          <a:xfrm>
            <a:off x="778895" y="4940488"/>
            <a:ext cx="217567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90000"/>
              </a:lnSpc>
            </a:pPr>
            <a:r>
              <a:rPr lang="ru-RU" sz="1000" dirty="0"/>
              <a:t>(</a:t>
            </a:r>
            <a:r>
              <a:rPr lang="en-US" sz="1000" dirty="0"/>
              <a:t>~</a:t>
            </a:r>
            <a:r>
              <a:rPr lang="ru-RU" sz="1000" dirty="0"/>
              <a:t>1.3 млн. т.)</a:t>
            </a:r>
          </a:p>
        </p:txBody>
      </p:sp>
    </p:spTree>
    <p:extLst>
      <p:ext uri="{BB962C8B-B14F-4D97-AF65-F5344CB8AC3E}">
        <p14:creationId xmlns:p14="http://schemas.microsoft.com/office/powerpoint/2010/main" val="3200341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34" grpId="0"/>
      <p:bldP spid="36" grpId="0"/>
      <p:bldP spid="37" grpId="0"/>
      <p:bldP spid="38" grpId="0"/>
      <p:bldP spid="63" grpId="0"/>
      <p:bldP spid="65" grpId="0"/>
      <p:bldP spid="81" grpId="0"/>
      <p:bldP spid="86" grpId="0"/>
      <p:bldP spid="89" grpId="0"/>
      <p:bldP spid="100" grpId="0"/>
      <p:bldP spid="102" grpId="0"/>
      <p:bldP spid="104" grpId="0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AC94-F922-44BE-AD03-B829B0EA0C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102948" y="244344"/>
            <a:ext cx="6986622" cy="486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uropeExt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63498"/>
                </a:solidFill>
              </a:rPr>
              <a:t>БИТУМНЫЕ ХРАНИЛИЩА</a:t>
            </a:r>
          </a:p>
        </p:txBody>
      </p:sp>
      <p:pic>
        <p:nvPicPr>
          <p:cNvPr id="7" name="Picture 2" descr="C:\Users\Fratercula\Desktop\Для публикации\UY5A699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8913" y="974918"/>
            <a:ext cx="4157456" cy="265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Fratercula\Desktop\Для публикации\UY5A708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11533" y="974918"/>
            <a:ext cx="3979325" cy="265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Fratercula\Desktop\Для публикации\UY5A705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8912" y="3766734"/>
            <a:ext cx="4125613" cy="216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Fratercula\Desktop\Для публикации\UY5A706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11533" y="3778801"/>
            <a:ext cx="3992292" cy="216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5262317"/>
            <a:ext cx="9144000" cy="1507506"/>
            <a:chOff x="0" y="5262317"/>
            <a:chExt cx="9144000" cy="150750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6092456"/>
              <a:ext cx="9144000" cy="1807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3000"/>
                  </a:schemeClr>
                </a:gs>
                <a:gs pos="69000">
                  <a:srgbClr val="E4E3E3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prstClr val="white"/>
                </a:solidFill>
              </a:endParaRPr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234059" y="5262317"/>
              <a:ext cx="832364" cy="1507506"/>
              <a:chOff x="234059" y="5262317"/>
              <a:chExt cx="832364" cy="1507506"/>
            </a:xfrm>
          </p:grpSpPr>
          <p:sp>
            <p:nvSpPr>
              <p:cNvPr id="14" name="Параллелограмм 13"/>
              <p:cNvSpPr/>
              <p:nvPr/>
            </p:nvSpPr>
            <p:spPr>
              <a:xfrm flipH="1">
                <a:off x="234059" y="5853003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Параллелограмм 14"/>
              <p:cNvSpPr/>
              <p:nvPr/>
            </p:nvSpPr>
            <p:spPr>
              <a:xfrm flipH="1">
                <a:off x="274335" y="5262317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Параллелограмм 15"/>
              <p:cNvSpPr/>
              <p:nvPr/>
            </p:nvSpPr>
            <p:spPr>
              <a:xfrm flipH="1">
                <a:off x="263318" y="5588451"/>
                <a:ext cx="792088" cy="916820"/>
              </a:xfrm>
              <a:prstGeom prst="parallelogram">
                <a:avLst>
                  <a:gd name="adj" fmla="val 4398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 rot="10800000">
            <a:off x="1738842" y="5183939"/>
            <a:ext cx="7464535" cy="671952"/>
          </a:xfrm>
          <a:prstGeom prst="rect">
            <a:avLst/>
          </a:prstGeom>
          <a:gradFill>
            <a:gsLst>
              <a:gs pos="0">
                <a:srgbClr val="FFC000">
                  <a:alpha val="56000"/>
                </a:srgbClr>
              </a:gs>
              <a:gs pos="41000">
                <a:srgbClr val="FFFF00">
                  <a:alpha val="66000"/>
                </a:srgbClr>
              </a:gs>
              <a:gs pos="100000">
                <a:schemeClr val="bg1"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>
              <a:solidFill>
                <a:prstClr val="white"/>
              </a:solidFill>
            </a:endParaRPr>
          </a:p>
        </p:txBody>
      </p:sp>
      <p:sp>
        <p:nvSpPr>
          <p:cNvPr id="18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2545101" y="5191261"/>
            <a:ext cx="6461269" cy="63976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r">
              <a:buNone/>
            </a:pPr>
            <a:r>
              <a:rPr lang="ru-RU" sz="1400" dirty="0">
                <a:latin typeface="EuropeExt" panose="020B7200000000000000" pitchFamily="34" charset="0"/>
              </a:rPr>
              <a:t>Отрасль остро нуждается в развитой сети современных автоматизированных битумных терминалов</a:t>
            </a:r>
          </a:p>
        </p:txBody>
      </p:sp>
    </p:spTree>
    <p:extLst>
      <p:ext uri="{BB962C8B-B14F-4D97-AF65-F5344CB8AC3E}">
        <p14:creationId xmlns:p14="http://schemas.microsoft.com/office/powerpoint/2010/main" val="2900888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uild="p"/>
    </p:bldLst>
  </p:timing>
</p:sld>
</file>

<file path=ppt/theme/theme1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3" id="{A13BCE75-ACEA-4692-BC53-0F5B97AB24AD}" vid="{775A54D7-108A-41E0-A0C7-E8CAB95D97DE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3" id="{A13BCE75-ACEA-4692-BC53-0F5B97AB24AD}" vid="{775A54D7-108A-41E0-A0C7-E8CAB95D97DE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3" id="{A13BCE75-ACEA-4692-BC53-0F5B97AB24AD}" vid="{775A54D7-108A-41E0-A0C7-E8CAB95D97DE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3" id="{A13BCE75-ACEA-4692-BC53-0F5B97AB24AD}" vid="{775A54D7-108A-41E0-A0C7-E8CAB95D97DE}"/>
    </a:ext>
  </a:extLst>
</a:theme>
</file>

<file path=ppt/theme/theme5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3" id="{A13BCE75-ACEA-4692-BC53-0F5B97AB24AD}" vid="{775A54D7-108A-41E0-A0C7-E8CAB95D97DE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17373</TotalTime>
  <Words>1858</Words>
  <Application>Microsoft Office PowerPoint</Application>
  <PresentationFormat>Экран (4:3)</PresentationFormat>
  <Paragraphs>376</Paragraphs>
  <Slides>27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27</vt:i4>
      </vt:variant>
    </vt:vector>
  </HeadingPairs>
  <TitlesOfParts>
    <vt:vector size="43" baseType="lpstr">
      <vt:lpstr>Arial</vt:lpstr>
      <vt:lpstr>EuropeExt</vt:lpstr>
      <vt:lpstr>Calibri Light</vt:lpstr>
      <vt:lpstr>Europe_Ext</vt:lpstr>
      <vt:lpstr>Webdings</vt:lpstr>
      <vt:lpstr>Adobe Devanagari</vt:lpstr>
      <vt:lpstr>Myriad Pro</vt:lpstr>
      <vt:lpstr>Europe</vt:lpstr>
      <vt:lpstr>Tahoma</vt:lpstr>
      <vt:lpstr>Calibri</vt:lpstr>
      <vt:lpstr>Wingdings</vt:lpstr>
      <vt:lpstr>5_Тема Office</vt:lpstr>
      <vt:lpstr>1_Тема Office</vt:lpstr>
      <vt:lpstr>2_Тема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ГЕОГРАФИЯ СУЩЕСТВУЮЩИХ И НАХОДЯЩИХСЯ В СТАДИИ СТРОИТЕЛЬСТВА БИТУМНЫХ ТЕРМИНАЛОВ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Human</dc:creator>
  <cp:lastModifiedBy>Эмиль</cp:lastModifiedBy>
  <cp:revision>194</cp:revision>
  <cp:lastPrinted>2016-04-11T11:49:09Z</cp:lastPrinted>
  <dcterms:created xsi:type="dcterms:W3CDTF">2016-01-14T09:55:15Z</dcterms:created>
  <dcterms:modified xsi:type="dcterms:W3CDTF">2016-05-24T12:18:03Z</dcterms:modified>
</cp:coreProperties>
</file>