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256" r:id="rId2"/>
    <p:sldId id="281" r:id="rId3"/>
    <p:sldId id="265" r:id="rId4"/>
    <p:sldId id="267" r:id="rId5"/>
    <p:sldId id="268" r:id="rId6"/>
    <p:sldId id="269" r:id="rId7"/>
    <p:sldId id="270" r:id="rId8"/>
    <p:sldId id="258" r:id="rId9"/>
    <p:sldId id="266" r:id="rId10"/>
    <p:sldId id="264" r:id="rId11"/>
    <p:sldId id="263" r:id="rId12"/>
    <p:sldId id="273" r:id="rId13"/>
    <p:sldId id="276" r:id="rId14"/>
    <p:sldId id="275" r:id="rId15"/>
    <p:sldId id="307" r:id="rId16"/>
    <p:sldId id="280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2" r:id="rId35"/>
    <p:sldId id="334" r:id="rId36"/>
    <p:sldId id="335" r:id="rId37"/>
    <p:sldId id="336" r:id="rId38"/>
    <p:sldId id="312" r:id="rId39"/>
    <p:sldId id="274" r:id="rId40"/>
    <p:sldId id="279" r:id="rId41"/>
    <p:sldId id="309" r:id="rId42"/>
    <p:sldId id="278" r:id="rId43"/>
    <p:sldId id="308" r:id="rId44"/>
    <p:sldId id="310" r:id="rId45"/>
    <p:sldId id="311" r:id="rId46"/>
    <p:sldId id="260" r:id="rId47"/>
    <p:sldId id="277" r:id="rId48"/>
    <p:sldId id="299" r:id="rId49"/>
    <p:sldId id="313" r:id="rId50"/>
    <p:sldId id="261" r:id="rId51"/>
    <p:sldId id="301" r:id="rId52"/>
    <p:sldId id="302" r:id="rId53"/>
    <p:sldId id="283" r:id="rId54"/>
    <p:sldId id="285" r:id="rId55"/>
    <p:sldId id="284" r:id="rId56"/>
    <p:sldId id="304" r:id="rId57"/>
    <p:sldId id="286" r:id="rId58"/>
    <p:sldId id="287" r:id="rId59"/>
    <p:sldId id="288" r:id="rId60"/>
    <p:sldId id="290" r:id="rId61"/>
    <p:sldId id="291" r:id="rId62"/>
    <p:sldId id="294" r:id="rId63"/>
    <p:sldId id="295" r:id="rId64"/>
    <p:sldId id="306" r:id="rId65"/>
    <p:sldId id="289" r:id="rId66"/>
    <p:sldId id="25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D4678-5374-449F-BAF5-87000E0DAEF3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96044-1BEC-4BF2-ADB4-272898938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8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Кто и как проверяет качество инженерных изысканий?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6044-1BEC-4BF2-ADB4-272898938C5D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2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2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2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35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9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8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5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4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3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5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4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6DE6A-B691-46C5-AAAF-2AD7D9D5404C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45D2B-D933-431E-B6EE-09A7D929D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98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558608" cy="936104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ФОРУМ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ДОРОЖНОМ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СТРОИТЕЛЬСТВЕ»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704856" cy="2736304"/>
          </a:xfrm>
        </p:spPr>
        <p:txBody>
          <a:bodyPr>
            <a:normAutofit/>
          </a:bodyPr>
          <a:lstStyle/>
          <a:p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М.И.Богданов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ООО «Институт инженерных изысканий в строительстве» (ИГИИС), Президент Координационного совета Ассоциации «Инженерные изыскания в строительстве» (АИИС)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628800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инвестиционным процессом в дорожном строительстве и качество инженерных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изысканий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IIA\AppData\Local\Temp\Rar$DIa0.230\OCP2016_B_Европ_ча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92" y="1034796"/>
            <a:ext cx="4623816" cy="47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IIA\AppData\Local\Temp\Rar$DIa0.215\OCP-97-C-Европ_часть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52" y="996696"/>
            <a:ext cx="3892296" cy="48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IIA\AppData\Local\Temp\Rar$DIa0.240\OCP2016_C_Европ_ча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92" y="1034796"/>
            <a:ext cx="4623816" cy="47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300" dirty="0" smtClean="0"/>
              <a:t>Кто выполняет инженерные изыскания?</a:t>
            </a:r>
          </a:p>
          <a:p>
            <a:pPr marL="0" indent="0">
              <a:buNone/>
            </a:pPr>
            <a:r>
              <a:rPr lang="ru-RU" dirty="0" smtClean="0"/>
              <a:t>Все прекрасно – государство выстроило эффективную систему государственного и негосударственного регулирования, сотни саморегулируемых организаций  (СРО) контролируют, кто может работать на рынке, кто получает допуск, за ними бдительно наблюдают Национальные объединения СРО, за ними пристально надзирают Минстрой РФ и </a:t>
            </a:r>
            <a:r>
              <a:rPr lang="ru-RU" dirty="0" err="1" smtClean="0"/>
              <a:t>Ростехнадзор</a:t>
            </a:r>
            <a:r>
              <a:rPr lang="ru-RU" dirty="0" smtClean="0"/>
              <a:t>. Саморегулирование в строительстве состоялось!</a:t>
            </a:r>
          </a:p>
          <a:p>
            <a:pPr marL="0" indent="0">
              <a:buNone/>
            </a:pPr>
            <a:r>
              <a:rPr lang="ru-RU" dirty="0" smtClean="0"/>
              <a:t>Впрочем…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 самом деле никто понятия не имеет, чего и кому гарантирует формальная бумага, называемая допуск СРО. Саморегулирование с продажей допусков СРО за час превратилось, по словам Заместителя Председателя Правительства РФ </a:t>
            </a:r>
            <a:r>
              <a:rPr lang="ru-RU" dirty="0" err="1" smtClean="0"/>
              <a:t>Д.Н.Казака</a:t>
            </a:r>
            <a:r>
              <a:rPr lang="ru-RU" dirty="0" smtClean="0"/>
              <a:t>, в </a:t>
            </a:r>
            <a:r>
              <a:rPr lang="ru-RU" dirty="0" err="1" smtClean="0"/>
              <a:t>мазохисткую</a:t>
            </a:r>
            <a:r>
              <a:rPr lang="ru-RU" dirty="0" smtClean="0"/>
              <a:t> систему поборов. </a:t>
            </a:r>
          </a:p>
          <a:p>
            <a:pPr marL="0" indent="0">
              <a:buNone/>
            </a:pPr>
            <a:r>
              <a:rPr lang="ru-RU" dirty="0" smtClean="0"/>
              <a:t>В 2009 году было выдано около 6400 лицензий изыскателям. Фактически было около 2 500 работоспособных компаний (экспертная оценка). Сейчас выдано более </a:t>
            </a:r>
          </a:p>
          <a:p>
            <a:pPr marL="0" indent="0">
              <a:buNone/>
            </a:pPr>
            <a:r>
              <a:rPr lang="ru-RU" dirty="0" smtClean="0"/>
              <a:t>14 500 допусков СРО изыскателям. Кто они?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9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Отчет по инженерным изысканиям ЗАО «Научно-производственная фирма «…» на объекте «…», 2014 г.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4726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отчета ЗАО «НПФ «…» при проектировании дороги принимались решения о мощности снимаемого слоя грунта 120-180 см. В отчете сообщалось, что </a:t>
            </a:r>
          </a:p>
          <a:p>
            <a:pPr marL="0" indent="0"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«глубина плодородного слоя для всех чернозёмов - 60 см и суммарная глубина плодородного и потенциально плодородного слоёв - от 120 до 180 см»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 в текстовом приложении 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отчету  "Протоколы агрохимических и агрофизических исследований проб почв« приводилась информация о содержании гумуса только до глубины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50 - 60 см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отчёте приведены фотографии и описания чернозёмов (три разреза), имеющих мощность всего почвенного профиля от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 до 160 см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горизонт АВ имел максимальную глубину 132 см. В связи с этим вызвало сомнение необходимость снятия плодородного и потенциально плодородного слоёв мощностью 120 - 180 см. В ходе проведения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заверочного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бурения при комиссионном обследовании было установлено значительное завышение мощности плодородного и потенциально плодородного слоёв. По данным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заверочного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бурения на дорогах максимальная мощность этих слоев составляет от 50 до 100 см.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Пример</a:t>
            </a:r>
          </a:p>
          <a:p>
            <a:pPr marL="0" indent="0" algn="ctr">
              <a:buNone/>
            </a:pPr>
            <a:r>
              <a:rPr lang="ru-RU" sz="4400" dirty="0" smtClean="0"/>
              <a:t>Паспорт объекта</a:t>
            </a:r>
          </a:p>
          <a:p>
            <a:pPr marL="0" indent="0" algn="ctr">
              <a:buNone/>
            </a:pPr>
            <a:r>
              <a:rPr lang="ru-RU" dirty="0" smtClean="0"/>
              <a:t>...</a:t>
            </a:r>
          </a:p>
          <a:p>
            <a:pPr marL="0" indent="0" algn="ctr">
              <a:buNone/>
            </a:pPr>
            <a:r>
              <a:rPr lang="ru-RU" dirty="0" smtClean="0"/>
              <a:t>Промышленные запасы - ОПИ 630 570 м³</a:t>
            </a:r>
          </a:p>
          <a:p>
            <a:pPr marL="0" indent="0" algn="ctr">
              <a:buNone/>
            </a:pPr>
            <a:r>
              <a:rPr lang="ru-RU" dirty="0" smtClean="0"/>
              <a:t>В том числе ПГС - 107 132 м³</a:t>
            </a:r>
          </a:p>
          <a:p>
            <a:pPr marL="0" indent="0" algn="ctr">
              <a:buNone/>
            </a:pPr>
            <a:r>
              <a:rPr lang="ru-RU" dirty="0" smtClean="0"/>
              <a:t>Скальные породы - 523 238 м³</a:t>
            </a:r>
          </a:p>
          <a:p>
            <a:pPr marL="0" indent="0" algn="ctr">
              <a:buNone/>
            </a:pPr>
            <a:r>
              <a:rPr lang="ru-RU" dirty="0" smtClean="0"/>
              <a:t>…</a:t>
            </a: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0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7" cy="6480720"/>
          </a:xfrm>
        </p:spPr>
      </p:pic>
    </p:spTree>
    <p:extLst>
      <p:ext uri="{BB962C8B-B14F-4D97-AF65-F5344CB8AC3E}">
        <p14:creationId xmlns:p14="http://schemas.microsoft.com/office/powerpoint/2010/main" val="42309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1" cy="6480720"/>
          </a:xfrm>
        </p:spPr>
      </p:pic>
    </p:spTree>
    <p:extLst>
      <p:ext uri="{BB962C8B-B14F-4D97-AF65-F5344CB8AC3E}">
        <p14:creationId xmlns:p14="http://schemas.microsoft.com/office/powerpoint/2010/main" val="15094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59" cy="6408712"/>
          </a:xfrm>
        </p:spPr>
      </p:pic>
    </p:spTree>
    <p:extLst>
      <p:ext uri="{BB962C8B-B14F-4D97-AF65-F5344CB8AC3E}">
        <p14:creationId xmlns:p14="http://schemas.microsoft.com/office/powerpoint/2010/main" val="21255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Основные параметры инвестиционной привлекательности любого проекта:</a:t>
            </a: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 внутренняя </a:t>
            </a:r>
            <a:r>
              <a:rPr lang="ru-RU" dirty="0"/>
              <a:t>норма доходности (</a:t>
            </a:r>
            <a:r>
              <a:rPr lang="en-US" dirty="0"/>
              <a:t>Internal Rate of Return - IRR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 чистая </a:t>
            </a:r>
            <a:r>
              <a:rPr lang="ru-RU" dirty="0"/>
              <a:t>приведенная стоимость ( </a:t>
            </a:r>
            <a:r>
              <a:rPr lang="en-US" dirty="0"/>
              <a:t>Net Present Value - NPV 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 срок </a:t>
            </a:r>
            <a:r>
              <a:rPr lang="ru-RU" dirty="0"/>
              <a:t>окупаемости затрат (</a:t>
            </a:r>
            <a:r>
              <a:rPr lang="en-US" dirty="0"/>
              <a:t>Pay Back Period</a:t>
            </a:r>
            <a:r>
              <a:rPr lang="en-US" dirty="0" smtClean="0"/>
              <a:t>)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в</a:t>
            </a:r>
            <a:r>
              <a:rPr lang="ru-RU" dirty="0" smtClean="0"/>
              <a:t> значительной степени зависят от непредвиденных затрат.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В дорожном строительстве наиболее вероятная причина возникновения непредвиденных затрат – низкое качество инженерных изысканий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221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408712"/>
          </a:xfrm>
        </p:spPr>
      </p:pic>
    </p:spTree>
    <p:extLst>
      <p:ext uri="{BB962C8B-B14F-4D97-AF65-F5344CB8AC3E}">
        <p14:creationId xmlns:p14="http://schemas.microsoft.com/office/powerpoint/2010/main" val="24631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59" cy="6408712"/>
          </a:xfrm>
        </p:spPr>
      </p:pic>
    </p:spTree>
    <p:extLst>
      <p:ext uri="{BB962C8B-B14F-4D97-AF65-F5344CB8AC3E}">
        <p14:creationId xmlns:p14="http://schemas.microsoft.com/office/powerpoint/2010/main" val="33217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12967" cy="6408712"/>
          </a:xfrm>
        </p:spPr>
      </p:pic>
    </p:spTree>
    <p:extLst>
      <p:ext uri="{BB962C8B-B14F-4D97-AF65-F5344CB8AC3E}">
        <p14:creationId xmlns:p14="http://schemas.microsoft.com/office/powerpoint/2010/main" val="25193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480720"/>
          </a:xfrm>
        </p:spPr>
      </p:pic>
    </p:spTree>
    <p:extLst>
      <p:ext uri="{BB962C8B-B14F-4D97-AF65-F5344CB8AC3E}">
        <p14:creationId xmlns:p14="http://schemas.microsoft.com/office/powerpoint/2010/main" val="25349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8876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7" cy="6480720"/>
          </a:xfrm>
        </p:spPr>
      </p:pic>
    </p:spTree>
    <p:extLst>
      <p:ext uri="{BB962C8B-B14F-4D97-AF65-F5344CB8AC3E}">
        <p14:creationId xmlns:p14="http://schemas.microsoft.com/office/powerpoint/2010/main" val="265691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224786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25870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28695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6367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Качество инженерных изысканий </a:t>
            </a:r>
            <a:r>
              <a:rPr lang="ru-RU" b="1" dirty="0" smtClean="0"/>
              <a:t>непосредственно</a:t>
            </a:r>
            <a:r>
              <a:rPr lang="ru-RU" dirty="0" smtClean="0"/>
              <a:t> влияет на эффективность инвестиций в дорожное строительство. При строительстве в сложных инженерно-геологических условиях стоимость объекта увеличивается в среднем на 8-9% при низком качестве инженерных изысканий. Стоимость инженерных изысканий составляет 0,5-1,5% от стоимости объекта.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2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59" cy="6480720"/>
          </a:xfrm>
        </p:spPr>
      </p:pic>
    </p:spTree>
    <p:extLst>
      <p:ext uri="{BB962C8B-B14F-4D97-AF65-F5344CB8AC3E}">
        <p14:creationId xmlns:p14="http://schemas.microsoft.com/office/powerpoint/2010/main" val="33292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26017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</p:spPr>
      </p:pic>
    </p:spTree>
    <p:extLst>
      <p:ext uri="{BB962C8B-B14F-4D97-AF65-F5344CB8AC3E}">
        <p14:creationId xmlns:p14="http://schemas.microsoft.com/office/powerpoint/2010/main" val="32123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1" cy="6552728"/>
          </a:xfrm>
        </p:spPr>
      </p:pic>
    </p:spTree>
    <p:extLst>
      <p:ext uri="{BB962C8B-B14F-4D97-AF65-F5344CB8AC3E}">
        <p14:creationId xmlns:p14="http://schemas.microsoft.com/office/powerpoint/2010/main" val="11457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552728"/>
          </a:xfrm>
        </p:spPr>
      </p:pic>
    </p:spTree>
    <p:extLst>
      <p:ext uri="{BB962C8B-B14F-4D97-AF65-F5344CB8AC3E}">
        <p14:creationId xmlns:p14="http://schemas.microsoft.com/office/powerpoint/2010/main" val="17482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552728"/>
          </a:xfrm>
        </p:spPr>
      </p:pic>
    </p:spTree>
    <p:extLst>
      <p:ext uri="{BB962C8B-B14F-4D97-AF65-F5344CB8AC3E}">
        <p14:creationId xmlns:p14="http://schemas.microsoft.com/office/powerpoint/2010/main" val="7963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1" cy="6552728"/>
          </a:xfrm>
        </p:spPr>
      </p:pic>
    </p:spTree>
    <p:extLst>
      <p:ext uri="{BB962C8B-B14F-4D97-AF65-F5344CB8AC3E}">
        <p14:creationId xmlns:p14="http://schemas.microsoft.com/office/powerpoint/2010/main" val="19195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</p:spPr>
      </p:pic>
    </p:spTree>
    <p:extLst>
      <p:ext uri="{BB962C8B-B14F-4D97-AF65-F5344CB8AC3E}">
        <p14:creationId xmlns:p14="http://schemas.microsoft.com/office/powerpoint/2010/main" val="29496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5" y="0"/>
            <a:ext cx="4071938" cy="1571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>ЦКАД:  переход  через реку </a:t>
            </a:r>
            <a:r>
              <a:rPr lang="ru-RU" sz="2800" dirty="0" err="1" smtClean="0">
                <a:solidFill>
                  <a:schemeClr val="tx1"/>
                </a:solidFill>
                <a:latin typeface="Calibri" pitchFamily="34" charset="0"/>
              </a:rPr>
              <a:t>Рожайка</a:t>
            </a: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> (Подольск-Домодедово)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75" y="2000250"/>
            <a:ext cx="7772400" cy="2714625"/>
          </a:xfrm>
          <a:prstGeom prst="rect">
            <a:avLst/>
          </a:prstGeom>
        </p:spPr>
        <p:txBody>
          <a:bodyPr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ru-RU" sz="2400" b="1" cap="all" dirty="0">
              <a:ln w="6350">
                <a:noFill/>
              </a:ln>
              <a:solidFill>
                <a:srgbClr val="FF00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86313" y="1643063"/>
          <a:ext cx="4357687" cy="1928812"/>
        </p:xfrm>
        <a:graphic>
          <a:graphicData uri="http://schemas.openxmlformats.org/drawingml/2006/table">
            <a:tbl>
              <a:tblPr/>
              <a:tblGrid>
                <a:gridCol w="4357687"/>
              </a:tblGrid>
              <a:tr h="19288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Геоэлектрические разрезы по профилям 1–5.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Участок мостового перехода</a:t>
                      </a:r>
                    </a:p>
                  </a:txBody>
                  <a:tcPr marL="114935" marR="1149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42" name="Рисунок 5" descr="Graphic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9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1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Кто и как проверяет качество инженерных изысканий?</a:t>
            </a:r>
          </a:p>
          <a:p>
            <a:pPr marL="0" indent="0">
              <a:buNone/>
            </a:pPr>
            <a:r>
              <a:rPr lang="ru-RU" dirty="0" smtClean="0"/>
              <a:t>Органы государственной и негосударственной экспертизы тщательно проверяют отчеты по инженерным изысканиям на соответствие требованиям нормативных документов. НО…</a:t>
            </a:r>
          </a:p>
          <a:p>
            <a:pPr marL="0" indent="0">
              <a:buNone/>
            </a:pPr>
            <a:r>
              <a:rPr lang="ru-RU" dirty="0" smtClean="0"/>
              <a:t>Как правило, не проверяется фактическое выполнение полевых работ и лабораторных исследований, их методически верное выполнение. Это принципиально неверно!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 качество инженерных изысканий влияют несколько факторов.</a:t>
            </a:r>
          </a:p>
          <a:p>
            <a:pPr marL="0" indent="0">
              <a:buNone/>
            </a:pPr>
            <a:r>
              <a:rPr lang="ru-RU" dirty="0" smtClean="0"/>
              <a:t>1. На основании каких нормативно-технических документов выполняются инженерные изыскания?</a:t>
            </a:r>
          </a:p>
          <a:p>
            <a:pPr marL="0" indent="0">
              <a:buNone/>
            </a:pPr>
            <a:r>
              <a:rPr lang="ru-RU" dirty="0" smtClean="0"/>
              <a:t>2. Кто выполняет инженерные изыскания?</a:t>
            </a:r>
          </a:p>
          <a:p>
            <a:pPr marL="0" indent="0">
              <a:buNone/>
            </a:pPr>
            <a:r>
              <a:rPr lang="ru-RU" dirty="0" smtClean="0"/>
              <a:t>3. Кто и как проверяет качество инженерных изысканий?</a:t>
            </a:r>
          </a:p>
          <a:p>
            <a:pPr marL="0" indent="0" algn="ctr">
              <a:buNone/>
            </a:pPr>
            <a:r>
              <a:rPr lang="ru-RU" dirty="0" smtClean="0"/>
              <a:t>ЧТО БУДЕТ, ЕСЛИ ИНЖЕНЕРНЫЕ ИЗЫСКАНИЯ ВЫПОЛНЕНЫ НЕКАЧЕСТВЕННО?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2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Кроме того…</a:t>
            </a:r>
          </a:p>
          <a:p>
            <a:pPr marL="0" indent="0">
              <a:buNone/>
            </a:pPr>
            <a:r>
              <a:rPr lang="ru-RU" dirty="0" smtClean="0"/>
              <a:t>Статус эксперта присваивается лицам, отвечающим требованиям по образованию и стажу работу, сдавшим экзамен для оценки знаний претендентов. НО…</a:t>
            </a:r>
          </a:p>
          <a:p>
            <a:r>
              <a:rPr lang="ru-RU" dirty="0" smtClean="0"/>
              <a:t>Большая часть вопросов на экзаменах неверно поставлена</a:t>
            </a:r>
          </a:p>
          <a:p>
            <a:r>
              <a:rPr lang="ru-RU" dirty="0" smtClean="0"/>
              <a:t>Большая часть вопросов в качестве правильных предусматривает неверные ответы</a:t>
            </a:r>
          </a:p>
          <a:p>
            <a:r>
              <a:rPr lang="ru-RU" dirty="0" smtClean="0"/>
              <a:t>Большая часть вопросов на экзамене для экспертов-изыскателей не имеет отношения к инженерным изысканиям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34481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56612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опросов изыскателей о том, какой процент отчетов по инженерным изысканиям  проходит государственную экспертизу с применением коррупционных  механизмов (по данным журнала «Инженерные изыскания», 2013, №8)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dirty="0" smtClean="0"/>
              <a:t>Необходима </a:t>
            </a:r>
            <a:r>
              <a:rPr lang="ru-RU" sz="3600" dirty="0" smtClean="0"/>
              <a:t>реформа государственной и негосударственной экспертизы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1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5527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Пример </a:t>
            </a:r>
            <a:r>
              <a:rPr lang="ru-RU" dirty="0" smtClean="0"/>
              <a:t>неэффективности управления качеством инженерных изысканий, приводящей к неэффективности инвестиционного проекта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Л</a:t>
            </a:r>
            <a:r>
              <a:rPr lang="ru-RU" dirty="0" smtClean="0"/>
              <a:t>инейный </a:t>
            </a:r>
            <a:r>
              <a:rPr lang="ru-RU" dirty="0" smtClean="0"/>
              <a:t>объект. Стоимость инженерных изысканий </a:t>
            </a:r>
            <a:r>
              <a:rPr lang="ru-RU" dirty="0" smtClean="0"/>
              <a:t>- 1-1,2 </a:t>
            </a:r>
            <a:r>
              <a:rPr lang="ru-RU" dirty="0" smtClean="0"/>
              <a:t>миллиона рублей на километр трассы.</a:t>
            </a:r>
          </a:p>
          <a:p>
            <a:pPr marL="0" indent="0">
              <a:buNone/>
            </a:pPr>
            <a:r>
              <a:rPr lang="ru-RU" dirty="0" smtClean="0"/>
              <a:t>Экономия на </a:t>
            </a:r>
            <a:r>
              <a:rPr lang="ru-RU" dirty="0" smtClean="0"/>
              <a:t>инженерных изысканиях </a:t>
            </a:r>
            <a:r>
              <a:rPr lang="ru-RU" dirty="0" smtClean="0"/>
              <a:t>(уменьшение сметы</a:t>
            </a:r>
            <a:r>
              <a:rPr lang="ru-RU" dirty="0" smtClean="0"/>
              <a:t>), </a:t>
            </a:r>
            <a:r>
              <a:rPr lang="ru-RU" dirty="0" smtClean="0"/>
              <a:t>в сочетании со сжатыми </a:t>
            </a:r>
            <a:r>
              <a:rPr lang="ru-RU" dirty="0" smtClean="0"/>
              <a:t>сроками, </a:t>
            </a:r>
            <a:r>
              <a:rPr lang="ru-RU" dirty="0" smtClean="0"/>
              <a:t>в сочетании с неверно выбранными сезонами для выполнения </a:t>
            </a:r>
            <a:r>
              <a:rPr lang="ru-RU" dirty="0" smtClean="0"/>
              <a:t>работ, </a:t>
            </a:r>
            <a:r>
              <a:rPr lang="ru-RU" dirty="0" smtClean="0"/>
              <a:t>в сочетании со взятками «изыскатель-</a:t>
            </a:r>
            <a:r>
              <a:rPr lang="ru-RU" dirty="0" err="1" smtClean="0"/>
              <a:t>ГИПу</a:t>
            </a:r>
            <a:r>
              <a:rPr lang="ru-RU" dirty="0" smtClean="0"/>
              <a:t>», «изыскатель-руководителю изыскательского подразделения </a:t>
            </a:r>
            <a:r>
              <a:rPr lang="ru-RU" dirty="0" err="1" smtClean="0"/>
              <a:t>генпроектировщика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3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 некоторых случаях </a:t>
            </a:r>
            <a:r>
              <a:rPr lang="ru-RU" dirty="0" smtClean="0"/>
              <a:t>после нескольких посредников до </a:t>
            </a:r>
            <a:r>
              <a:rPr lang="ru-RU" dirty="0" smtClean="0"/>
              <a:t>изыскательской организации, готовящей отчет по инженерным изысканиям для проектирования и прохождения </a:t>
            </a:r>
            <a:r>
              <a:rPr lang="ru-RU" dirty="0" smtClean="0"/>
              <a:t>экспертизы, доходило </a:t>
            </a:r>
            <a:r>
              <a:rPr lang="ru-RU" dirty="0" smtClean="0"/>
              <a:t>только 8-10% от выделенных средств –от 1-1,2 миллиона рублей на километр около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80 </a:t>
            </a:r>
            <a:r>
              <a:rPr lang="ru-RU" dirty="0" smtClean="0"/>
              <a:t>000 рублей на километр</a:t>
            </a:r>
          </a:p>
          <a:p>
            <a:pPr marL="0" indent="0">
              <a:buNone/>
            </a:pPr>
            <a:r>
              <a:rPr lang="ru-RU" dirty="0" smtClean="0"/>
              <a:t>Фальсифицируется до 80% всех инженерных </a:t>
            </a:r>
            <a:r>
              <a:rPr lang="ru-RU" dirty="0" smtClean="0"/>
              <a:t>изысканий в стране (экспертная оценка).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Результат – увеличение не только стоимости строительства, но и эксплуатации, значительные затраты на капитальный </a:t>
            </a:r>
            <a:r>
              <a:rPr lang="ru-RU" dirty="0" smtClean="0"/>
              <a:t>ремонт.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1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при выполнении инженерных изысканий и проектировании линейного объекта привели к тому, что в ближайшее время недопустимые деформации вследствие оттаивания и осадки многолетнемерзлых грунтов проявятся на 18 участках общей протяженностью 84 км. В течение следующих 15 лет протяженность таких участков может достичь 400 км. Стоимость мероприятий по повышению надежности этого объекта для временного исправления ситуации составит в среднем около 30 млн. рублей/км. Обеспечение постоянной работоспособности потребует расходов составят от 40 до 380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/км.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64807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Отдельное направление работы </a:t>
            </a:r>
            <a:r>
              <a:rPr lang="ru-RU" dirty="0" smtClean="0"/>
              <a:t>изыскателей (экспертов-консультантов) </a:t>
            </a:r>
            <a:r>
              <a:rPr lang="ru-RU" dirty="0"/>
              <a:t>– </a:t>
            </a:r>
            <a:r>
              <a:rPr lang="ru-RU" dirty="0" smtClean="0"/>
              <a:t>оптимизация проектных решений. В ряде случаев проектировщик предусматривает решения для увеличения стоимости строительства для «дружественных строителей».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 smtClean="0"/>
              <a:t>Любимые» направления  работы проектировщиков для «любимых</a:t>
            </a:r>
            <a:r>
              <a:rPr lang="ru-RU" dirty="0" smtClean="0"/>
              <a:t>» строителей </a:t>
            </a:r>
            <a:r>
              <a:rPr lang="ru-RU" dirty="0" smtClean="0"/>
              <a:t>– увеличение объемов земляных работ, использование дорогого привозного грунта, завышение количества и глубины свай, мощные (слишком мощные) подпорные стены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sz="3600" dirty="0" smtClean="0"/>
              <a:t>Этой «любви» можно помешать!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865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Спасение </a:t>
            </a:r>
            <a:r>
              <a:rPr lang="ru-RU" dirty="0" smtClean="0"/>
              <a:t>утопающих - </a:t>
            </a:r>
            <a:r>
              <a:rPr lang="ru-RU" dirty="0" smtClean="0"/>
              <a:t>дело рук самих …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3690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8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Необходимо обязательное ведение НЕЗАВИСИМОГО надзора за качеством выполнения инженерных изысканий на крупных объектах</a:t>
            </a:r>
          </a:p>
          <a:p>
            <a:pPr marL="0" indent="0">
              <a:buNone/>
            </a:pPr>
            <a:r>
              <a:rPr lang="ru-RU" dirty="0"/>
              <a:t>Проверка Заданий, экспертиза Программ, контроль полевых работ, контроль лабораторных работ, экспертиза отчетов.</a:t>
            </a:r>
          </a:p>
          <a:p>
            <a:pPr marL="0" indent="0">
              <a:buNone/>
            </a:pPr>
            <a:r>
              <a:rPr lang="ru-RU" dirty="0"/>
              <a:t>Стоимость этих работ около 10% от стоимости инженерных изысканий. 0,05-0,15% от стоимости </a:t>
            </a:r>
            <a:r>
              <a:rPr lang="ru-RU" dirty="0" smtClean="0"/>
              <a:t>объекта…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5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 качество инженерных изысканий влияют несколько факторов:</a:t>
            </a:r>
          </a:p>
          <a:p>
            <a:pPr marL="0" indent="0">
              <a:buNone/>
            </a:pPr>
            <a:r>
              <a:rPr lang="ru-RU" dirty="0" smtClean="0"/>
              <a:t>1. УЖАС</a:t>
            </a:r>
          </a:p>
          <a:p>
            <a:pPr marL="0" indent="0">
              <a:buNone/>
            </a:pPr>
            <a:r>
              <a:rPr lang="ru-RU" dirty="0" smtClean="0"/>
              <a:t>2. УЖАС</a:t>
            </a:r>
          </a:p>
          <a:p>
            <a:pPr marL="0" indent="0">
              <a:buNone/>
            </a:pPr>
            <a:r>
              <a:rPr lang="ru-RU" dirty="0" smtClean="0"/>
              <a:t>3. УЖАС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ЧТО БУДЕТ, ЕСЛИ ИНЖЕНЕРНЫЕ ИЗЫСКАНИЯ ВЫПОЛНЕНЫ НЕКАЧЕСТВЕННО?</a:t>
            </a:r>
          </a:p>
          <a:p>
            <a:pPr marL="0" indent="0" algn="ctr">
              <a:buNone/>
            </a:pPr>
            <a:r>
              <a:rPr lang="ru-RU" sz="4800" dirty="0" smtClean="0"/>
              <a:t>НИЧЕГО.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625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Для повышения эффективности инвестиций в крупные инфраструктурные и промышленные проекты необходимо </a:t>
            </a:r>
            <a:r>
              <a:rPr lang="ru-RU" dirty="0" smtClean="0"/>
              <a:t>изменить порядок представления субъектами РФ лицензий на разработку общераспространенных строительных </a:t>
            </a:r>
            <a:r>
              <a:rPr lang="ru-RU" dirty="0" smtClean="0"/>
              <a:t>материалов (ОПИ) – </a:t>
            </a:r>
            <a:r>
              <a:rPr lang="ru-RU" dirty="0" smtClean="0"/>
              <a:t>без аукционов на основании </a:t>
            </a:r>
            <a:r>
              <a:rPr lang="ru-RU" dirty="0" smtClean="0"/>
              <a:t>писем </a:t>
            </a:r>
            <a:r>
              <a:rPr lang="ru-RU" dirty="0" smtClean="0"/>
              <a:t>Минстроя РФ (необходимо внесение поправок в ФЗ «О недрах»). Поиски и разведка ОПИ – тоже задача изыскателей.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84887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3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7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1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94518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2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5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6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10736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300" dirty="0" smtClean="0"/>
              <a:t>На основании каких нормативно-технических документов выполняются инженерные изыскания?</a:t>
            </a:r>
          </a:p>
          <a:p>
            <a:pPr marL="0" indent="0">
              <a:buNone/>
            </a:pPr>
            <a:r>
              <a:rPr lang="ru-RU" dirty="0" smtClean="0"/>
              <a:t>Уничтожена СИСТЕМА нормативно-технических документов, регламентирующих выполнение инженерных изысканий.</a:t>
            </a:r>
          </a:p>
          <a:p>
            <a:pPr marL="0" indent="0">
              <a:buNone/>
            </a:pPr>
            <a:r>
              <a:rPr lang="ru-RU" dirty="0" smtClean="0"/>
              <a:t>«Актуализация» нормативно-технических документов приводит к появлению ухудшенных версий первоначальных документов.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4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92899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09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3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Благодарю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791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Новые нормативные документы приводят к увеличению стоимости и понижению качества инженерных изысканий</a:t>
            </a:r>
          </a:p>
          <a:p>
            <a:pPr marL="0" indent="0">
              <a:buNone/>
            </a:pPr>
            <a:r>
              <a:rPr lang="ru-RU" dirty="0" smtClean="0"/>
              <a:t>Пример новаций – теперь </a:t>
            </a:r>
            <a:r>
              <a:rPr lang="ru-RU" dirty="0" smtClean="0"/>
              <a:t>15-этажный жилой дом можно строить </a:t>
            </a:r>
            <a:r>
              <a:rPr lang="ru-RU" dirty="0" smtClean="0"/>
              <a:t>не выполняя буровые работы, используя данные из приложений к </a:t>
            </a:r>
          </a:p>
          <a:p>
            <a:pPr marL="0" indent="0">
              <a:buNone/>
            </a:pPr>
            <a:r>
              <a:rPr lang="ru-RU" dirty="0" smtClean="0"/>
              <a:t>СП 47.13330.2012 «Инженерные изыскания в строительстве. Основные положения» - актуализированный СНиП 11-02-96</a:t>
            </a:r>
          </a:p>
          <a:p>
            <a:pPr marL="0" indent="0">
              <a:buNone/>
            </a:pPr>
            <a:r>
              <a:rPr lang="ru-RU" dirty="0" smtClean="0"/>
              <a:t>Пример новаций – стоимость инженерных изысканий на объекте … увеличилась более чем на 300 миллионов рублей после утверждения </a:t>
            </a:r>
          </a:p>
          <a:p>
            <a:pPr marL="0" indent="0">
              <a:buNone/>
            </a:pPr>
            <a:r>
              <a:rPr lang="ru-RU" dirty="0" smtClean="0"/>
              <a:t>СП 47.13330.2012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9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Пример    Проблемы Общего сейсмического районирования территории Российской Федерации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Карты ОСР-97 и карты ОСР-2016 – значительные отличия в оценке сейсмической оценки территории Российской Федерации</a:t>
            </a:r>
          </a:p>
          <a:p>
            <a:r>
              <a:rPr lang="ru-RU" dirty="0" smtClean="0"/>
              <a:t>В ноябре 2015 года в качестве нормативных карт «по ошибке» утверждены карты ОСР-2015 – объединенные карты ОСР-97 РФ и карты ОСР-2004 Украины с минимальными правками, внесенными вручную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3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IIA\AppData\Local\Temp\Rar$DIa0.888\OCP-97-B-Европ_часть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52" y="995172"/>
            <a:ext cx="3892296" cy="48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1269</Words>
  <Application>Microsoft Office PowerPoint</Application>
  <PresentationFormat>Экран (4:3)</PresentationFormat>
  <Paragraphs>88</Paragraphs>
  <Slides>66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МЕЖДУНАРОДНЫЙ ФОРУМ «ИННОВАЦИИ В ДОРОЖНОМ СТРОИТЕЛЬСТВЕ»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   Проблемы Общего сейсмического районирования территории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Отчет по инженерным изысканиям ЗАО «Научно-производственная фирма «…» на объекте «…», 2014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ЦКАД:  переход  через реку Рожайка (Подольск-Домодедово)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AIIA</dc:creator>
  <cp:lastModifiedBy>AIIA</cp:lastModifiedBy>
  <cp:revision>43</cp:revision>
  <dcterms:created xsi:type="dcterms:W3CDTF">2016-05-24T16:53:42Z</dcterms:created>
  <dcterms:modified xsi:type="dcterms:W3CDTF">2016-05-26T07:40:42Z</dcterms:modified>
</cp:coreProperties>
</file>