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646" r:id="rId2"/>
    <p:sldId id="723" r:id="rId3"/>
    <p:sldId id="721" r:id="rId4"/>
    <p:sldId id="724" r:id="rId5"/>
    <p:sldId id="722" r:id="rId6"/>
    <p:sldId id="697" r:id="rId7"/>
    <p:sldId id="718" r:id="rId8"/>
    <p:sldId id="698" r:id="rId9"/>
    <p:sldId id="654" r:id="rId10"/>
    <p:sldId id="710" r:id="rId11"/>
    <p:sldId id="725" r:id="rId12"/>
    <p:sldId id="684" r:id="rId13"/>
    <p:sldId id="685" r:id="rId14"/>
    <p:sldId id="610" r:id="rId15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4DA651A-2B88-4BA0-8E12-607D4AAA626D}">
          <p14:sldIdLst>
            <p14:sldId id="646"/>
            <p14:sldId id="723"/>
            <p14:sldId id="721"/>
            <p14:sldId id="724"/>
            <p14:sldId id="722"/>
            <p14:sldId id="697"/>
            <p14:sldId id="718"/>
            <p14:sldId id="698"/>
            <p14:sldId id="654"/>
            <p14:sldId id="710"/>
            <p14:sldId id="725"/>
            <p14:sldId id="684"/>
            <p14:sldId id="685"/>
            <p14:sldId id="61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3816" userDrawn="1">
          <p15:clr>
            <a:srgbClr val="A4A3A4"/>
          </p15:clr>
        </p15:guide>
        <p15:guide id="2" pos="29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катерина Решетова" initials="ЕМ" lastIdx="8" clrIdx="0"/>
  <p:cmAuthor id="1" name="user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48E"/>
    <a:srgbClr val="0050A8"/>
    <a:srgbClr val="038ED3"/>
    <a:srgbClr val="257FB1"/>
    <a:srgbClr val="038ACD"/>
    <a:srgbClr val="0052AC"/>
    <a:srgbClr val="0387C9"/>
    <a:srgbClr val="037CB9"/>
    <a:srgbClr val="004B9E"/>
    <a:srgbClr val="E2E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6" autoAdjust="0"/>
    <p:restoredTop sz="98934" autoAdjust="0"/>
  </p:normalViewPr>
  <p:slideViewPr>
    <p:cSldViewPr snapToGrid="0" snapToObjects="1">
      <p:cViewPr>
        <p:scale>
          <a:sx n="80" d="100"/>
          <a:sy n="80" d="100"/>
        </p:scale>
        <p:origin x="-192" y="78"/>
      </p:cViewPr>
      <p:guideLst>
        <p:guide orient="horz" pos="3816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49" d="100"/>
          <a:sy n="49" d="100"/>
        </p:scale>
        <p:origin x="-2922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F5238CE-0477-49FC-B4E0-CB4AEB52BE4B}" type="datetimeFigureOut">
              <a:rPr lang="ru-RU"/>
              <a:pPr>
                <a:defRPr/>
              </a:pPr>
              <a:t>27.05.2016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A01504C-C451-4587-B700-D5A03524EE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490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C05F505-FAE2-4358-BFD1-88B38C272B8B}" type="datetimeFigureOut">
              <a:rPr lang="ru-RU"/>
              <a:pPr>
                <a:defRPr/>
              </a:pPr>
              <a:t>27.05.2016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2ED2226-2012-4460-A582-2E27BC159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1463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kumimoji="1" lang="ru-RU" sz="1200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На данный момент в России не существует единой методики оценки экономических потерь от инвалидности, получения травм и гибели в результате ДТП, применяемой государственными и частными организациями. С 2001 года по 2005 год в отечественной практике существовала «Методика оценки и расчета нормативов социально-экономического ущерба от дорожно-транспортных происшествий» Р 3112199-2502-00. Однако подход, прописанный в данном документе, имел ряд существенных недостатков: во-первых, в методике не указывается информация о доступных для анализа статистических данных, во-вторых, методика не учитывает ряд возможных исходов ДТП, таких как травматизм </a:t>
            </a:r>
            <a:r>
              <a:rPr kumimoji="1" lang="ru-RU" sz="1200" i="1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разной степени тяжести</a:t>
            </a:r>
            <a:r>
              <a:rPr kumimoji="1" lang="ru-RU" sz="1200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 и получение </a:t>
            </a:r>
            <a:r>
              <a:rPr kumimoji="1" lang="ru-RU" sz="1200" i="1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инвалидности разной группы</a:t>
            </a:r>
            <a:r>
              <a:rPr kumimoji="1" lang="ru-RU" sz="1200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, в-третьих, методика основана исключительно на отечественной научной литературе и в ней не учтен международный опыт расчета ущерба от ДТП. Более того, в методике Р 3112199-2502-00 стоимость экономического ущерба от ДТП оценивается в целом по России, без учета региональной специфики Российской Федерации.</a:t>
            </a:r>
          </a:p>
          <a:p>
            <a:pPr eaLnBrk="1" hangingPunct="1">
              <a:spcBef>
                <a:spcPct val="0"/>
              </a:spcBef>
            </a:pPr>
            <a:endParaRPr kumimoji="0" lang="uk-UA" dirty="0" smtClean="0">
              <a:cs typeface="Arial" charset="0"/>
            </a:endParaRPr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09E1D22-7318-4DD9-96F7-A48F66E1AA35}" type="slidenum">
              <a:rPr lang="ru-RU">
                <a:latin typeface="Calibri" pitchFamily="34" charset="0"/>
              </a:rPr>
              <a:pPr eaLnBrk="1" hangingPunct="1"/>
              <a:t>1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5282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kumimoji="1" lang="ru-RU" sz="1200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Для более точного оценивания экономического ущерба предлагается использовать данные ГИБДД, которые позволяют произвести коррекцию на пол и возраст пострадавших в ДТП (общий ущерб составил 303 581 млн. рублей).</a:t>
            </a:r>
          </a:p>
          <a:p>
            <a:r>
              <a:rPr kumimoji="1" lang="ru-RU" sz="1200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Итоговые результаты оценки социально-экономического ущерба от ДТП для России в целом представлены на слайде. В расчетах были учтены половозрастные различия пострадавших (на основе данных ГИБДД).</a:t>
            </a:r>
          </a:p>
          <a:p>
            <a:endParaRPr kumimoji="1" lang="ru-RU" sz="1200" kern="1200" dirty="0" smtClean="0">
              <a:solidFill>
                <a:schemeClr val="tx1"/>
              </a:solidFill>
              <a:effectLst/>
              <a:latin typeface="+mn-lt"/>
              <a:ea typeface="Arial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endParaRPr kumimoji="0" lang="uk-UA" dirty="0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10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3135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solidFill>
                  <a:prstClr val="black"/>
                </a:solidFill>
                <a:latin typeface="Calibri" pitchFamily="34" charset="0"/>
              </a:rPr>
              <a:pPr eaLnBrk="1" hangingPunct="1"/>
              <a:t>11</a:t>
            </a:fld>
            <a:endParaRPr lang="ru-RU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2669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kumimoji="1" lang="ru-RU" sz="1200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На слайде приведен пример </a:t>
            </a:r>
            <a:r>
              <a:rPr kumimoji="1"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расчета</a:t>
            </a:r>
            <a:r>
              <a:rPr kumimoji="1" lang="uk-UA" sz="1200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 </a:t>
            </a:r>
            <a:r>
              <a:rPr kumimoji="1"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эффективности</a:t>
            </a:r>
            <a:r>
              <a:rPr kumimoji="1" lang="uk-UA" sz="1200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 ФЦП в 2013 году</a:t>
            </a:r>
            <a:endParaRPr kumimoji="1" lang="ru-RU" sz="1200" kern="1200" dirty="0" smtClean="0">
              <a:solidFill>
                <a:schemeClr val="tx1"/>
              </a:solidFill>
              <a:effectLst/>
              <a:latin typeface="+mn-lt"/>
              <a:ea typeface="Arial" charset="0"/>
              <a:cs typeface="Arial" pitchFamily="34" charset="0"/>
            </a:endParaRPr>
          </a:p>
          <a:p>
            <a:r>
              <a:rPr kumimoji="1" lang="ru-RU" sz="1200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При оценке по разработанной Методике РОСТ ОЦЕНКИ ЭФФЕКТИВНОСТИ ПРОГРАММЫ ПОЧТИ В 8 РАЗ по сравнению с нормативами Программы</a:t>
            </a:r>
            <a:r>
              <a:rPr kumimoji="1" lang="ru-RU" sz="1200" b="1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.</a:t>
            </a:r>
            <a:endParaRPr kumimoji="1" lang="ru-RU" sz="1200" kern="1200" dirty="0" smtClean="0">
              <a:solidFill>
                <a:schemeClr val="tx1"/>
              </a:solidFill>
              <a:effectLst/>
              <a:latin typeface="+mn-lt"/>
              <a:ea typeface="Arial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endParaRPr kumimoji="0" lang="uk-UA" dirty="0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12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3479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kumimoji="1" lang="ru-RU" sz="1200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Второй способ вычисления эффективности мероприятий по предотвращению ДТП определяется посредством </a:t>
            </a:r>
            <a:r>
              <a:rPr kumimoji="1" lang="ru-RU" sz="1200" b="1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 ОТНОШЕНИЯ </a:t>
            </a:r>
            <a:r>
              <a:rPr kumimoji="1" lang="ru-RU" sz="1200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ВЕЛИЧИНЫ ПРЕДОТВРАЩЕННОГО УЩЕРБА К ВЕЛИЧИНЕ РАСХОДОВ НА РЕАЛИЗАЦИЮ ПРОГРАММЫ</a:t>
            </a:r>
          </a:p>
          <a:p>
            <a:r>
              <a:rPr kumimoji="1" lang="ru-RU" sz="1200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Эффективность программы составляет 3215,9 млн. руб. </a:t>
            </a:r>
          </a:p>
          <a:p>
            <a:r>
              <a:rPr kumimoji="1" lang="ru-RU" sz="1200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КОЭФФИЦИЕНТ ОТДАЧИ ОТ ПРОГРАММЫ СОСТАВЛЯЕТ 2</a:t>
            </a:r>
          </a:p>
          <a:p>
            <a:pPr eaLnBrk="1" hangingPunct="1">
              <a:spcBef>
                <a:spcPct val="0"/>
              </a:spcBef>
            </a:pPr>
            <a:endParaRPr kumimoji="0" lang="uk-UA" dirty="0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13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7897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ED2226-2012-4460-A582-2E27BC159D89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705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200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В целом же, если национальная политика нацелена на повышение безопасности движения, то в расчет начинает приниматься более полный перечень статей издержек от ДТП, а оценки человеческой жизни занимают все большую долю в общей стоимости ущерба от ДТП.</a:t>
            </a:r>
          </a:p>
          <a:p>
            <a:pPr eaLnBrk="1" hangingPunct="1">
              <a:spcBef>
                <a:spcPct val="0"/>
              </a:spcBef>
            </a:pPr>
            <a:endParaRPr kumimoji="0" lang="uk-UA" dirty="0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solidFill>
                  <a:prstClr val="black"/>
                </a:solidFill>
                <a:latin typeface="Calibri" pitchFamily="34" charset="0"/>
              </a:rPr>
              <a:pPr eaLnBrk="1" hangingPunct="1"/>
              <a:t>2</a:t>
            </a:fld>
            <a:endParaRPr lang="ru-RU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424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solidFill>
                  <a:prstClr val="black"/>
                </a:solidFill>
                <a:latin typeface="Calibri" pitchFamily="34" charset="0"/>
              </a:rPr>
              <a:pPr eaLnBrk="1" hangingPunct="1"/>
              <a:t>3</a:t>
            </a:fld>
            <a:endParaRPr lang="ru-RU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864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solidFill>
                  <a:prstClr val="black"/>
                </a:solidFill>
                <a:latin typeface="Calibri" pitchFamily="34" charset="0"/>
              </a:rPr>
              <a:pPr eaLnBrk="1" hangingPunct="1"/>
              <a:t>4</a:t>
            </a:fld>
            <a:endParaRPr lang="ru-RU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733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kumimoji="1" lang="ru-RU" sz="1200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На слайде продемонстрированы величины ущерба от потери человеческой жизни по оценкам разных ведомств и организаций.</a:t>
            </a:r>
          </a:p>
          <a:p>
            <a:r>
              <a:rPr kumimoji="1" lang="ru-RU" sz="1200" b="1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Отсутствие единого межведомственного унифицированного подхода к оценке социально-экономического ущерба от потери одной человеческой жизни приводит к тому, что зачастую</a:t>
            </a:r>
            <a:r>
              <a:rPr kumimoji="1" lang="ru-RU" sz="1200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, чем масштабнее катастрофа и чем больше ее огласка и обсуждения в прессе, тем, как правило, больше размер государственных выплат пострадавшим. </a:t>
            </a:r>
          </a:p>
          <a:p>
            <a:pPr eaLnBrk="1" hangingPunct="1">
              <a:spcBef>
                <a:spcPct val="0"/>
              </a:spcBef>
            </a:pPr>
            <a:endParaRPr kumimoji="0" lang="uk-UA" dirty="0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solidFill>
                  <a:prstClr val="black"/>
                </a:solidFill>
                <a:latin typeface="Calibri" pitchFamily="34" charset="0"/>
              </a:rPr>
              <a:pPr eaLnBrk="1" hangingPunct="1"/>
              <a:t>5</a:t>
            </a:fld>
            <a:endParaRPr lang="ru-RU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376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kumimoji="1" lang="ru-RU" sz="1200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Подход МЧС к оценке стоимости экономического ущерба учитывает прямой и косвенный ущерб. Полный ущерб представляет собой сумму прямого и косвенного ущерба с учетом дисконтирования. </a:t>
            </a:r>
          </a:p>
          <a:p>
            <a:pPr eaLnBrk="1" hangingPunct="1">
              <a:spcBef>
                <a:spcPct val="0"/>
              </a:spcBef>
            </a:pPr>
            <a:endParaRPr kumimoji="0" lang="uk-UA" dirty="0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6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763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kumimoji="1" lang="ru-RU" sz="1200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Согласно правилам РСА, размер компенсационных выплат в части возмещения вреда жизни и здоровью не может превышать 160 тыс. рублей. </a:t>
            </a:r>
          </a:p>
          <a:p>
            <a:r>
              <a:rPr kumimoji="1" lang="ru-RU" sz="1200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В РСА установлены следующие суммы компенсационных выплат за причинение вреда жизни потерпевшего. Лицам, имеющим право в соответствии с гражданским законодательством на возмещение вреда в случае смерти потерпевшего, выплачивается 135 тыс. рублей. Лицам, понесшим расходы на погребение, выплачивается до 25 тыс. рублей. </a:t>
            </a:r>
          </a:p>
          <a:p>
            <a:r>
              <a:rPr kumimoji="1" lang="ru-RU" sz="1200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Сумма компенсации лицам, имеющим право на возмещение, вычисляется в равных долях исходя из общей суммы в 135 тыс. рублей. Суммы компенсационных выплат за ущерб имуществу могут достигать 160 тыс. рублей при возмещении вреда нескольким потерпевшим и 120 тыс. рублей при возмещении вреда одному потерпевшему.</a:t>
            </a:r>
            <a:endParaRPr kumimoji="1" lang="ru-RU" sz="1200" kern="1200" dirty="0">
              <a:solidFill>
                <a:schemeClr val="tx1"/>
              </a:solidFill>
              <a:effectLst/>
              <a:latin typeface="+mn-lt"/>
              <a:ea typeface="Arial" charset="0"/>
              <a:cs typeface="Arial" pitchFamily="34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7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8920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kumimoji="1" lang="ru-RU" sz="1200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У страховых компаний в России </a:t>
            </a:r>
            <a:r>
              <a:rPr kumimoji="1" lang="ru-RU" sz="1200" b="1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нет единого подхода </a:t>
            </a:r>
            <a:r>
              <a:rPr kumimoji="1" lang="ru-RU" sz="1200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к оценке стоимости ущерба от смерти, ранения, </a:t>
            </a:r>
            <a:r>
              <a:rPr kumimoji="1"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инвалидизации</a:t>
            </a:r>
            <a:r>
              <a:rPr kumimoji="1" lang="ru-RU" sz="1200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 в результате ДТП.</a:t>
            </a:r>
          </a:p>
          <a:p>
            <a:r>
              <a:rPr kumimoji="1" lang="ru-RU" sz="1200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Несмотря на то, что смертности или инвалидности в результате ДТП придается большое значение, как на государственному уровне, так и на уровне частных страховых компаний, экономический ущерб от потерь в результате ДТП существенно недооценивается. Государственные выплаты пострадавшим в ДТП ниже, чем в ряде других несчастных случаев. Страховые компании также учитывают многие, но далеко не все экономические затраты в результате ДТП.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ru-RU" sz="1200" kern="1200" dirty="0" smtClean="0">
              <a:solidFill>
                <a:schemeClr val="tx1"/>
              </a:solidFill>
              <a:effectLst/>
              <a:latin typeface="+mn-lt"/>
              <a:ea typeface="Arial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endParaRPr kumimoji="0" lang="uk-UA" dirty="0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8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897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kumimoji="1" lang="ru-RU" sz="1200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Разработанная Методика расчета величины экономического ущерба от гибели, </a:t>
            </a:r>
            <a:r>
              <a:rPr kumimoji="1"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инвалидизации</a:t>
            </a:r>
            <a:r>
              <a:rPr kumimoji="1" lang="ru-RU" sz="1200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 и ранения людей в результате ДТП удовлетворяет всем перечисленным критериям.</a:t>
            </a:r>
          </a:p>
          <a:p>
            <a:r>
              <a:rPr kumimoji="1" lang="ru-RU" sz="1200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Методика предполагает оценку прямых потерь (непосредственных затрат индивида, семьи и государства, понесенных в результате ДТП) и упущенных выгод (суммы социально-экономических потерь от ДТП вследствие временного или полного выбытия человека с определенными характеристиками из сферы материального производства). </a:t>
            </a:r>
          </a:p>
          <a:p>
            <a:r>
              <a:rPr kumimoji="1" lang="ru-RU" sz="1200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Расчет производится отдельно, по каждому из трех возможных исходов дорожно-транспортных происшествий: гибели, </a:t>
            </a:r>
            <a:r>
              <a:rPr kumimoji="1"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инвалидизации</a:t>
            </a:r>
            <a:r>
              <a:rPr kumimoji="1" lang="ru-RU" sz="1200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, травматизма пострадавших в результате ДТП. Так же учитываются особенности региональной специфики Российской Федерации, существенно влияющие на общую сумму ущерба от ДТП в целом по России.</a:t>
            </a:r>
          </a:p>
          <a:p>
            <a:r>
              <a:rPr kumimoji="1" lang="ru-RU" sz="1200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Стоит обратить внимание на то, что предлагаемая в данном исследовании Методика оценки экономического ущерба от ДТП полностью соответствует международным стандартам, и, более того, следует рекомендациям ОЭСР и позволяет оценить отдельно ущерб от гибели, </a:t>
            </a:r>
            <a:r>
              <a:rPr kumimoji="1"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инвалидизации</a:t>
            </a:r>
            <a:r>
              <a:rPr kumimoji="1" lang="ru-RU" sz="1200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 и травматизма в результате ДТП.</a:t>
            </a:r>
          </a:p>
          <a:p>
            <a:r>
              <a:rPr kumimoji="1" lang="ru-RU" sz="1200" b="1" kern="12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Arial" pitchFamily="34" charset="0"/>
              </a:rPr>
              <a:t>Экономический ущерб от ДТП представлен как сумма прямых затрат на устранение или смягчение негативных последствий ДТП и упущенных выгод от потери (или частичной потери) трудоспособности как следствие ДТП. </a:t>
            </a:r>
            <a:endParaRPr kumimoji="1" lang="ru-RU" sz="1200" kern="1200" dirty="0">
              <a:solidFill>
                <a:schemeClr val="tx1"/>
              </a:solidFill>
              <a:effectLst/>
              <a:latin typeface="+mn-lt"/>
              <a:ea typeface="Arial" charset="0"/>
              <a:cs typeface="Arial" pitchFamily="34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9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438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464300"/>
            <a:ext cx="9144000" cy="288925"/>
          </a:xfrm>
          <a:prstGeom prst="rect">
            <a:avLst/>
          </a:prstGeom>
          <a:gradFill>
            <a:gsLst>
              <a:gs pos="0">
                <a:srgbClr val="234680"/>
              </a:gs>
              <a:gs pos="40000">
                <a:srgbClr val="6D85AB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2" descr="L:\my docs\фриланс\презентации\Артамонов Руслан\руслан\Summa presentation 09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900113" y="1588"/>
            <a:ext cx="0" cy="70167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58738"/>
            <a:ext cx="57943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 userDrawn="1"/>
        </p:nvSpPr>
        <p:spPr bwMode="auto">
          <a:xfrm>
            <a:off x="120650" y="648493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kumimoji="0" lang="ru-RU" sz="1000" dirty="0" smtClean="0">
                <a:solidFill>
                  <a:schemeClr val="bg1"/>
                </a:solidFill>
                <a:latin typeface="Calibri" pitchFamily="34" charset="0"/>
                <a:ea typeface="MS PGothic" pitchFamily="34" charset="-128"/>
              </a:rPr>
              <a:t>Высшая школа экономики, Москва, 2015</a:t>
            </a:r>
            <a:endParaRPr lang="ru-RU" sz="1000" dirty="0" smtClean="0">
              <a:solidFill>
                <a:schemeClr val="bg1"/>
              </a:solidFill>
              <a:latin typeface="Myriad Pro" pitchFamily="34" charset="0"/>
              <a:ea typeface="MS PGothic" pitchFamily="34" charset="-128"/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0"/>
          </p:nvPr>
        </p:nvSpPr>
        <p:spPr>
          <a:xfrm>
            <a:off x="971426" y="178346"/>
            <a:ext cx="7993062" cy="514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baseline="0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11"/>
          </p:nvPr>
        </p:nvSpPr>
        <p:spPr>
          <a:xfrm>
            <a:off x="8489328" y="6464300"/>
            <a:ext cx="432048" cy="21602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="0" baseline="0">
                <a:solidFill>
                  <a:srgbClr val="003F82"/>
                </a:solidFill>
                <a:latin typeface="Myriad Pro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0665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:\my docs\фриланс\презентации\Артамонов Руслан\руслан\Summa presentation 09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25" y="115888"/>
            <a:ext cx="9207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 userDrawn="1"/>
        </p:nvSpPr>
        <p:spPr>
          <a:xfrm>
            <a:off x="0" y="6464300"/>
            <a:ext cx="9144000" cy="288925"/>
          </a:xfrm>
          <a:prstGeom prst="rect">
            <a:avLst/>
          </a:prstGeom>
          <a:gradFill>
            <a:gsLst>
              <a:gs pos="0">
                <a:srgbClr val="234680"/>
              </a:gs>
              <a:gs pos="40000">
                <a:srgbClr val="6D85AB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 bwMode="auto">
          <a:xfrm>
            <a:off x="0" y="6484938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kumimoji="0" lang="ru-RU" sz="1000" dirty="0" smtClean="0">
                <a:solidFill>
                  <a:schemeClr val="bg1"/>
                </a:solidFill>
                <a:latin typeface="Calibri" pitchFamily="34" charset="0"/>
                <a:ea typeface="MS PGothic" pitchFamily="34" charset="-128"/>
              </a:rPr>
              <a:t>Высшая школа экономики, Москва, 2015</a:t>
            </a:r>
            <a:endParaRPr lang="ru-RU" sz="1000" dirty="0" smtClean="0">
              <a:solidFill>
                <a:schemeClr val="bg1"/>
              </a:solidFill>
              <a:latin typeface="Myriad Pro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92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Текст 6"/>
          <p:cNvSpPr txBox="1">
            <a:spLocks/>
          </p:cNvSpPr>
          <p:nvPr/>
        </p:nvSpPr>
        <p:spPr bwMode="auto">
          <a:xfrm>
            <a:off x="152400" y="2949354"/>
            <a:ext cx="8828881" cy="131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sz="2800" b="1" dirty="0" smtClean="0">
                <a:solidFill>
                  <a:srgbClr val="00448E"/>
                </a:solidFill>
                <a:latin typeface="+mn-lt"/>
              </a:rPr>
              <a:t>МЕТОДИКА РАСЧЕТА </a:t>
            </a:r>
          </a:p>
          <a:p>
            <a:pPr algn="ctr"/>
            <a:r>
              <a:rPr lang="ru-RU" sz="2800" b="1" dirty="0" smtClean="0">
                <a:solidFill>
                  <a:srgbClr val="00448E"/>
                </a:solidFill>
                <a:latin typeface="+mn-lt"/>
              </a:rPr>
              <a:t>СТОИМОСТИ ЧЕЛОВЕЧЕСКОЙ ЖИЗНИ</a:t>
            </a:r>
            <a:endParaRPr lang="ru-RU" sz="2400" b="1" dirty="0" smtClean="0">
              <a:solidFill>
                <a:srgbClr val="00448E"/>
              </a:solidFill>
              <a:latin typeface="+mn-lt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 bwMode="auto">
          <a:xfrm>
            <a:off x="434975" y="5331513"/>
            <a:ext cx="8318500" cy="8445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>
              <a:buFont typeface="Arial" charset="0"/>
              <a:buNone/>
            </a:pPr>
            <a:r>
              <a:rPr kumimoji="0" lang="ru-RU" altLang="ru-RU" sz="2000" dirty="0" smtClean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Институт </a:t>
            </a:r>
            <a:r>
              <a:rPr kumimoji="0" lang="ru-RU" altLang="ru-RU" sz="20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экономики транспорта и транспортной политики НИУ ВШЭ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434975" y="1656293"/>
            <a:ext cx="8318500" cy="8445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>
              <a:buFont typeface="Arial" charset="0"/>
              <a:buNone/>
            </a:pPr>
            <a:r>
              <a:rPr kumimoji="0" lang="en-US" altLang="ru-RU" sz="2000" b="1" dirty="0" smtClean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II </a:t>
            </a:r>
            <a:r>
              <a:rPr kumimoji="0" lang="ru-RU" altLang="ru-RU" sz="2000" b="1" dirty="0" smtClean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Международный форум «Инновации в дорожном строительстве»</a:t>
            </a:r>
          </a:p>
          <a:p>
            <a:pPr algn="ctr">
              <a:buFont typeface="Arial" charset="0"/>
              <a:buNone/>
            </a:pPr>
            <a:r>
              <a:rPr kumimoji="0" lang="ru-RU" altLang="ru-RU" sz="2000" b="1" dirty="0" smtClean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25-27 мая 2016 г., Сочи</a:t>
            </a:r>
            <a:endParaRPr kumimoji="0" lang="ru-RU" altLang="ru-RU" sz="2000" b="1" dirty="0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89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433332" y="1124788"/>
            <a:ext cx="8286233" cy="432000"/>
            <a:chOff x="502921" y="1353312"/>
            <a:chExt cx="8286233" cy="43200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502921" y="1353312"/>
              <a:ext cx="8258802" cy="432000"/>
            </a:xfrm>
            <a:prstGeom prst="rect">
              <a:avLst/>
            </a:prstGeom>
            <a:pattFill prst="wdDnDiag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30352" y="1429569"/>
              <a:ext cx="825880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ИТОГОВЫЙ СОЦИАЛЬНО-ЭКОНОМИЧЕСКИЙ УЩЕРБ ОТ ДТП ДЛЯ РФ, МЛН. РУБ. В 2013Г</a:t>
              </a:r>
              <a:endPara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92875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10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972000" y="108000"/>
            <a:ext cx="8063143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+mn-lt"/>
              </a:rPr>
              <a:t>Результаты 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расчета по Методике НИУ ВШЭ</a:t>
            </a:r>
            <a:endParaRPr lang="ru-RU" sz="28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297383"/>
              </p:ext>
            </p:extLst>
          </p:nvPr>
        </p:nvGraphicFramePr>
        <p:xfrm>
          <a:off x="238993" y="1871519"/>
          <a:ext cx="8682756" cy="2819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2771"/>
                <a:gridCol w="1620981"/>
                <a:gridCol w="1766455"/>
                <a:gridCol w="2608118"/>
                <a:gridCol w="1284431"/>
              </a:tblGrid>
              <a:tr h="154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КОЛИЧЕСТВО ПОГИБШИХ/ПОСТРАДАВШИХ В ДТП, ЧЕЛ.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ИТОГОВЫЙ СОЦИАЛЬНО-ЭКОНОМИЧЕСКИЙ УЩЕРБ, МЛН. РУБ.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4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СОЦИАЛЬНО-ЭКОНОМИЧЕСКИЙ УЩЕРБ ОТ ГИБЕЛИ/ ИНВАЛИДИЗАЦИИ  ОДНОГО ЧЕЛОВЕКА, МЛН. РУБ.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ОТ ВВП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84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ПОГИБШИЕ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27 520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252 </a:t>
                      </a:r>
                      <a:r>
                        <a:rPr lang="ru-RU" sz="1600" dirty="0" smtClean="0">
                          <a:effectLst/>
                        </a:rPr>
                        <a:t>628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9,2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ИНВАЛИДЫ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5 603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30 </a:t>
                      </a:r>
                      <a:r>
                        <a:rPr lang="ru-RU" sz="1600" dirty="0" smtClean="0">
                          <a:effectLst/>
                        </a:rPr>
                        <a:t>500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5,4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0,05%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РАНЕНЫЕ 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260 221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 </a:t>
                      </a:r>
                      <a:r>
                        <a:rPr lang="ru-RU" sz="1600" dirty="0" smtClean="0">
                          <a:effectLst/>
                        </a:rPr>
                        <a:t>451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0,08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ВСЕГО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293 344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303 </a:t>
                      </a:r>
                      <a:r>
                        <a:rPr lang="ru-RU" sz="1600" b="1" dirty="0" smtClean="0">
                          <a:effectLst/>
                        </a:rPr>
                        <a:t>581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1,03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45725" y="5186481"/>
            <a:ext cx="8576024" cy="641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Итоговый социально-экономический ущерб = прямые + упущенные выгоды (считаются по доходам</a:t>
            </a:r>
            <a:r>
              <a:rPr lang="ru-RU" sz="16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6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77145" y="4805922"/>
            <a:ext cx="4715745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Источник: </a:t>
            </a:r>
            <a:r>
              <a:rPr lang="ru-RU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расчеты авторов по данным ГИБДД и Росстата</a:t>
            </a:r>
          </a:p>
        </p:txBody>
      </p:sp>
    </p:spTree>
    <p:extLst>
      <p:ext uri="{BB962C8B-B14F-4D97-AF65-F5344CB8AC3E}">
        <p14:creationId xmlns:p14="http://schemas.microsoft.com/office/powerpoint/2010/main" val="171987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92875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11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972000" y="108000"/>
            <a:ext cx="84963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1600" dirty="0">
                <a:solidFill>
                  <a:prstClr val="white"/>
                </a:solidFill>
                <a:latin typeface="Myriad Pro" panose="020B0503030403020204" pitchFamily="34" charset="0"/>
              </a:rPr>
              <a:t>Результаты расчета (поправка на социально-демографические характеристики)</a:t>
            </a:r>
          </a:p>
        </p:txBody>
      </p:sp>
      <p:grpSp>
        <p:nvGrpSpPr>
          <p:cNvPr id="2" name="Группа 6"/>
          <p:cNvGrpSpPr/>
          <p:nvPr/>
        </p:nvGrpSpPr>
        <p:grpSpPr>
          <a:xfrm>
            <a:off x="447048" y="1434064"/>
            <a:ext cx="8286233" cy="432000"/>
            <a:chOff x="502921" y="1353312"/>
            <a:chExt cx="8286233" cy="43200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502921" y="1353312"/>
              <a:ext cx="8258802" cy="432000"/>
            </a:xfrm>
            <a:prstGeom prst="rect">
              <a:avLst/>
            </a:prstGeom>
            <a:pattFill prst="wdDnDiag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30352" y="1429569"/>
              <a:ext cx="825880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/>
                  <a:ea typeface="Calibri" panose="020F0502020204030204" pitchFamily="34" charset="0"/>
                  <a:cs typeface="Times New Roman" panose="02020603050405020304" pitchFamily="18" charset="0"/>
                </a:rPr>
                <a:t>ИТОГОВЫЙ СОЦИАЛЬНО-ЭКОНОМИЧЕСКИЙ УЩЕРБ ОТ ДТП ДЛЯ РФ, МЛН. РУБ. В 2013Г</a:t>
              </a:r>
              <a:endParaRPr lang="ru-RU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45725" y="5590024"/>
            <a:ext cx="8021781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Итоговый социально-экономический ущерб = прямые + упущенные выгоды (считаются по доходам)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Источник: </a:t>
            </a:r>
            <a:r>
              <a:rPr lang="ru-RU" sz="1200" i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расчеты авторов по данным ГИБДД и Росстата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476125"/>
              </p:ext>
            </p:extLst>
          </p:nvPr>
        </p:nvGraphicFramePr>
        <p:xfrm>
          <a:off x="419617" y="2103120"/>
          <a:ext cx="8258802" cy="3286883"/>
        </p:xfrm>
        <a:graphic>
          <a:graphicData uri="http://schemas.openxmlformats.org/drawingml/2006/table">
            <a:tbl>
              <a:tblPr/>
              <a:tblGrid>
                <a:gridCol w="1625634"/>
                <a:gridCol w="1001506"/>
                <a:gridCol w="1838515"/>
                <a:gridCol w="1935279"/>
                <a:gridCol w="1857868"/>
              </a:tblGrid>
              <a:tr h="33055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Исход ДТП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Возраст от 0 до 14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Возраст от 15 до 59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Возраст старше 60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347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Гибель в результате ДТП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Мужчины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158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848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74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Женщины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211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Получение инвалидности в результате ДТП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Мужчины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78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Женщины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822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3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Получение травм в результате ДТП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Мужчины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784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058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3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Женщины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088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7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Экономический ущерб, </a:t>
                      </a:r>
                      <a:r>
                        <a:rPr lang="ru-RU" sz="16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Мужчины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9 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923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181 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217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095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3474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Женщины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7 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699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86 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187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804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81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92875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12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972000" y="108000"/>
            <a:ext cx="8078482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uk-UA" sz="2800" dirty="0">
                <a:solidFill>
                  <a:schemeClr val="bg1"/>
                </a:solidFill>
                <a:latin typeface="+mn-lt"/>
              </a:rPr>
              <a:t>Пример </a:t>
            </a:r>
            <a:r>
              <a:rPr lang="uk-UA" sz="2800" dirty="0" err="1">
                <a:solidFill>
                  <a:schemeClr val="bg1"/>
                </a:solidFill>
                <a:latin typeface="+mn-lt"/>
              </a:rPr>
              <a:t>расчета</a:t>
            </a:r>
            <a:r>
              <a:rPr lang="uk-UA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uk-UA" sz="2800" dirty="0" err="1">
                <a:solidFill>
                  <a:schemeClr val="bg1"/>
                </a:solidFill>
                <a:latin typeface="+mn-lt"/>
              </a:rPr>
              <a:t>эффективности</a:t>
            </a:r>
            <a:r>
              <a:rPr lang="uk-UA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uk-UA" sz="2800" dirty="0" smtClean="0">
                <a:solidFill>
                  <a:schemeClr val="bg1"/>
                </a:solidFill>
                <a:latin typeface="+mn-lt"/>
              </a:rPr>
              <a:t>ФЦП </a:t>
            </a:r>
            <a:r>
              <a:rPr lang="uk-UA" sz="2800" dirty="0">
                <a:solidFill>
                  <a:schemeClr val="bg1"/>
                </a:solidFill>
                <a:latin typeface="+mn-lt"/>
              </a:rPr>
              <a:t>в 2013 </a:t>
            </a:r>
            <a:r>
              <a:rPr lang="uk-UA" sz="2800" dirty="0" smtClean="0">
                <a:solidFill>
                  <a:schemeClr val="bg1"/>
                </a:solidFill>
                <a:latin typeface="+mn-lt"/>
              </a:rPr>
              <a:t>году</a:t>
            </a:r>
            <a:endParaRPr lang="uk-UA" sz="2800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82670" y="1107933"/>
            <a:ext cx="8359601" cy="4515201"/>
            <a:chOff x="382670" y="1107933"/>
            <a:chExt cx="8359601" cy="4515201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697902" y="1107933"/>
              <a:ext cx="8009679" cy="16248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382671" y="1167365"/>
              <a:ext cx="712619" cy="648072"/>
              <a:chOff x="550645" y="2829518"/>
              <a:chExt cx="1099299" cy="999728"/>
            </a:xfrm>
          </p:grpSpPr>
          <p:sp>
            <p:nvSpPr>
              <p:cNvPr id="26" name="Ромб 25"/>
              <p:cNvSpPr/>
              <p:nvPr/>
            </p:nvSpPr>
            <p:spPr>
              <a:xfrm>
                <a:off x="550645" y="2829518"/>
                <a:ext cx="1099299" cy="999728"/>
              </a:xfrm>
              <a:prstGeom prst="diamond">
                <a:avLst/>
              </a:prstGeom>
              <a:solidFill>
                <a:schemeClr val="bg1"/>
              </a:solidFill>
              <a:ln w="19050">
                <a:solidFill>
                  <a:srgbClr val="00448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27" name="Ромб 26"/>
              <p:cNvSpPr/>
              <p:nvPr/>
            </p:nvSpPr>
            <p:spPr>
              <a:xfrm>
                <a:off x="618463" y="2903815"/>
                <a:ext cx="950159" cy="864096"/>
              </a:xfrm>
              <a:prstGeom prst="diamond">
                <a:avLst/>
              </a:prstGeom>
              <a:solidFill>
                <a:srgbClr val="0044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uk-UA" dirty="0" smtClean="0"/>
                  <a:t>1</a:t>
                </a:r>
                <a:endParaRPr lang="uk-UA" dirty="0"/>
              </a:p>
            </p:txBody>
          </p:sp>
        </p:grpSp>
        <p:sp>
          <p:nvSpPr>
            <p:cNvPr id="25" name="Прямоугольник 24"/>
            <p:cNvSpPr/>
            <p:nvPr/>
          </p:nvSpPr>
          <p:spPr>
            <a:xfrm>
              <a:off x="1083502" y="1243398"/>
              <a:ext cx="7433330" cy="16927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 smtClean="0">
                  <a:latin typeface="+mn-lt"/>
                </a:rPr>
                <a:t>В </a:t>
              </a:r>
              <a:r>
                <a:rPr lang="ru-RU" dirty="0">
                  <a:latin typeface="+mn-lt"/>
                </a:rPr>
                <a:t>соответствии с Программой стоимость ущерба от одного погибшего в ДТП составляла </a:t>
              </a:r>
              <a:r>
                <a:rPr lang="ru-RU" b="1" dirty="0">
                  <a:solidFill>
                    <a:srgbClr val="00448E"/>
                  </a:solidFill>
                  <a:latin typeface="+mn-lt"/>
                </a:rPr>
                <a:t>5,7 млн. </a:t>
              </a:r>
              <a:r>
                <a:rPr lang="ru-RU" b="1" dirty="0" smtClean="0">
                  <a:solidFill>
                    <a:srgbClr val="00448E"/>
                  </a:solidFill>
                  <a:latin typeface="+mn-lt"/>
                </a:rPr>
                <a:t>рублей</a:t>
              </a:r>
            </a:p>
            <a:p>
              <a:endParaRPr lang="ru-RU" dirty="0">
                <a:latin typeface="+mn-lt"/>
              </a:endParaRPr>
            </a:p>
            <a:p>
              <a:r>
                <a:rPr lang="ru-RU" dirty="0" smtClean="0">
                  <a:latin typeface="+mn-lt"/>
                </a:rPr>
                <a:t>В </a:t>
              </a:r>
              <a:r>
                <a:rPr lang="ru-RU" dirty="0">
                  <a:latin typeface="+mn-lt"/>
                </a:rPr>
                <a:t>соответствии с предлагаемой </a:t>
              </a:r>
              <a:r>
                <a:rPr lang="ru-RU" dirty="0" smtClean="0">
                  <a:latin typeface="+mn-lt"/>
                </a:rPr>
                <a:t>методикой, </a:t>
              </a:r>
              <a:r>
                <a:rPr lang="ru-RU" b="1" dirty="0">
                  <a:latin typeface="+mn-lt"/>
                </a:rPr>
                <a:t>величина ущерба от одного погибшего в ДТП составляет</a:t>
              </a:r>
              <a:r>
                <a:rPr lang="ru-RU" dirty="0">
                  <a:latin typeface="+mn-lt"/>
                </a:rPr>
                <a:t> </a:t>
              </a:r>
              <a:r>
                <a:rPr lang="ru-RU" b="1" dirty="0" smtClean="0">
                  <a:solidFill>
                    <a:srgbClr val="FF0000"/>
                  </a:solidFill>
                  <a:latin typeface="+mn-lt"/>
                </a:rPr>
                <a:t>9,2 </a:t>
              </a:r>
              <a:r>
                <a:rPr lang="ru-RU" b="1" dirty="0">
                  <a:solidFill>
                    <a:srgbClr val="FF0000"/>
                  </a:solidFill>
                  <a:latin typeface="+mn-lt"/>
                </a:rPr>
                <a:t>млн. </a:t>
              </a:r>
              <a:r>
                <a:rPr lang="ru-RU" b="1" dirty="0" smtClean="0">
                  <a:solidFill>
                    <a:srgbClr val="FF0000"/>
                  </a:solidFill>
                  <a:latin typeface="+mn-lt"/>
                </a:rPr>
                <a:t>рублей</a:t>
              </a:r>
              <a:endParaRPr lang="ru-RU" b="1" dirty="0">
                <a:solidFill>
                  <a:srgbClr val="FF0000"/>
                </a:solidFill>
                <a:latin typeface="+mn-lt"/>
              </a:endParaRPr>
            </a:p>
            <a:p>
              <a:endParaRPr lang="ru-RU" sz="1400" b="1" dirty="0">
                <a:solidFill>
                  <a:srgbClr val="00448E"/>
                </a:solidFill>
                <a:latin typeface="+mn-lt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697900" y="2975426"/>
              <a:ext cx="8044371" cy="15244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grpSp>
          <p:nvGrpSpPr>
            <p:cNvPr id="44" name="Группа 43"/>
            <p:cNvGrpSpPr/>
            <p:nvPr/>
          </p:nvGrpSpPr>
          <p:grpSpPr>
            <a:xfrm>
              <a:off x="382670" y="3034858"/>
              <a:ext cx="706375" cy="648072"/>
              <a:chOff x="556801" y="2582622"/>
              <a:chExt cx="1089667" cy="999728"/>
            </a:xfrm>
          </p:grpSpPr>
          <p:sp>
            <p:nvSpPr>
              <p:cNvPr id="45" name="Ромб 44"/>
              <p:cNvSpPr/>
              <p:nvPr/>
            </p:nvSpPr>
            <p:spPr>
              <a:xfrm>
                <a:off x="556801" y="2582622"/>
                <a:ext cx="1089667" cy="999728"/>
              </a:xfrm>
              <a:prstGeom prst="diamond">
                <a:avLst/>
              </a:prstGeom>
              <a:solidFill>
                <a:schemeClr val="bg1"/>
              </a:solidFill>
              <a:ln w="19050">
                <a:solidFill>
                  <a:srgbClr val="00448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46" name="Ромб 45"/>
              <p:cNvSpPr/>
              <p:nvPr/>
            </p:nvSpPr>
            <p:spPr>
              <a:xfrm>
                <a:off x="624619" y="2656923"/>
                <a:ext cx="941833" cy="864096"/>
              </a:xfrm>
              <a:prstGeom prst="diamond">
                <a:avLst/>
              </a:prstGeom>
              <a:solidFill>
                <a:srgbClr val="0044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uk-UA" dirty="0" smtClean="0">
                    <a:sym typeface="Wingdings" panose="05000000000000000000" pitchFamily="2" charset="2"/>
                  </a:rPr>
                  <a:t>2</a:t>
                </a:r>
                <a:endParaRPr lang="uk-UA" dirty="0"/>
              </a:p>
            </p:txBody>
          </p:sp>
        </p:grpSp>
        <p:sp>
          <p:nvSpPr>
            <p:cNvPr id="47" name="Прямоугольник 46"/>
            <p:cNvSpPr/>
            <p:nvPr/>
          </p:nvSpPr>
          <p:spPr>
            <a:xfrm>
              <a:off x="1083500" y="3058935"/>
              <a:ext cx="7624081" cy="16927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 smtClean="0">
                  <a:latin typeface="+mn-lt"/>
                </a:rPr>
                <a:t>Общая </a:t>
              </a:r>
              <a:r>
                <a:rPr lang="ru-RU" dirty="0">
                  <a:latin typeface="+mn-lt"/>
                </a:rPr>
                <a:t>величина предотвращенного ущерба, по нормативам программы: </a:t>
              </a:r>
              <a:endParaRPr lang="ru-RU" dirty="0" smtClean="0">
                <a:latin typeface="+mn-lt"/>
              </a:endParaRPr>
            </a:p>
            <a:p>
              <a:r>
                <a:rPr lang="ru-RU" b="1" dirty="0" smtClean="0">
                  <a:solidFill>
                    <a:srgbClr val="00448E"/>
                  </a:solidFill>
                  <a:latin typeface="+mn-lt"/>
                </a:rPr>
                <a:t>824,83 </a:t>
              </a:r>
              <a:r>
                <a:rPr lang="ru-RU" b="1" dirty="0">
                  <a:solidFill>
                    <a:srgbClr val="00448E"/>
                  </a:solidFill>
                  <a:latin typeface="+mn-lt"/>
                </a:rPr>
                <a:t>млн. </a:t>
              </a:r>
              <a:r>
                <a:rPr lang="ru-RU" b="1" dirty="0" smtClean="0">
                  <a:solidFill>
                    <a:srgbClr val="00448E"/>
                  </a:solidFill>
                  <a:latin typeface="+mn-lt"/>
                </a:rPr>
                <a:t>рублей</a:t>
              </a:r>
            </a:p>
            <a:p>
              <a:endParaRPr lang="ru-RU" b="1" dirty="0" smtClean="0">
                <a:solidFill>
                  <a:srgbClr val="00448E"/>
                </a:solidFill>
                <a:latin typeface="+mn-lt"/>
              </a:endParaRPr>
            </a:p>
            <a:p>
              <a:r>
                <a:rPr lang="ru-RU" b="1" dirty="0">
                  <a:latin typeface="+mn-lt"/>
                </a:rPr>
                <a:t>Общая величина предотвращенного ущерба в соответствии с Методикой</a:t>
              </a:r>
              <a:r>
                <a:rPr lang="ru-RU" dirty="0">
                  <a:latin typeface="+mn-lt"/>
                </a:rPr>
                <a:t>: </a:t>
              </a:r>
              <a:r>
                <a:rPr lang="ru-RU" b="1" dirty="0" smtClean="0">
                  <a:solidFill>
                    <a:srgbClr val="FF0000"/>
                  </a:solidFill>
                  <a:latin typeface="+mn-lt"/>
                </a:rPr>
                <a:t>6430,8 </a:t>
              </a:r>
              <a:r>
                <a:rPr lang="ru-RU" b="1" dirty="0">
                  <a:solidFill>
                    <a:srgbClr val="FF0000"/>
                  </a:solidFill>
                  <a:latin typeface="+mn-lt"/>
                </a:rPr>
                <a:t>млн. рублей</a:t>
              </a:r>
            </a:p>
            <a:p>
              <a:endParaRPr lang="ru-RU" sz="1400" b="1" dirty="0">
                <a:solidFill>
                  <a:srgbClr val="00448E"/>
                </a:solidFill>
                <a:latin typeface="+mn-lt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1495146" y="4508496"/>
              <a:ext cx="676003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ru-RU" sz="1400" b="1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697901" y="4867134"/>
              <a:ext cx="8044369" cy="756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grpSp>
          <p:nvGrpSpPr>
            <p:cNvPr id="58" name="Группа 57"/>
            <p:cNvGrpSpPr/>
            <p:nvPr/>
          </p:nvGrpSpPr>
          <p:grpSpPr>
            <a:xfrm>
              <a:off x="382671" y="4926562"/>
              <a:ext cx="715705" cy="648072"/>
              <a:chOff x="556802" y="2383376"/>
              <a:chExt cx="1104060" cy="999728"/>
            </a:xfrm>
          </p:grpSpPr>
          <p:sp>
            <p:nvSpPr>
              <p:cNvPr id="59" name="Ромб 58"/>
              <p:cNvSpPr/>
              <p:nvPr/>
            </p:nvSpPr>
            <p:spPr>
              <a:xfrm>
                <a:off x="556802" y="2383376"/>
                <a:ext cx="1104060" cy="999728"/>
              </a:xfrm>
              <a:prstGeom prst="diamond">
                <a:avLst/>
              </a:prstGeom>
              <a:solidFill>
                <a:schemeClr val="bg1"/>
              </a:solidFill>
              <a:ln w="19050">
                <a:solidFill>
                  <a:srgbClr val="00448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60" name="Ромб 59"/>
              <p:cNvSpPr/>
              <p:nvPr/>
            </p:nvSpPr>
            <p:spPr>
              <a:xfrm>
                <a:off x="624620" y="2457676"/>
                <a:ext cx="954275" cy="864096"/>
              </a:xfrm>
              <a:prstGeom prst="diamond">
                <a:avLst/>
              </a:prstGeom>
              <a:solidFill>
                <a:srgbClr val="0044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uk-UA" dirty="0" smtClean="0">
                    <a:sym typeface="Wingdings" panose="05000000000000000000" pitchFamily="2" charset="2"/>
                  </a:rPr>
                  <a:t>3</a:t>
                </a:r>
                <a:endParaRPr lang="uk-UA" dirty="0"/>
              </a:p>
            </p:txBody>
          </p:sp>
        </p:grpSp>
        <p:sp>
          <p:nvSpPr>
            <p:cNvPr id="61" name="Прямоугольник 60"/>
            <p:cNvSpPr/>
            <p:nvPr/>
          </p:nvSpPr>
          <p:spPr>
            <a:xfrm>
              <a:off x="1083501" y="5086833"/>
              <a:ext cx="746552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  <a:latin typeface="+mn-lt"/>
                </a:rPr>
                <a:t>РОСТ ОЦЕНКИ ЭФФЕКТИВНОСТИ ПРОГРАММЫ ПОЧТИ В 8 РАЗ</a:t>
              </a:r>
              <a:endParaRPr lang="ru-RU" b="1" dirty="0">
                <a:solidFill>
                  <a:srgbClr val="FF00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830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92875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13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972000" y="108000"/>
            <a:ext cx="8052257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lvl="0" algn="ctr">
              <a:defRPr sz="28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uk-UA" sz="2600" dirty="0"/>
              <a:t>Пример </a:t>
            </a:r>
            <a:r>
              <a:rPr lang="uk-UA" sz="2600" dirty="0" err="1"/>
              <a:t>расчета</a:t>
            </a:r>
            <a:r>
              <a:rPr lang="uk-UA" sz="2600" dirty="0"/>
              <a:t> </a:t>
            </a:r>
            <a:r>
              <a:rPr lang="uk-UA" sz="2600" dirty="0" err="1"/>
              <a:t>эффективности</a:t>
            </a:r>
            <a:r>
              <a:rPr lang="uk-UA" sz="2600" dirty="0"/>
              <a:t> </a:t>
            </a:r>
            <a:r>
              <a:rPr lang="uk-UA" sz="2600" dirty="0" err="1"/>
              <a:t>программы</a:t>
            </a:r>
            <a:r>
              <a:rPr lang="uk-UA" sz="2600" dirty="0"/>
              <a:t> в 2013 году 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790268" y="1219200"/>
            <a:ext cx="7284184" cy="4303512"/>
            <a:chOff x="974993" y="1588656"/>
            <a:chExt cx="7284184" cy="2567006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1316838" y="1588656"/>
              <a:ext cx="6942339" cy="735506"/>
              <a:chOff x="1316838" y="1588656"/>
              <a:chExt cx="6942339" cy="735506"/>
            </a:xfrm>
          </p:grpSpPr>
          <p:sp>
            <p:nvSpPr>
              <p:cNvPr id="23" name="Прямоугольник с двумя усеченными противолежащими углами 22"/>
              <p:cNvSpPr/>
              <p:nvPr/>
            </p:nvSpPr>
            <p:spPr>
              <a:xfrm>
                <a:off x="1316838" y="1588656"/>
                <a:ext cx="6942339" cy="735506"/>
              </a:xfrm>
              <a:prstGeom prst="snip2DiagRect">
                <a:avLst/>
              </a:prstGeom>
              <a:solidFill>
                <a:srgbClr val="00448E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 sz="2000"/>
              </a:p>
            </p:txBody>
          </p:sp>
          <p:sp>
            <p:nvSpPr>
              <p:cNvPr id="25" name="Прямоугольник 24"/>
              <p:cNvSpPr/>
              <p:nvPr/>
            </p:nvSpPr>
            <p:spPr>
              <a:xfrm>
                <a:off x="1316838" y="1667390"/>
                <a:ext cx="6942339" cy="6058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000" b="1" dirty="0" smtClean="0">
                    <a:solidFill>
                      <a:srgbClr val="FFC000"/>
                    </a:solidFill>
                    <a:latin typeface="+mn-lt"/>
                  </a:rPr>
                  <a:t>ПОКАЗАТЕЛЬ ЭФФЕКТИВНОСТИ </a:t>
                </a:r>
                <a:r>
                  <a:rPr lang="ru-RU" sz="2000" b="1" dirty="0" smtClean="0">
                    <a:solidFill>
                      <a:schemeClr val="bg1"/>
                    </a:solidFill>
                    <a:latin typeface="+mn-lt"/>
                  </a:rPr>
                  <a:t>=  ОТНОШЕНИЕ ВЕЛИЧИНЫ ПРЕДОТВРАЩЕННОГО УЩЕРБА К ВЕЛИЧИНЕ РАСХОДОВ НА РЕАЛИЗАЦИЮ ПРОГРАММЫ</a:t>
                </a:r>
                <a:endParaRPr lang="ru-RU" sz="2000" b="1" dirty="0">
                  <a:solidFill>
                    <a:schemeClr val="bg1"/>
                  </a:solidFill>
                  <a:latin typeface="+mn-lt"/>
                </a:endParaRPr>
              </a:p>
            </p:txBody>
          </p:sp>
        </p:grpSp>
        <p:sp>
          <p:nvSpPr>
            <p:cNvPr id="4" name="Прямоугольник 3"/>
            <p:cNvSpPr/>
            <p:nvPr/>
          </p:nvSpPr>
          <p:spPr>
            <a:xfrm>
              <a:off x="974993" y="2454380"/>
              <a:ext cx="7284184" cy="6058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6430,8 МЛН. РУБ. </a:t>
              </a:r>
              <a:r>
                <a:rPr lang="ru-RU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- 3214,9 </a:t>
              </a:r>
              <a:r>
                <a:rPr lang="ru-RU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МЛН. РУБ.  </a:t>
              </a:r>
              <a:r>
                <a:rPr lang="ru-RU" sz="2000" b="1" dirty="0">
                  <a:solidFill>
                    <a:srgbClr val="FF0000"/>
                  </a:solidFill>
                  <a:latin typeface="+mj-lt"/>
                </a:rPr>
                <a:t>= </a:t>
              </a:r>
              <a:r>
                <a:rPr lang="ru-RU" sz="2000" b="1" dirty="0" smtClean="0">
                  <a:solidFill>
                    <a:srgbClr val="FF0000"/>
                  </a:solidFill>
                  <a:latin typeface="+mj-lt"/>
                </a:rPr>
                <a:t>3215,9 МЛН.РУБ.</a:t>
              </a:r>
            </a:p>
            <a:p>
              <a:pPr algn="ctr"/>
              <a:r>
                <a:rPr lang="ru-RU" sz="2000" b="1" dirty="0" smtClean="0">
                  <a:solidFill>
                    <a:srgbClr val="FF0000"/>
                  </a:solidFill>
                  <a:latin typeface="+mj-lt"/>
                </a:rPr>
                <a:t> </a:t>
              </a:r>
              <a:endParaRPr lang="ru-RU" sz="2000" b="1" dirty="0">
                <a:solidFill>
                  <a:srgbClr val="FF0000"/>
                </a:solidFill>
                <a:latin typeface="+mj-lt"/>
              </a:endParaRPr>
            </a:p>
            <a:p>
              <a:pPr algn="ctr"/>
              <a:r>
                <a:rPr lang="ru-RU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6430,8 МЛН. РУБ. /3214,9 МЛН. РУБ.  </a:t>
              </a:r>
              <a:r>
                <a:rPr lang="ru-RU" sz="2000" b="1" dirty="0" smtClean="0">
                  <a:solidFill>
                    <a:srgbClr val="FF0000"/>
                  </a:solidFill>
                  <a:latin typeface="+mj-lt"/>
                </a:rPr>
                <a:t>= 2,003. </a:t>
              </a:r>
              <a:endParaRPr lang="ru-RU" sz="2000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29" name="Прямоугольник с двумя усеченными противолежащими углами 28"/>
            <p:cNvSpPr/>
            <p:nvPr/>
          </p:nvSpPr>
          <p:spPr>
            <a:xfrm>
              <a:off x="974993" y="3367156"/>
              <a:ext cx="7284184" cy="788506"/>
            </a:xfrm>
            <a:prstGeom prst="snip2DiagRect">
              <a:avLst/>
            </a:prstGeom>
            <a:pattFill prst="wdDnDiag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dirty="0" smtClean="0">
                  <a:solidFill>
                    <a:srgbClr val="FF0000"/>
                  </a:solidFill>
                </a:rPr>
                <a:t>Эффективность программы составляет 3215,9 млн. руб. </a:t>
              </a:r>
            </a:p>
            <a:p>
              <a:pPr algn="ctr"/>
              <a:endParaRPr lang="ru-RU" sz="22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ru-RU" sz="2200" b="1" dirty="0" smtClean="0">
                  <a:solidFill>
                    <a:srgbClr val="FF0000"/>
                  </a:solidFill>
                </a:rPr>
                <a:t>КОЭФФИЦИЕНТ ОТДАЧИ ОТ ПРОГРАММЫ СОСТАВЛЯЕТ 2</a:t>
              </a:r>
              <a:endParaRPr lang="ru-RU" sz="22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547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3480308"/>
            <a:ext cx="9142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448E"/>
                </a:solidFill>
                <a:latin typeface="+mn-lt"/>
              </a:rPr>
              <a:t>СПАСИБО ЗА ВНИМАНИЕ!</a:t>
            </a:r>
            <a:endParaRPr lang="en-US" sz="2800" b="1" dirty="0">
              <a:solidFill>
                <a:srgbClr val="00448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058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92875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2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972000" y="262268"/>
            <a:ext cx="794975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>
              <a:defRPr sz="28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ru-RU" sz="2600" dirty="0">
                <a:solidFill>
                  <a:prstClr val="white"/>
                </a:solidFill>
              </a:rPr>
              <a:t>Доля стоимости человеческой жизни в общей стоимости ущерба от ДТП в разных странах мира</a:t>
            </a:r>
            <a:endParaRPr lang="uk-UA" sz="2600" dirty="0">
              <a:solidFill>
                <a:prstClr val="white"/>
              </a:solidFill>
            </a:endParaRPr>
          </a:p>
          <a:p>
            <a:endParaRPr lang="uk-UA" sz="2600" dirty="0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1256" y="1068364"/>
            <a:ext cx="8567057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Если национальная политика нацелена на повышение безопасности движения, то в расчет начинает приниматься более полный перечень статей издержек от ДТП, в том числе человеческая жизнь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208633"/>
              </p:ext>
            </p:extLst>
          </p:nvPr>
        </p:nvGraphicFramePr>
        <p:xfrm>
          <a:off x="291402" y="1970373"/>
          <a:ext cx="8630348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7712"/>
                <a:gridCol w="512263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Страна  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Доля стоимости человеческой жизни в общей стоимости ущерба от ДТП, %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Бельгия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3,9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Франция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6,7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Испания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31,8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Великобритания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54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Финляндия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61,5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Швейцария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62,2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Дания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48,9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Австралия, 2006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74,5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Италия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90,3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Новая Зеландия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90,5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Япония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91,0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Швеция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91,1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США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94,0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61256" y="6215876"/>
            <a:ext cx="5693229" cy="5539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altLang="ru-RU" sz="1000" dirty="0" bmk="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Источник: </a:t>
            </a:r>
            <a:r>
              <a:rPr lang="en-US" altLang="ru-RU" sz="1000" dirty="0" bmk="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SWOV </a:t>
            </a:r>
            <a:r>
              <a:rPr lang="en-US" altLang="ru-RU" sz="1000" dirty="0" smtClean="0" bmk="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Fact sheet Road crash costs – http://www.swov.nl/rapport/Factsheets/UK/FS_Costs.pdf </a:t>
            </a:r>
            <a:endParaRPr lang="ru-RU" altLang="ru-RU" sz="1000" dirty="0" smtClean="0" bmk="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altLang="ru-RU" sz="1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Social Cost of Road Crashes and Injuries 2014 update - http://www.transport.govt.nz/assets/Uploads/Research/Documents/Social-Cost-June-2014-update.pdf </a:t>
            </a:r>
            <a:endParaRPr lang="en-US" altLang="ru-RU" sz="1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96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92875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3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972000" y="108000"/>
            <a:ext cx="84963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1600" dirty="0" smtClean="0">
                <a:solidFill>
                  <a:prstClr val="white"/>
                </a:solidFill>
                <a:latin typeface="Myriad Pro" pitchFamily="34" charset="0"/>
              </a:rPr>
              <a:t>Оценки стоимости ущерба от потери человеческой жизни в России</a:t>
            </a:r>
            <a:endParaRPr lang="uk-UA" sz="1600" dirty="0">
              <a:solidFill>
                <a:prstClr val="white"/>
              </a:solidFill>
              <a:latin typeface="Myriad Pro" pitchFamily="34" charset="0"/>
            </a:endParaRPr>
          </a:p>
        </p:txBody>
      </p:sp>
      <p:graphicFrame>
        <p:nvGraphicFramePr>
          <p:cNvPr id="4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778089"/>
              </p:ext>
            </p:extLst>
          </p:nvPr>
        </p:nvGraphicFramePr>
        <p:xfrm>
          <a:off x="249381" y="850306"/>
          <a:ext cx="8797637" cy="5520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7745"/>
                <a:gridCol w="2923370"/>
                <a:gridCol w="1826522"/>
              </a:tblGrid>
              <a:tr h="67574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АВТОР,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И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ССЛЕДОВАНИЕ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4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ПОДХОД 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СТОИМОСТЬ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УЩЕРБА ОТ СМЕРТИ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1 ЧЕЛ-КА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646103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rgbClr val="00448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Р. И. </a:t>
                      </a:r>
                      <a:r>
                        <a:rPr lang="ru-RU" sz="1400" b="1" kern="1200" dirty="0" err="1" smtClean="0">
                          <a:solidFill>
                            <a:srgbClr val="00448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Капелюшников</a:t>
                      </a:r>
                      <a:r>
                        <a:rPr lang="ru-RU" sz="1400" b="1" kern="1200" dirty="0" smtClean="0">
                          <a:solidFill>
                            <a:srgbClr val="00448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(2012)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«Сколько стоит человеческий капитал России?»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Теория человеческого капитала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млн. рублей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2146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rgbClr val="00448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Б. Б. Прохорова и Д.И. Шмакова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(2013) «Причины гибели людей в мирное время и экономическая оценка стоимости потерь»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Стоимость среднестатистической человеческой жизни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4,3</a:t>
                      </a:r>
                      <a:r>
                        <a:rPr lang="ru-RU" sz="16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17,3 млн. рублей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3346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rgbClr val="00448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Р.В. </a:t>
                      </a:r>
                      <a:r>
                        <a:rPr lang="ru-RU" sz="1400" b="1" kern="1200" dirty="0" err="1" smtClean="0">
                          <a:solidFill>
                            <a:srgbClr val="00448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Нифантов</a:t>
                      </a:r>
                      <a:r>
                        <a:rPr lang="ru-RU" sz="1400" b="1" kern="1200" dirty="0" smtClean="0">
                          <a:solidFill>
                            <a:srgbClr val="00448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С.Е. </a:t>
                      </a:r>
                      <a:r>
                        <a:rPr lang="ru-RU" sz="1400" b="1" kern="1200" dirty="0" err="1" smtClean="0">
                          <a:solidFill>
                            <a:srgbClr val="00448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Шипицин</a:t>
                      </a:r>
                      <a:r>
                        <a:rPr lang="ru-RU" sz="1400" b="1" kern="1200" dirty="0" smtClean="0">
                          <a:solidFill>
                            <a:srgbClr val="00448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(2012) «Современные методические подходы в оценке стоимости человеческой жизни» 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Стоимость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средней статистической жизни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1,5-2,5 млн. рублей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3346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rgbClr val="00448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Сергей </a:t>
                      </a:r>
                      <a:r>
                        <a:rPr lang="ru-RU" sz="1400" b="1" kern="1200" dirty="0" err="1" smtClean="0">
                          <a:solidFill>
                            <a:srgbClr val="00448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Гуриев</a:t>
                      </a:r>
                      <a:r>
                        <a:rPr lang="ru-RU" sz="1400" b="1" kern="1200" baseline="0" dirty="0" smtClean="0">
                          <a:solidFill>
                            <a:srgbClr val="00448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(2010) «Мифы экономики: заблуждения и стереотипы, которые распространяют СМИ и политики» 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Стоимость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средней статистической жизни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80 - 170 млн. рублей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150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00448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А. А. Быков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(2007) </a:t>
                      </a:r>
                      <a:endParaRPr lang="en-US" sz="1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«О методологии оценки стоимости среднестатистической жизни человека» стр.186 </a:t>
                      </a:r>
                      <a:endParaRPr lang="en-US" sz="1400" dirty="0" smtClean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Стоимость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средней статистической жизни и Теория человеческого капитала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 млн. рублей</a:t>
                      </a: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41220">
                <a:tc>
                  <a:txBody>
                    <a:bodyPr/>
                    <a:lstStyle/>
                    <a:p>
                      <a:r>
                        <a:rPr lang="ru-RU" sz="1400" b="1" kern="1200" dirty="0" err="1" smtClean="0">
                          <a:solidFill>
                            <a:srgbClr val="00448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А.Н.Зубец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(февраль-март 2013)«Стоимость человеческой жизни в России составляет 3,6 млн. рублей»</a:t>
                      </a:r>
                      <a:r>
                        <a:rPr lang="ru-RU" sz="1400" dirty="0" smtClean="0">
                          <a:effectLst/>
                        </a:rPr>
                        <a:t> //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Центр стратегических исследований Росгосстраха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Субъективный подход, опросными методами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 млн. рублей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03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92875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4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972000" y="108000"/>
            <a:ext cx="84963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1600" dirty="0">
                <a:solidFill>
                  <a:prstClr val="white"/>
                </a:solidFill>
                <a:latin typeface="Myriad Pro" panose="020B0503030403020204" pitchFamily="34" charset="0"/>
              </a:rPr>
              <a:t>Оценки стоимости ущерба от потери человеческой жизни зарубежных служб транспортной полиции</a:t>
            </a:r>
            <a:endParaRPr lang="uk-UA" sz="1600" dirty="0">
              <a:solidFill>
                <a:prstClr val="white"/>
              </a:solidFill>
              <a:latin typeface="Myriad Pro" pitchFamily="34" charset="0"/>
            </a:endParaRPr>
          </a:p>
        </p:txBody>
      </p:sp>
      <p:graphicFrame>
        <p:nvGraphicFramePr>
          <p:cNvPr id="4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02794"/>
              </p:ext>
            </p:extLst>
          </p:nvPr>
        </p:nvGraphicFramePr>
        <p:xfrm>
          <a:off x="946724" y="1288473"/>
          <a:ext cx="7975026" cy="4941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2417"/>
                <a:gridCol w="1368470"/>
                <a:gridCol w="1644139"/>
              </a:tblGrid>
              <a:tr h="1044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СТРАНА,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 ГОД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4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СТОИМОСТЬ ЭКОНОМИЧЕСКОГО УЩЕРБА ОТ ДТП, МЛН. ДОЛЛ. 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7F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СТОИМОСТЬ УЩЕРБА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 ОТ СМЕРТИ 1 ЧЕЛ-КА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ТЫС. ДОЛЛ.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93600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00448E"/>
                          </a:solidFill>
                        </a:rPr>
                        <a:t>США,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</a:rPr>
                        <a:t>2015</a:t>
                      </a:r>
                    </a:p>
                    <a:p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National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highway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traffic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safety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administration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(2015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economic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motor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vehicle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crashes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241 988</a:t>
                      </a:r>
                      <a:endParaRPr lang="en-US" sz="1400" b="0" dirty="0" smtClean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 – </a:t>
                      </a:r>
                      <a:endParaRPr lang="en-US" sz="1400" dirty="0" smtClean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448E"/>
                          </a:solidFill>
                        </a:rPr>
                        <a:t>Канада,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</a:rPr>
                        <a:t>2010</a:t>
                      </a:r>
                      <a:br>
                        <a:rPr lang="ru-RU" sz="1200" dirty="0" smtClean="0">
                          <a:solidFill>
                            <a:srgbClr val="000000"/>
                          </a:solidFill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S.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Pitel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R. Solomon </a:t>
                      </a:r>
                      <a:endParaRPr lang="en-US" sz="12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(2013)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ESTIMATING THE NUMBER AND COST OF IMPAIRMENT-RELATED TRAFFIC CRASHES IN CANADA: 1999 TO 2010 </a:t>
                      </a:r>
                      <a:endParaRPr lang="en-US" sz="1200" dirty="0" smtClean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$16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283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</a:t>
                      </a:r>
                      <a:r>
                        <a:rPr lang="ru-RU" sz="1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457 </a:t>
                      </a:r>
                      <a:endParaRPr lang="en-US" sz="1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448E"/>
                          </a:solidFill>
                        </a:rPr>
                        <a:t>Австралия,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</a:rPr>
                        <a:t>2014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/>
                      </a:r>
                      <a:br>
                        <a:rPr lang="en-US" sz="1200" dirty="0" smtClean="0">
                          <a:solidFill>
                            <a:srgbClr val="000000"/>
                          </a:solidFill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Bureau of Infrastructure, Transport and Regional Economics. 2014. Impact of road trauma and measures to improve outcomes. Report 140.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236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400" b="0" dirty="0" smtClean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10 594 </a:t>
                      </a:r>
                      <a:endParaRPr lang="ru-RU" sz="1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4563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00448E"/>
                          </a:solidFill>
                        </a:rPr>
                        <a:t>Великобритания,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</a:rPr>
                        <a:t>2013</a:t>
                      </a:r>
                      <a:endParaRPr lang="en-US" sz="1200" dirty="0" smtClean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Jones-Lee M.,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Spackman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M. (2013) The development of road and rail transport safety valuation in the United Kingdom 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 – </a:t>
                      </a:r>
                      <a:endParaRPr lang="en-US" sz="1400" dirty="0" smtClean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8 137</a:t>
                      </a:r>
                      <a:endParaRPr lang="en-US" sz="1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16" y="2230873"/>
            <a:ext cx="484691" cy="48469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16" y="3205308"/>
            <a:ext cx="484691" cy="4846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15" y="4295198"/>
            <a:ext cx="484691" cy="48469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96" y="5232689"/>
            <a:ext cx="484691" cy="48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64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92875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5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972000" y="108000"/>
            <a:ext cx="8084914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dirty="0" smtClean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Величина ущерба от потери человеческой жизни</a:t>
            </a:r>
            <a:endParaRPr lang="uk-UA" sz="2800" dirty="0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</p:txBody>
      </p:sp>
      <p:graphicFrame>
        <p:nvGraphicFramePr>
          <p:cNvPr id="4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718907"/>
              </p:ext>
            </p:extLst>
          </p:nvPr>
        </p:nvGraphicFramePr>
        <p:xfrm>
          <a:off x="213590" y="852056"/>
          <a:ext cx="8708159" cy="554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2674"/>
                <a:gridCol w="5565485"/>
              </a:tblGrid>
              <a:tr h="396000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ВЕДОМСТВО / ОРГАНИЗАЦИЯ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14400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48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ВЕЛИЧИНА УЩЕРБА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ОТ СМЕРТИ 1 ЧЕЛ-КА 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14400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rgbClr val="00448E"/>
                          </a:solidFill>
                        </a:rPr>
                        <a:t>Федеральная целевая программа (в 2013 году)</a:t>
                      </a:r>
                      <a:endParaRPr lang="en-US" sz="1400" b="1" i="0" dirty="0">
                        <a:solidFill>
                          <a:srgbClr val="00448E"/>
                        </a:solidFill>
                      </a:endParaRPr>
                    </a:p>
                  </a:txBody>
                  <a:tcPr marL="14400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5,7</a:t>
                      </a:r>
                      <a:r>
                        <a:rPr lang="ru-RU" sz="1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млн. рублей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marL="14400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86050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rgbClr val="00448E"/>
                          </a:solidFill>
                        </a:rPr>
                        <a:t>МЧС</a:t>
                      </a:r>
                      <a:r>
                        <a:rPr lang="ru-RU" sz="1400" b="1" i="0" dirty="0" smtClean="0"/>
                        <a:t> </a:t>
                      </a:r>
                      <a:r>
                        <a:rPr lang="ru-RU" sz="1400" b="0" i="0" dirty="0" smtClean="0"/>
                        <a:t>(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Министерство по чрезвычайным ситуациям</a:t>
                      </a:r>
                      <a:r>
                        <a:rPr lang="ru-RU" sz="1400" b="0" i="0" dirty="0" smtClean="0"/>
                        <a:t>)</a:t>
                      </a:r>
                      <a:endParaRPr lang="en-US" sz="1400" b="0" i="0" dirty="0"/>
                    </a:p>
                  </a:txBody>
                  <a:tcPr marL="14400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baseline="0" dirty="0" smtClean="0"/>
                        <a:t>Выплаты </a:t>
                      </a: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effectLst/>
                        </a:rPr>
                        <a:t>семьям погибших: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effectLst/>
                        </a:rPr>
                        <a:t>Минимальные:</a:t>
                      </a:r>
                      <a:r>
                        <a:rPr lang="ru-RU" sz="1400" b="1" i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</a:rPr>
                        <a:t>300 тыс.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рублей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</a:rPr>
                        <a:t> (Самара, взрыв склада боеприпасов, 2013)</a:t>
                      </a:r>
                      <a:endParaRPr lang="ru-RU" sz="1400" b="0" i="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</a:rPr>
                        <a:t>Максимальные:</a:t>
                      </a:r>
                      <a:r>
                        <a:rPr lang="ru-RU" sz="1400" b="1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effectLst/>
                        </a:rPr>
                        <a:t>2 млн. руб. (Москва,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метрополитен, 2014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effectLst/>
                        </a:rPr>
                        <a:t>),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r>
                        <a:rPr lang="ru-RU" sz="1400" b="0" i="0" dirty="0" smtClean="0"/>
                        <a:t>4,6 млн.</a:t>
                      </a:r>
                      <a:r>
                        <a:rPr lang="ru-RU" sz="1400" b="0" i="0" baseline="0" dirty="0" smtClean="0"/>
                        <a:t> рублей (Самара, </a:t>
                      </a:r>
                      <a:r>
                        <a:rPr lang="ru-RU" sz="1400" b="0" i="0" baseline="0" dirty="0" err="1" smtClean="0"/>
                        <a:t>Авиакрушение</a:t>
                      </a:r>
                      <a:r>
                        <a:rPr lang="ru-RU" sz="1400" b="0" i="0" baseline="0" dirty="0" smtClean="0"/>
                        <a:t>, 2007)</a:t>
                      </a:r>
                    </a:p>
                  </a:txBody>
                  <a:tcPr marL="14400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5009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rgbClr val="00448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РСА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(Российский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cоюз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автостраховщиков) </a:t>
                      </a:r>
                      <a:endParaRPr lang="en-US" sz="1400" b="0" i="0" dirty="0"/>
                    </a:p>
                  </a:txBody>
                  <a:tcPr marL="14400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Суммы компенсационных выплат за ущерб имуществу могут достигать 160 тыс. рублей при возмещении вреда нескольким потерпевшим и 120 тыс. рублей при возмещении вреда одному потерпевшему </a:t>
                      </a:r>
                      <a:endParaRPr lang="en-US" sz="1400" b="0" i="0" dirty="0"/>
                    </a:p>
                  </a:txBody>
                  <a:tcPr marL="14400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5247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rgbClr val="00448E"/>
                          </a:solidFill>
                        </a:rPr>
                        <a:t>Федеральное Законодательство </a:t>
                      </a:r>
                      <a:br>
                        <a:rPr lang="ru-RU" sz="1400" b="1" i="0" dirty="0" smtClean="0">
                          <a:solidFill>
                            <a:srgbClr val="00448E"/>
                          </a:solidFill>
                        </a:rPr>
                      </a:br>
                      <a:r>
                        <a:rPr lang="ru-RU" sz="1400" b="1" i="0" dirty="0" smtClean="0">
                          <a:solidFill>
                            <a:srgbClr val="00448E"/>
                          </a:solidFill>
                        </a:rPr>
                        <a:t>Выплаты родственникам</a:t>
                      </a:r>
                      <a:r>
                        <a:rPr lang="ru-RU" sz="1400" b="1" i="0" baseline="0" dirty="0" smtClean="0">
                          <a:solidFill>
                            <a:srgbClr val="00448E"/>
                          </a:solidFill>
                        </a:rPr>
                        <a:t> пострадавших определенных профессий </a:t>
                      </a:r>
                      <a:r>
                        <a:rPr lang="ru-RU" sz="1400" b="0" i="0" baseline="0" dirty="0" smtClean="0"/>
                        <a:t>(военнослужащих, спасателей, медработников и др.)</a:t>
                      </a:r>
                      <a:endParaRPr lang="en-US" sz="1400" b="0" i="0" dirty="0"/>
                    </a:p>
                  </a:txBody>
                  <a:tcPr marL="14400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 smtClean="0"/>
                        <a:t>Единовременное пособие в размере 120 должностных окладов</a:t>
                      </a:r>
                      <a:r>
                        <a:rPr lang="ru-RU" sz="1400" b="0" i="0" baseline="0" dirty="0" smtClean="0"/>
                        <a:t> </a:t>
                      </a:r>
                      <a:r>
                        <a:rPr lang="ru-RU" sz="1400" b="0" i="0" dirty="0" smtClean="0"/>
                        <a:t>+ </a:t>
                      </a:r>
                      <a:r>
                        <a:rPr kumimoji="1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pitchFamily="34" charset="0"/>
                        </a:rPr>
                        <a:t>единовременное пособие в размере 100 тысяч рублей </a:t>
                      </a:r>
                      <a:endParaRPr lang="en-US" sz="1400" b="0" i="0" dirty="0" smtClean="0"/>
                    </a:p>
                  </a:txBody>
                  <a:tcPr marL="14400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14793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rgbClr val="00448E"/>
                          </a:solidFill>
                        </a:rPr>
                        <a:t>Страховые компании</a:t>
                      </a:r>
                      <a:endParaRPr lang="en-US" sz="1400" b="1" i="0" dirty="0">
                        <a:solidFill>
                          <a:srgbClr val="00448E"/>
                        </a:solidFill>
                      </a:endParaRPr>
                    </a:p>
                  </a:txBody>
                  <a:tcPr marL="14400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Группа страховых компаний «СОГАЗ»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Сумма выплат при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случае смерти оценивается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1400" b="0" i="0" dirty="0" smtClean="0"/>
                        <a:t>2 млн. рублей – 500 млн. рублей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Группа «Ингосст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ах»: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факту смерти выплачивается 100% страховой суммы (до 30 млн. рублей).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endParaRPr lang="ru-RU" sz="1400" b="0" i="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ОСАО «РЕСО-Гарантия»:</a:t>
                      </a:r>
                      <a:r>
                        <a:rPr lang="ru-RU" sz="14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смерть в результате ДТП оценивается в 1,5 млн. рублей. </a:t>
                      </a:r>
                      <a:endParaRPr lang="en-US" sz="1400" b="0" i="0" dirty="0" smtClean="0"/>
                    </a:p>
                  </a:txBody>
                  <a:tcPr marL="14400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29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92875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6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1034143" y="118029"/>
            <a:ext cx="7978484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bg-BG" sz="2800" dirty="0">
                <a:solidFill>
                  <a:schemeClr val="bg1"/>
                </a:solidFill>
                <a:latin typeface="+mn-lt"/>
              </a:rPr>
              <a:t>Подход </a:t>
            </a:r>
            <a:r>
              <a:rPr lang="bg-BG" sz="2800" dirty="0" smtClean="0">
                <a:solidFill>
                  <a:schemeClr val="bg1"/>
                </a:solidFill>
                <a:latin typeface="+mn-lt"/>
              </a:rPr>
              <a:t>МЧС</a:t>
            </a:r>
            <a:endParaRPr lang="uk-UA" sz="2800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48960" y="829368"/>
            <a:ext cx="8489951" cy="5663506"/>
            <a:chOff x="431797" y="1190988"/>
            <a:chExt cx="8489951" cy="3338605"/>
          </a:xfrm>
        </p:grpSpPr>
        <p:sp>
          <p:nvSpPr>
            <p:cNvPr id="5" name="AutoShape 8"/>
            <p:cNvSpPr>
              <a:spLocks noChangeArrowheads="1"/>
            </p:cNvSpPr>
            <p:nvPr/>
          </p:nvSpPr>
          <p:spPr bwMode="gray">
            <a:xfrm>
              <a:off x="431797" y="1536646"/>
              <a:ext cx="8489951" cy="295665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72009" tIns="72009" rIns="72009" bIns="72009" rtlCol="0" anchor="ctr" anchorCtr="0">
              <a:noAutofit/>
            </a:bodyPr>
            <a:lstStyle/>
            <a:p>
              <a:pPr marL="200025" indent="-200025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endParaRPr lang="en-US" sz="1200">
                <a:latin typeface="+mn-lt"/>
              </a:endParaRPr>
            </a:p>
          </p:txBody>
        </p:sp>
        <p:sp>
          <p:nvSpPr>
            <p:cNvPr id="6" name="Freeform 89"/>
            <p:cNvSpPr>
              <a:spLocks noChangeArrowheads="1"/>
            </p:cNvSpPr>
            <p:nvPr/>
          </p:nvSpPr>
          <p:spPr bwMode="gray">
            <a:xfrm>
              <a:off x="431800" y="1190988"/>
              <a:ext cx="8324273" cy="288000"/>
            </a:xfrm>
            <a:prstGeom prst="snip2DiagRect">
              <a:avLst/>
            </a:prstGeom>
            <a:solidFill>
              <a:srgbClr val="00448E"/>
            </a:solidFill>
            <a:ln w="9525" algn="ctr">
              <a:noFill/>
              <a:miter lim="800000"/>
              <a:headEnd/>
              <a:tailEnd/>
            </a:ln>
            <a:effectLst/>
            <a:extLst/>
          </p:spPr>
          <p:txBody>
            <a:bodyPr vert="horz" wrap="square" lIns="72009" tIns="72009" rIns="72009" bIns="72009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Font typeface="Arial" charset="0"/>
                <a:buNone/>
              </a:pPr>
              <a:r>
                <a:rPr lang="ru-RU" sz="2000" b="1" dirty="0" smtClean="0">
                  <a:solidFill>
                    <a:schemeClr val="bg1"/>
                  </a:solidFill>
                  <a:latin typeface="+mn-lt"/>
                </a:rPr>
                <a:t>ПОДХОД МЧС К ОЦЕНКЕ СТОИМОСТИ ЭКОНОМИЧЕСКОГО УЩЕРБА</a:t>
              </a:r>
              <a:endParaRPr lang="ru-RU" sz="20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515337" y="1578290"/>
              <a:ext cx="8322873" cy="29513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algn="ctr">
                <a:spcAft>
                  <a:spcPts val="400"/>
                </a:spcAft>
                <a:buClr>
                  <a:srgbClr val="00448E"/>
                </a:buClr>
              </a:pPr>
              <a:r>
                <a:rPr lang="ru-RU" b="1" dirty="0" smtClean="0">
                  <a:solidFill>
                    <a:srgbClr val="00448E"/>
                  </a:solidFill>
                  <a:latin typeface="+mn-lt"/>
                </a:rPr>
                <a:t>ПОДХОД МЧС К ОЦЕНКЕ СТОИМОСТИ ЭКОНОМИЧЕСКОГО УЩЕРБА УЧИТЫВАЕТ ПРЯМОЙ И КОСВЕННЫЙ УЩЕРБ</a:t>
              </a:r>
            </a:p>
            <a:p>
              <a:pPr marL="0" lvl="1">
                <a:spcAft>
                  <a:spcPts val="400"/>
                </a:spcAft>
                <a:buClr>
                  <a:srgbClr val="00448E"/>
                </a:buClr>
              </a:pPr>
              <a:r>
                <a:rPr lang="ru-RU" b="1" dirty="0" smtClean="0">
                  <a:solidFill>
                    <a:srgbClr val="00448E"/>
                  </a:solidFill>
                  <a:latin typeface="+mn-lt"/>
                </a:rPr>
                <a:t>Прямой </a:t>
              </a:r>
              <a:r>
                <a:rPr lang="ru-RU" b="1" dirty="0">
                  <a:solidFill>
                    <a:srgbClr val="00448E"/>
                  </a:solidFill>
                  <a:latin typeface="+mn-lt"/>
                </a:rPr>
                <a:t>экономический </a:t>
              </a:r>
              <a:r>
                <a:rPr lang="ru-RU" b="1" dirty="0" smtClean="0">
                  <a:solidFill>
                    <a:srgbClr val="00448E"/>
                  </a:solidFill>
                  <a:latin typeface="+mn-lt"/>
                </a:rPr>
                <a:t>ущерб: </a:t>
              </a:r>
            </a:p>
            <a:p>
              <a:pPr marL="171450" lvl="1" indent="-171450">
                <a:spcAft>
                  <a:spcPts val="400"/>
                </a:spcAft>
                <a:buClr>
                  <a:srgbClr val="00448E"/>
                </a:buClr>
                <a:buFont typeface="Wingdings" panose="05000000000000000000" pitchFamily="2" charset="2"/>
                <a:buChar char="ü"/>
              </a:pPr>
              <a:r>
                <a:rPr lang="ru-RU" sz="1600" dirty="0" smtClean="0">
                  <a:latin typeface="+mn-lt"/>
                </a:rPr>
                <a:t>«</a:t>
              </a:r>
              <a:r>
                <a:rPr lang="ru-RU" sz="1600" dirty="0">
                  <a:latin typeface="+mn-lt"/>
                </a:rPr>
                <a:t>единовременные затраты, направленные на проведение спасательных работ; </a:t>
              </a:r>
              <a:endParaRPr lang="ru-RU" sz="1600" dirty="0" smtClean="0">
                <a:latin typeface="+mn-lt"/>
              </a:endParaRPr>
            </a:p>
            <a:p>
              <a:pPr marL="171450" lvl="1" indent="-171450">
                <a:spcAft>
                  <a:spcPts val="400"/>
                </a:spcAft>
                <a:buClr>
                  <a:srgbClr val="00448E"/>
                </a:buClr>
                <a:buFont typeface="Wingdings" panose="05000000000000000000" pitchFamily="2" charset="2"/>
                <a:buChar char="ü"/>
              </a:pPr>
              <a:r>
                <a:rPr lang="ru-RU" sz="1600" dirty="0" smtClean="0">
                  <a:latin typeface="+mn-lt"/>
                </a:rPr>
                <a:t>затраты </a:t>
              </a:r>
              <a:r>
                <a:rPr lang="ru-RU" sz="1600" dirty="0">
                  <a:latin typeface="+mn-lt"/>
                </a:rPr>
                <a:t>по эвакуации, временному размещению, переселению людей из зоны бедствия, оказанию им срочной медицинской помощи; единовременные выплаты пострадавшим и их семьям; </a:t>
              </a:r>
              <a:endParaRPr lang="ru-RU" sz="1600" dirty="0" smtClean="0">
                <a:latin typeface="+mn-lt"/>
              </a:endParaRPr>
            </a:p>
            <a:p>
              <a:pPr marL="171450" lvl="1" indent="-171450">
                <a:spcAft>
                  <a:spcPts val="400"/>
                </a:spcAft>
                <a:buClr>
                  <a:srgbClr val="00448E"/>
                </a:buClr>
                <a:buFont typeface="Wingdings" panose="05000000000000000000" pitchFamily="2" charset="2"/>
                <a:buChar char="ü"/>
              </a:pPr>
              <a:r>
                <a:rPr lang="ru-RU" sz="1600" dirty="0" smtClean="0">
                  <a:latin typeface="+mn-lt"/>
                </a:rPr>
                <a:t>стоимость </a:t>
              </a:r>
              <a:r>
                <a:rPr lang="ru-RU" sz="1600" dirty="0">
                  <a:latin typeface="+mn-lt"/>
                </a:rPr>
                <a:t>разрушенных или нарушенных природных ресурсов; </a:t>
              </a:r>
              <a:endParaRPr lang="ru-RU" sz="1600" dirty="0" smtClean="0">
                <a:latin typeface="+mn-lt"/>
              </a:endParaRPr>
            </a:p>
            <a:p>
              <a:pPr marL="171450" lvl="1" indent="-171450">
                <a:spcAft>
                  <a:spcPts val="400"/>
                </a:spcAft>
                <a:buClr>
                  <a:srgbClr val="00448E"/>
                </a:buClr>
                <a:buFont typeface="Wingdings" panose="05000000000000000000" pitchFamily="2" charset="2"/>
                <a:buChar char="ü"/>
              </a:pPr>
              <a:r>
                <a:rPr lang="ru-RU" sz="1600" dirty="0" smtClean="0">
                  <a:latin typeface="+mn-lt"/>
                </a:rPr>
                <a:t>остаточная </a:t>
              </a:r>
              <a:r>
                <a:rPr lang="ru-RU" sz="1600" dirty="0">
                  <a:latin typeface="+mn-lt"/>
                </a:rPr>
                <a:t>стоимость всего движимого и недвижимого имущества (жилищного фонда, коммунально-бытовой инфраструктуры, коммуникаций, товаров и нереализованной продукции, основных и оборотных фондов предприятий всех форм собственности</a:t>
              </a:r>
              <a:r>
                <a:rPr lang="ru-RU" sz="1600" dirty="0" smtClean="0">
                  <a:latin typeface="+mn-lt"/>
                </a:rPr>
                <a:t>)».</a:t>
              </a:r>
              <a:endParaRPr lang="ru-RU" sz="1600" dirty="0">
                <a:latin typeface="+mn-lt"/>
              </a:endParaRPr>
            </a:p>
            <a:p>
              <a:pPr marL="0" lvl="1">
                <a:spcAft>
                  <a:spcPts val="400"/>
                </a:spcAft>
                <a:buClr>
                  <a:srgbClr val="00448E"/>
                </a:buClr>
              </a:pPr>
              <a:r>
                <a:rPr lang="ru-RU" b="1" dirty="0">
                  <a:solidFill>
                    <a:srgbClr val="00448E"/>
                  </a:solidFill>
                  <a:latin typeface="+mn-lt"/>
                </a:rPr>
                <a:t>Косвенный экономический </a:t>
              </a:r>
              <a:r>
                <a:rPr lang="ru-RU" b="1" dirty="0" smtClean="0">
                  <a:solidFill>
                    <a:srgbClr val="00448E"/>
                  </a:solidFill>
                  <a:latin typeface="+mn-lt"/>
                </a:rPr>
                <a:t>ущерб:</a:t>
              </a:r>
            </a:p>
            <a:p>
              <a:pPr marL="171450" lvl="1" indent="-171450">
                <a:spcAft>
                  <a:spcPts val="400"/>
                </a:spcAft>
                <a:buClr>
                  <a:srgbClr val="00448E"/>
                </a:buClr>
                <a:buFont typeface="Wingdings" panose="05000000000000000000" pitchFamily="2" charset="2"/>
                <a:buChar char="ü"/>
              </a:pPr>
              <a:r>
                <a:rPr lang="ru-RU" sz="1600" dirty="0" smtClean="0">
                  <a:latin typeface="+mn-lt"/>
                </a:rPr>
                <a:t>косвенный </a:t>
              </a:r>
              <a:r>
                <a:rPr lang="ru-RU" sz="1600" dirty="0">
                  <a:latin typeface="+mn-lt"/>
                </a:rPr>
                <a:t>ущерб для самого физического или юридического лица, </a:t>
              </a:r>
              <a:endParaRPr lang="ru-RU" sz="1600" dirty="0" smtClean="0">
                <a:latin typeface="+mn-lt"/>
              </a:endParaRPr>
            </a:p>
            <a:p>
              <a:pPr marL="171450" lvl="1" indent="-171450">
                <a:spcAft>
                  <a:spcPts val="400"/>
                </a:spcAft>
                <a:buClr>
                  <a:srgbClr val="00448E"/>
                </a:buClr>
                <a:buFont typeface="Wingdings" panose="05000000000000000000" pitchFamily="2" charset="2"/>
                <a:buChar char="ü"/>
              </a:pPr>
              <a:r>
                <a:rPr lang="ru-RU" sz="1600" dirty="0" smtClean="0">
                  <a:latin typeface="+mn-lt"/>
                </a:rPr>
                <a:t>упущенная </a:t>
              </a:r>
              <a:r>
                <a:rPr lang="ru-RU" sz="1600" dirty="0">
                  <a:latin typeface="+mn-lt"/>
                </a:rPr>
                <a:t>выгоды в связи с прекращением или приостановкой деятельности и т.д. </a:t>
              </a:r>
              <a:endParaRPr lang="ru-RU" sz="1600" dirty="0" smtClean="0">
                <a:latin typeface="+mn-lt"/>
              </a:endParaRPr>
            </a:p>
            <a:p>
              <a:pPr marL="0" lvl="1">
                <a:spcAft>
                  <a:spcPts val="400"/>
                </a:spcAft>
                <a:buClr>
                  <a:srgbClr val="00448E"/>
                </a:buClr>
              </a:pPr>
              <a:r>
                <a:rPr lang="ru-RU" sz="1400" dirty="0" smtClean="0">
                  <a:latin typeface="+mn-lt"/>
                </a:rPr>
                <a:t> </a:t>
              </a:r>
            </a:p>
            <a:p>
              <a:pPr marL="0" lvl="1" algn="ctr">
                <a:spcAft>
                  <a:spcPts val="400"/>
                </a:spcAft>
                <a:buClr>
                  <a:srgbClr val="00448E"/>
                </a:buClr>
              </a:pPr>
              <a:r>
                <a:rPr lang="ru-RU" sz="2000" b="1" dirty="0" smtClean="0">
                  <a:solidFill>
                    <a:srgbClr val="0050A8"/>
                  </a:solidFill>
                  <a:latin typeface="+mn-lt"/>
                </a:rPr>
                <a:t>Полный </a:t>
              </a:r>
              <a:r>
                <a:rPr lang="ru-RU" sz="2000" b="1" dirty="0">
                  <a:solidFill>
                    <a:srgbClr val="0050A8"/>
                  </a:solidFill>
                  <a:latin typeface="+mn-lt"/>
                </a:rPr>
                <a:t>ущерб представляет собой сумму прямого и косвенного ущерба с учетом </a:t>
              </a:r>
              <a:r>
                <a:rPr lang="ru-RU" sz="2000" b="1" dirty="0" smtClean="0">
                  <a:solidFill>
                    <a:srgbClr val="0050A8"/>
                  </a:solidFill>
                  <a:latin typeface="+mn-lt"/>
                </a:rPr>
                <a:t>дисконтирования</a:t>
              </a:r>
              <a:endParaRPr lang="ru-RU" sz="2000" b="1" dirty="0">
                <a:solidFill>
                  <a:srgbClr val="0050A8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826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Текст 6"/>
          <p:cNvSpPr txBox="1">
            <a:spLocks/>
          </p:cNvSpPr>
          <p:nvPr/>
        </p:nvSpPr>
        <p:spPr bwMode="auto">
          <a:xfrm>
            <a:off x="1236022" y="108000"/>
            <a:ext cx="7520049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bg-BG" sz="2800" dirty="0" smtClean="0">
                <a:solidFill>
                  <a:schemeClr val="bg1"/>
                </a:solidFill>
                <a:latin typeface="+mn-lt"/>
              </a:rPr>
              <a:t>Подход </a:t>
            </a:r>
            <a:r>
              <a:rPr lang="bg-BG" sz="2800" dirty="0">
                <a:solidFill>
                  <a:schemeClr val="bg1"/>
                </a:solidFill>
                <a:latin typeface="+mn-lt"/>
              </a:rPr>
              <a:t>РСА</a:t>
            </a:r>
            <a:endParaRPr lang="uk-UA" sz="2800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31798" y="1900273"/>
            <a:ext cx="8324273" cy="4438844"/>
            <a:chOff x="431798" y="4467118"/>
            <a:chExt cx="8324273" cy="1872000"/>
          </a:xfrm>
        </p:grpSpPr>
        <p:sp>
          <p:nvSpPr>
            <p:cNvPr id="8" name="AutoShape 8"/>
            <p:cNvSpPr>
              <a:spLocks noChangeArrowheads="1"/>
            </p:cNvSpPr>
            <p:nvPr/>
          </p:nvSpPr>
          <p:spPr bwMode="gray">
            <a:xfrm>
              <a:off x="431798" y="4467118"/>
              <a:ext cx="8324273" cy="187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72009" tIns="72009" rIns="72009" bIns="72009" rtlCol="0" anchor="ctr" anchorCtr="0">
              <a:noAutofit/>
            </a:bodyPr>
            <a:lstStyle/>
            <a:p>
              <a:pPr marL="200025" indent="-200025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endParaRPr lang="en-US" sz="1200">
                <a:latin typeface="+mn-lt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16326" y="4526944"/>
              <a:ext cx="8156618" cy="13715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lvl="1" indent="-171450">
                <a:spcAft>
                  <a:spcPts val="400"/>
                </a:spcAft>
                <a:buClr>
                  <a:srgbClr val="FF0000"/>
                </a:buClr>
                <a:buFont typeface="Wingdings" panose="05000000000000000000" pitchFamily="2" charset="2"/>
                <a:buChar char="ü"/>
              </a:pPr>
              <a:r>
                <a:rPr lang="ru-RU" sz="1600" b="1" dirty="0" smtClean="0">
                  <a:latin typeface="+mn-lt"/>
                </a:rPr>
                <a:t>Размер </a:t>
              </a:r>
              <a:r>
                <a:rPr lang="ru-RU" sz="1600" b="1" dirty="0">
                  <a:latin typeface="+mn-lt"/>
                </a:rPr>
                <a:t>компенсационных выплат </a:t>
              </a:r>
              <a:r>
                <a:rPr lang="ru-RU" sz="1600" dirty="0">
                  <a:latin typeface="+mn-lt"/>
                </a:rPr>
                <a:t>в счет возмещения вреда, причиненного жизни и здоровью каждого потерпевшего в результате </a:t>
              </a:r>
              <a:r>
                <a:rPr lang="ru-RU" sz="1600" dirty="0" smtClean="0">
                  <a:latin typeface="+mn-lt"/>
                </a:rPr>
                <a:t>ДТП - </a:t>
              </a:r>
              <a:r>
                <a:rPr lang="ru-RU" sz="1600" b="1" dirty="0" smtClean="0">
                  <a:latin typeface="+mn-lt"/>
                </a:rPr>
                <a:t>не </a:t>
              </a:r>
              <a:r>
                <a:rPr lang="ru-RU" sz="1600" b="1" dirty="0">
                  <a:latin typeface="+mn-lt"/>
                </a:rPr>
                <a:t>может превышать 160 тыс. рублей. </a:t>
              </a:r>
              <a:endParaRPr lang="ru-RU" sz="1600" b="1" dirty="0" smtClean="0">
                <a:latin typeface="+mn-lt"/>
              </a:endParaRPr>
            </a:p>
            <a:p>
              <a:pPr marL="171450" lvl="1" indent="-171450">
                <a:spcAft>
                  <a:spcPts val="400"/>
                </a:spcAft>
                <a:buClr>
                  <a:srgbClr val="FF0000"/>
                </a:buClr>
                <a:buFont typeface="Wingdings" panose="05000000000000000000" pitchFamily="2" charset="2"/>
                <a:buChar char="ü"/>
              </a:pPr>
              <a:r>
                <a:rPr lang="ru-RU" sz="1600" dirty="0" smtClean="0">
                  <a:latin typeface="+mn-lt"/>
                </a:rPr>
                <a:t>Сумма </a:t>
              </a:r>
              <a:r>
                <a:rPr lang="ru-RU" sz="1600" dirty="0">
                  <a:latin typeface="+mn-lt"/>
                </a:rPr>
                <a:t>компенсационной выплаты </a:t>
              </a:r>
              <a:r>
                <a:rPr lang="ru-RU" sz="1600" dirty="0" smtClean="0">
                  <a:latin typeface="+mn-lt"/>
                </a:rPr>
                <a:t>= среднемесячный </a:t>
              </a:r>
              <a:r>
                <a:rPr lang="ru-RU" sz="1600" dirty="0">
                  <a:latin typeface="+mn-lt"/>
                </a:rPr>
                <a:t>заработок (доход) </a:t>
              </a:r>
              <a:r>
                <a:rPr lang="ru-RU" sz="1600" dirty="0" smtClean="0">
                  <a:latin typeface="+mn-lt"/>
                </a:rPr>
                <a:t>*  </a:t>
              </a:r>
              <a:r>
                <a:rPr lang="ru-RU" sz="1600" dirty="0">
                  <a:latin typeface="+mn-lt"/>
                </a:rPr>
                <a:t>коэффициент, соответствующий проценту утраты трудоспособности </a:t>
              </a:r>
              <a:r>
                <a:rPr lang="ru-RU" sz="1600" dirty="0" smtClean="0">
                  <a:latin typeface="+mn-lt"/>
                </a:rPr>
                <a:t>потерпевшим</a:t>
              </a:r>
              <a:r>
                <a:rPr lang="ru-RU" sz="1600" dirty="0">
                  <a:latin typeface="+mn-lt"/>
                </a:rPr>
                <a:t> </a:t>
              </a:r>
              <a:r>
                <a:rPr lang="ru-RU" sz="1600" dirty="0" smtClean="0">
                  <a:latin typeface="+mn-lt"/>
                </a:rPr>
                <a:t>/ 100</a:t>
              </a:r>
            </a:p>
            <a:p>
              <a:pPr marL="171450" lvl="1" indent="-171450">
                <a:spcAft>
                  <a:spcPts val="400"/>
                </a:spcAft>
                <a:buClr>
                  <a:srgbClr val="FF0000"/>
                </a:buClr>
                <a:buFont typeface="Wingdings" panose="05000000000000000000" pitchFamily="2" charset="2"/>
                <a:buChar char="ü"/>
              </a:pPr>
              <a:r>
                <a:rPr lang="ru-RU" sz="1600" dirty="0" smtClean="0">
                  <a:latin typeface="+mn-lt"/>
                </a:rPr>
                <a:t>Выплачивается путем </a:t>
              </a:r>
              <a:r>
                <a:rPr lang="ru-RU" sz="1600" dirty="0">
                  <a:latin typeface="+mn-lt"/>
                </a:rPr>
                <a:t>регулярных ежемесячных, ежеквартальных или ежегодных выплат (ренты) до даты переосвидетельствования органами медико-социальной или судебно-медицинской экспертизы. </a:t>
              </a:r>
            </a:p>
            <a:p>
              <a:pPr marL="171450" lvl="1" indent="-171450">
                <a:spcAft>
                  <a:spcPts val="400"/>
                </a:spcAft>
                <a:buClr>
                  <a:srgbClr val="FF0000"/>
                </a:buClr>
                <a:buFont typeface="Wingdings" panose="05000000000000000000" pitchFamily="2" charset="2"/>
                <a:buChar char="ü"/>
              </a:pPr>
              <a:r>
                <a:rPr lang="ru-RU" sz="1600" dirty="0" smtClean="0">
                  <a:latin typeface="+mn-lt"/>
                </a:rPr>
                <a:t>Фиксированные </a:t>
              </a:r>
              <a:r>
                <a:rPr lang="ru-RU" sz="1600" dirty="0">
                  <a:latin typeface="+mn-lt"/>
                </a:rPr>
                <a:t>выплаты за причинение вреда жизни: </a:t>
              </a:r>
              <a:r>
                <a:rPr lang="ru-RU" sz="1600" b="1" dirty="0">
                  <a:latin typeface="+mn-lt"/>
                </a:rPr>
                <a:t>135 тысяч рублей </a:t>
              </a:r>
              <a:r>
                <a:rPr lang="ru-RU" sz="1600" b="1" dirty="0" smtClean="0">
                  <a:latin typeface="+mn-lt"/>
                </a:rPr>
                <a:t>– возмещение </a:t>
              </a:r>
              <a:r>
                <a:rPr lang="ru-RU" sz="1600" b="1" dirty="0">
                  <a:latin typeface="+mn-lt"/>
                </a:rPr>
                <a:t>вреда в случае смерти </a:t>
              </a:r>
              <a:r>
                <a:rPr lang="ru-RU" sz="1600" dirty="0">
                  <a:latin typeface="+mn-lt"/>
                </a:rPr>
                <a:t>потерпевшего (кормильца), и </a:t>
              </a:r>
              <a:r>
                <a:rPr lang="ru-RU" sz="1600" b="1" dirty="0">
                  <a:latin typeface="+mn-lt"/>
                </a:rPr>
                <a:t>не более 25 тысяч рублей на возмещение расходов на погребение </a:t>
              </a:r>
              <a:r>
                <a:rPr lang="ru-RU" sz="1600" dirty="0">
                  <a:latin typeface="+mn-lt"/>
                </a:rPr>
                <a:t>– лицам, понесшим эти расходы. </a:t>
              </a:r>
              <a:endParaRPr lang="ru-RU" sz="1600" dirty="0" smtClean="0">
                <a:latin typeface="+mn-lt"/>
              </a:endParaRPr>
            </a:p>
            <a:p>
              <a:pPr marL="171450" lvl="1" indent="-171450">
                <a:spcAft>
                  <a:spcPts val="400"/>
                </a:spcAft>
                <a:buClr>
                  <a:srgbClr val="FF0000"/>
                </a:buClr>
                <a:buFont typeface="Wingdings" panose="05000000000000000000" pitchFamily="2" charset="2"/>
                <a:buChar char="ü"/>
              </a:pPr>
              <a:endParaRPr lang="ru-RU" sz="1400" dirty="0">
                <a:latin typeface="+mn-lt"/>
              </a:endParaRPr>
            </a:p>
          </p:txBody>
        </p:sp>
      </p:grpSp>
      <p:sp>
        <p:nvSpPr>
          <p:cNvPr id="11" name="Freeform 89"/>
          <p:cNvSpPr>
            <a:spLocks noChangeArrowheads="1"/>
          </p:cNvSpPr>
          <p:nvPr/>
        </p:nvSpPr>
        <p:spPr bwMode="gray">
          <a:xfrm>
            <a:off x="332509" y="1096881"/>
            <a:ext cx="8589241" cy="663278"/>
          </a:xfrm>
          <a:prstGeom prst="snip2DiagRect">
            <a:avLst/>
          </a:prstGeom>
          <a:solidFill>
            <a:srgbClr val="00448E"/>
          </a:solidFill>
          <a:ln w="9525" algn="ctr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/>
          <a:p>
            <a:pPr marL="0" lvl="1" algn="ctr"/>
            <a:r>
              <a:rPr lang="ru-RU" sz="2000" b="1" dirty="0">
                <a:solidFill>
                  <a:schemeClr val="bg1"/>
                </a:solidFill>
                <a:latin typeface="+mn-lt"/>
              </a:rPr>
              <a:t>ПРАВИЛА ОСУЩЕСТВЛЕНИЯ РСА КОМПЕНСАЦИОННЫХ ВЫПЛАТ </a:t>
            </a:r>
            <a:r>
              <a:rPr lang="ru-RU" sz="2000" b="1" dirty="0" smtClean="0">
                <a:solidFill>
                  <a:schemeClr val="bg1"/>
                </a:solidFill>
                <a:latin typeface="+mn-lt"/>
              </a:rPr>
              <a:t>ПОТЕРПЕВШИМ</a:t>
            </a:r>
            <a:endParaRPr lang="ru-RU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92875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7</a:t>
            </a:fld>
            <a:endParaRPr kumimoji="0"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71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92875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8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972000" y="108000"/>
            <a:ext cx="8074029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bg-BG" sz="2800" dirty="0">
                <a:solidFill>
                  <a:schemeClr val="bg1"/>
                </a:solidFill>
                <a:latin typeface="+mn-lt"/>
              </a:rPr>
              <a:t>Подход страховых компаний</a:t>
            </a:r>
            <a:endParaRPr lang="uk-UA" sz="2800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32505" y="2229484"/>
            <a:ext cx="8589241" cy="2736304"/>
            <a:chOff x="594225" y="2989637"/>
            <a:chExt cx="7895725" cy="2736304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594225" y="2989637"/>
              <a:ext cx="7895725" cy="2736304"/>
            </a:xfrm>
            <a:prstGeom prst="rect">
              <a:avLst/>
            </a:prstGeom>
            <a:noFill/>
            <a:ln w="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" name="Content Placeholder 2"/>
            <p:cNvSpPr txBox="1">
              <a:spLocks/>
            </p:cNvSpPr>
            <p:nvPr/>
          </p:nvSpPr>
          <p:spPr>
            <a:xfrm>
              <a:off x="763811" y="3138578"/>
              <a:ext cx="7642789" cy="248342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kumimoji="1" sz="3200" kern="1200">
                  <a:solidFill>
                    <a:schemeClr val="tx1"/>
                  </a:solidFill>
                  <a:latin typeface="+mn-lt"/>
                  <a:ea typeface="Arial" charset="0"/>
                  <a:cs typeface="Arial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Arial" charset="0"/>
                  <a:cs typeface="Arial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Arial" charset="0"/>
                  <a:cs typeface="Arial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kumimoji="1" sz="2000" kern="1200">
                  <a:solidFill>
                    <a:schemeClr val="tx1"/>
                  </a:solidFill>
                  <a:latin typeface="+mn-lt"/>
                  <a:ea typeface="Arial" charset="0"/>
                  <a:cs typeface="Arial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 kern="1200">
                  <a:solidFill>
                    <a:schemeClr val="tx1"/>
                  </a:solidFill>
                  <a:latin typeface="+mn-lt"/>
                  <a:ea typeface="Arial" charset="0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0"/>
                </a:spcBef>
                <a:spcAft>
                  <a:spcPts val="600"/>
                </a:spcAft>
                <a:buClr>
                  <a:srgbClr val="00448E"/>
                </a:buClr>
                <a:buFont typeface="Wingdings" panose="05000000000000000000" pitchFamily="2" charset="2"/>
                <a:buChar char="ü"/>
              </a:pPr>
              <a:r>
                <a:rPr lang="ru-RU" sz="1600" dirty="0" smtClean="0"/>
                <a:t>Единого подхода к оценке стоимости ущерба от ДТП не существует</a:t>
              </a:r>
            </a:p>
            <a:p>
              <a:pPr>
                <a:spcBef>
                  <a:spcPts val="0"/>
                </a:spcBef>
                <a:spcAft>
                  <a:spcPts val="600"/>
                </a:spcAft>
                <a:buClr>
                  <a:srgbClr val="00448E"/>
                </a:buClr>
                <a:buFont typeface="Wingdings" panose="05000000000000000000" pitchFamily="2" charset="2"/>
                <a:buChar char="ü"/>
              </a:pPr>
              <a:r>
                <a:rPr lang="ru-RU" sz="1600" dirty="0" smtClean="0"/>
                <a:t>Инвалидность </a:t>
              </a:r>
              <a:r>
                <a:rPr lang="en-US" sz="1600" dirty="0" smtClean="0"/>
                <a:t>I</a:t>
              </a:r>
              <a:r>
                <a:rPr lang="ru-RU" sz="1600" dirty="0" smtClean="0"/>
                <a:t> степени обычно приравнивается к смерти</a:t>
              </a:r>
            </a:p>
            <a:p>
              <a:pPr>
                <a:spcBef>
                  <a:spcPts val="0"/>
                </a:spcBef>
                <a:spcAft>
                  <a:spcPts val="600"/>
                </a:spcAft>
                <a:buClr>
                  <a:srgbClr val="00448E"/>
                </a:buClr>
                <a:buFont typeface="Wingdings" panose="05000000000000000000" pitchFamily="2" charset="2"/>
                <a:buChar char="ü"/>
              </a:pPr>
              <a:r>
                <a:rPr lang="ru-RU" sz="1600" dirty="0" smtClean="0"/>
                <a:t>Жизнь ребенка оценивается дешевле</a:t>
              </a:r>
            </a:p>
            <a:p>
              <a:pPr>
                <a:spcBef>
                  <a:spcPts val="0"/>
                </a:spcBef>
                <a:spcAft>
                  <a:spcPts val="600"/>
                </a:spcAft>
                <a:buClr>
                  <a:srgbClr val="00448E"/>
                </a:buClr>
                <a:buFont typeface="Wingdings" panose="05000000000000000000" pitchFamily="2" charset="2"/>
                <a:buChar char="ü"/>
              </a:pPr>
              <a:r>
                <a:rPr lang="ru-RU" sz="1600" dirty="0" smtClean="0"/>
                <a:t>Потери от смерти ребенка оцениваются ниже, чем потери от инвалидности ребенка, так как инвалидность ребенка предполагает большие затраты</a:t>
              </a:r>
            </a:p>
            <a:p>
              <a:pPr>
                <a:spcBef>
                  <a:spcPts val="0"/>
                </a:spcBef>
                <a:spcAft>
                  <a:spcPts val="600"/>
                </a:spcAft>
                <a:buClr>
                  <a:srgbClr val="00448E"/>
                </a:buClr>
                <a:buFont typeface="Wingdings" panose="05000000000000000000" pitchFamily="2" charset="2"/>
                <a:buChar char="ü"/>
              </a:pPr>
              <a:r>
                <a:rPr lang="ru-RU" sz="1600" dirty="0" smtClean="0"/>
                <a:t>Не предлагаются программы для страхования жизни после 65-75 лет</a:t>
              </a:r>
            </a:p>
            <a:p>
              <a:pPr>
                <a:spcBef>
                  <a:spcPts val="0"/>
                </a:spcBef>
                <a:spcAft>
                  <a:spcPts val="600"/>
                </a:spcAft>
                <a:buClr>
                  <a:srgbClr val="00448E"/>
                </a:buClr>
                <a:buFont typeface="Wingdings" panose="05000000000000000000" pitchFamily="2" charset="2"/>
                <a:buChar char="ü"/>
              </a:pPr>
              <a:r>
                <a:rPr lang="ru-RU" sz="1600" dirty="0" smtClean="0"/>
                <a:t>В программах по автострахованию  учитываются характеристики автомобилей, а не водителей</a:t>
              </a:r>
              <a:endParaRPr lang="ru-RU" sz="1600" dirty="0"/>
            </a:p>
          </p:txBody>
        </p:sp>
      </p:grpSp>
      <p:sp>
        <p:nvSpPr>
          <p:cNvPr id="12" name="Freeform 89"/>
          <p:cNvSpPr>
            <a:spLocks noChangeArrowheads="1"/>
          </p:cNvSpPr>
          <p:nvPr/>
        </p:nvSpPr>
        <p:spPr bwMode="gray">
          <a:xfrm>
            <a:off x="332509" y="1096880"/>
            <a:ext cx="8589241" cy="961161"/>
          </a:xfrm>
          <a:prstGeom prst="snip2DiagRect">
            <a:avLst/>
          </a:prstGeom>
          <a:solidFill>
            <a:srgbClr val="00448E"/>
          </a:solidFill>
          <a:ln w="9525" algn="ctr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Font typeface="Arial" charset="0"/>
              <a:buNone/>
            </a:pPr>
            <a:r>
              <a:rPr lang="ru-RU" sz="2000" b="1" dirty="0">
                <a:solidFill>
                  <a:schemeClr val="bg1"/>
                </a:solidFill>
                <a:latin typeface="+mn-lt"/>
              </a:rPr>
              <a:t>СТРАХОВЫЕ КОМПАНИИ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ПРЕДЛАГАЮТ ШИРОКОЕ РАЗНООБРАЗИЕ ПРОГРАММ СТРАХОВАНИЯ НА СЛУЧАЙ ПОЛУЧЕНИЯ И СМЕРТИ, ХОТЯ ТАКИЕ ПРОГРАММЫ ЕСТЬ НЕ У ВСЕХ СТРАХОВЫХ КОМПАНИЙ</a:t>
            </a:r>
          </a:p>
        </p:txBody>
      </p:sp>
    </p:spTree>
    <p:extLst>
      <p:ext uri="{BB962C8B-B14F-4D97-AF65-F5344CB8AC3E}">
        <p14:creationId xmlns:p14="http://schemas.microsoft.com/office/powerpoint/2010/main" val="170410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92875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9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972000" y="56044"/>
            <a:ext cx="8078482" cy="60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uk-UA" sz="2600" dirty="0" smtClean="0">
                <a:solidFill>
                  <a:schemeClr val="bg1"/>
                </a:solidFill>
                <a:latin typeface="+mn-lt"/>
              </a:rPr>
              <a:t>Методика </a:t>
            </a:r>
            <a:r>
              <a:rPr lang="uk-UA" sz="2600" dirty="0" err="1" smtClean="0">
                <a:solidFill>
                  <a:schemeClr val="bg1"/>
                </a:solidFill>
                <a:latin typeface="+mn-lt"/>
              </a:rPr>
              <a:t>расчета</a:t>
            </a:r>
            <a:r>
              <a:rPr lang="uk-UA" sz="2600" dirty="0" smtClean="0">
                <a:solidFill>
                  <a:schemeClr val="bg1"/>
                </a:solidFill>
                <a:latin typeface="+mn-lt"/>
              </a:rPr>
              <a:t> с </a:t>
            </a:r>
            <a:r>
              <a:rPr lang="uk-UA" sz="2600" dirty="0" err="1" smtClean="0">
                <a:solidFill>
                  <a:schemeClr val="bg1"/>
                </a:solidFill>
                <a:latin typeface="+mn-lt"/>
              </a:rPr>
              <a:t>учетом</a:t>
            </a:r>
            <a:r>
              <a:rPr lang="uk-UA" sz="2600" dirty="0" smtClean="0">
                <a:solidFill>
                  <a:schemeClr val="bg1"/>
                </a:solidFill>
                <a:latin typeface="+mn-lt"/>
              </a:rPr>
              <a:t> поло-</a:t>
            </a:r>
            <a:r>
              <a:rPr lang="uk-UA" sz="2600" dirty="0" err="1" smtClean="0">
                <a:solidFill>
                  <a:schemeClr val="bg1"/>
                </a:solidFill>
                <a:latin typeface="+mn-lt"/>
              </a:rPr>
              <a:t>возрастной</a:t>
            </a:r>
            <a:r>
              <a:rPr lang="uk-UA" sz="26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uk-UA" sz="2600" dirty="0" err="1" smtClean="0">
                <a:solidFill>
                  <a:schemeClr val="bg1"/>
                </a:solidFill>
                <a:latin typeface="+mn-lt"/>
              </a:rPr>
              <a:t>структуры</a:t>
            </a:r>
            <a:r>
              <a:rPr lang="uk-UA" sz="26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uk-UA" sz="2600" dirty="0" err="1" smtClean="0">
                <a:solidFill>
                  <a:schemeClr val="bg1"/>
                </a:solidFill>
                <a:latin typeface="+mn-lt"/>
              </a:rPr>
              <a:t>погибших</a:t>
            </a:r>
            <a:r>
              <a:rPr lang="uk-UA" sz="2600" dirty="0" smtClean="0">
                <a:solidFill>
                  <a:schemeClr val="bg1"/>
                </a:solidFill>
                <a:latin typeface="+mn-lt"/>
              </a:rPr>
              <a:t> и </a:t>
            </a:r>
            <a:r>
              <a:rPr lang="uk-UA" sz="2600" dirty="0" err="1" smtClean="0">
                <a:solidFill>
                  <a:schemeClr val="bg1"/>
                </a:solidFill>
                <a:latin typeface="+mn-lt"/>
              </a:rPr>
              <a:t>раненых</a:t>
            </a:r>
            <a:endParaRPr lang="uk-UA" sz="2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4368" y="1655743"/>
            <a:ext cx="77485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uk-UA" sz="1400" b="1" dirty="0">
              <a:solidFill>
                <a:srgbClr val="038ED3"/>
              </a:solidFill>
              <a:latin typeface="+mn-lt"/>
            </a:endParaRPr>
          </a:p>
        </p:txBody>
      </p:sp>
      <p:graphicFrame>
        <p:nvGraphicFramePr>
          <p:cNvPr id="8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340237"/>
              </p:ext>
            </p:extLst>
          </p:nvPr>
        </p:nvGraphicFramePr>
        <p:xfrm>
          <a:off x="324351" y="1425598"/>
          <a:ext cx="8560907" cy="492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849"/>
                <a:gridCol w="2782224"/>
                <a:gridCol w="4375834"/>
              </a:tblGrid>
              <a:tr h="36000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7F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ПРЯМЫЕ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ПОТЕРИ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7F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УПУЩЕННЫЕ ВЫГОДЫ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7FB1"/>
                    </a:soli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257FB1"/>
                          </a:solidFill>
                        </a:rPr>
                        <a:t>СМЕРТЕЛЬНЫЙ</a:t>
                      </a:r>
                    </a:p>
                    <a:p>
                      <a:pPr algn="ctr"/>
                      <a:r>
                        <a:rPr lang="ru-RU" sz="1400" b="1" baseline="0" dirty="0" smtClean="0">
                          <a:solidFill>
                            <a:srgbClr val="257FB1"/>
                          </a:solidFill>
                        </a:rPr>
                        <a:t>ИСХОД</a:t>
                      </a:r>
                      <a:endParaRPr lang="en-US" sz="1400" b="1" dirty="0">
                        <a:solidFill>
                          <a:srgbClr val="257FB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n-lt"/>
                        </a:rPr>
                        <a:t>(общее число погибших</a:t>
                      </a:r>
                      <a:r>
                        <a:rPr lang="ru-RU" sz="1400" baseline="0" dirty="0" smtClean="0">
                          <a:latin typeface="+mn-lt"/>
                        </a:rPr>
                        <a:t> в результате ДТП) х  (</a:t>
                      </a:r>
                      <a:r>
                        <a:rPr lang="ru-RU" sz="1400" dirty="0" smtClean="0">
                          <a:latin typeface="+mn-lt"/>
                        </a:rPr>
                        <a:t>компенсационные выплаты по потере кормильца</a:t>
                      </a:r>
                      <a:r>
                        <a:rPr lang="ru-RU" sz="1400" baseline="0" dirty="0" smtClean="0">
                          <a:latin typeface="+mn-lt"/>
                        </a:rPr>
                        <a:t> + </a:t>
                      </a:r>
                      <a:r>
                        <a:rPr lang="ru-RU" sz="1400" dirty="0" smtClean="0">
                          <a:latin typeface="+mn-lt"/>
                        </a:rPr>
                        <a:t>расходы на ритуальные услуги (в среднем в регионе)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(число погибших мужчин/женщин</a:t>
                      </a:r>
                      <a:r>
                        <a:rPr lang="ru-RU" sz="1400" baseline="0" dirty="0" smtClean="0">
                          <a:latin typeface="+mn-lt"/>
                        </a:rPr>
                        <a:t> в результате ДТП</a:t>
                      </a:r>
                      <a:r>
                        <a:rPr lang="ru-RU" sz="1400" dirty="0" smtClean="0">
                          <a:latin typeface="+mn-lt"/>
                        </a:rPr>
                        <a:t>) х (число</a:t>
                      </a:r>
                      <a:r>
                        <a:rPr lang="ru-RU" sz="1400" baseline="0" dirty="0" smtClean="0">
                          <a:latin typeface="+mn-lt"/>
                        </a:rPr>
                        <a:t> потерянных человеко-лет до средней продолжительности жизни мужчин/женщин в регионе</a:t>
                      </a:r>
                      <a:r>
                        <a:rPr lang="ru-RU" sz="1400" dirty="0" smtClean="0">
                          <a:latin typeface="+mn-lt"/>
                        </a:rPr>
                        <a:t>) х</a:t>
                      </a:r>
                      <a:r>
                        <a:rPr lang="ru-RU" sz="1400" baseline="0" dirty="0" smtClean="0">
                          <a:latin typeface="+mn-lt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+mn-lt"/>
                        </a:rPr>
                        <a:t>(средний душевой доход в регионе)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9600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257FB1"/>
                          </a:solidFill>
                        </a:rPr>
                        <a:t>ИНВАЛИДИЗАЦИЯ</a:t>
                      </a:r>
                      <a:endParaRPr lang="en-US" sz="1400" b="1" dirty="0">
                        <a:solidFill>
                          <a:srgbClr val="257FB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n-lt"/>
                        </a:rPr>
                        <a:t>(общее число инвалидов</a:t>
                      </a:r>
                      <a:r>
                        <a:rPr lang="ru-RU" sz="1400" baseline="0" dirty="0" smtClean="0">
                          <a:latin typeface="+mn-lt"/>
                        </a:rPr>
                        <a:t> в результате ДТП) х  </a:t>
                      </a:r>
                      <a:r>
                        <a:rPr lang="ru-RU" sz="1400" dirty="0" smtClean="0">
                          <a:latin typeface="+mn-lt"/>
                        </a:rPr>
                        <a:t>(средние расходы на медицинские услуги в зависимости</a:t>
                      </a:r>
                      <a:r>
                        <a:rPr lang="ru-RU" sz="1400" baseline="0" dirty="0" smtClean="0">
                          <a:latin typeface="+mn-lt"/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от группы инвалидности</a:t>
                      </a:r>
                      <a:r>
                        <a:rPr lang="ru-RU" sz="1400" baseline="0" dirty="0" smtClean="0">
                          <a:solidFill>
                            <a:schemeClr val="dk1"/>
                          </a:solidFill>
                          <a:latin typeface="+mn-lt"/>
                        </a:rPr>
                        <a:t> + </a:t>
                      </a:r>
                      <a:r>
                        <a:rPr lang="ru-RU" sz="1400" baseline="0" dirty="0" smtClean="0">
                          <a:latin typeface="+mn-lt"/>
                        </a:rPr>
                        <a:t>пособия по инвалидности х количество человеко-лет по группам инвалидов до средней продолжительности жизни мужчин/женщин в регионе 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 (число</a:t>
                      </a:r>
                      <a:r>
                        <a:rPr lang="ru-RU" sz="1400" baseline="0" dirty="0" smtClean="0">
                          <a:latin typeface="+mn-lt"/>
                        </a:rPr>
                        <a:t> потерянных человеко-лет по группам инвалидов до средней продолжительности жизни мужчин/женщин в регионе</a:t>
                      </a:r>
                      <a:r>
                        <a:rPr lang="ru-RU" sz="1400" dirty="0" smtClean="0">
                          <a:latin typeface="+mn-lt"/>
                        </a:rPr>
                        <a:t>) х</a:t>
                      </a:r>
                      <a:r>
                        <a:rPr lang="ru-RU" sz="1400" baseline="0" dirty="0" smtClean="0">
                          <a:latin typeface="+mn-lt"/>
                        </a:rPr>
                        <a:t> (количество лиц, получивших инвалидность)</a:t>
                      </a:r>
                      <a:r>
                        <a:rPr lang="ru-RU" sz="1400" dirty="0" smtClean="0">
                          <a:latin typeface="+mn-lt"/>
                        </a:rPr>
                        <a:t> х </a:t>
                      </a:r>
                      <a:r>
                        <a:rPr lang="ru-RU" sz="1400" baseline="0" dirty="0" smtClean="0">
                          <a:latin typeface="+mn-lt"/>
                        </a:rPr>
                        <a:t>(весовой коэффициент нетрудоспособности для разных групп инвалидов) х</a:t>
                      </a:r>
                    </a:p>
                    <a:p>
                      <a:pPr algn="ctr"/>
                      <a:r>
                        <a:rPr lang="ru-RU" sz="1400" baseline="0" dirty="0" smtClean="0">
                          <a:latin typeface="+mn-lt"/>
                        </a:rPr>
                        <a:t>(средний душевой доход в регионе)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257FB1"/>
                          </a:solidFill>
                        </a:rPr>
                        <a:t>ТРАВМАТИЗМ</a:t>
                      </a:r>
                      <a:endParaRPr lang="en-US" sz="1400" b="1" dirty="0">
                        <a:solidFill>
                          <a:srgbClr val="257FB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n-lt"/>
                        </a:rPr>
                        <a:t>(общее число получивших</a:t>
                      </a:r>
                      <a:r>
                        <a:rPr lang="ru-RU" sz="1400" baseline="0" dirty="0" smtClean="0">
                          <a:latin typeface="+mn-lt"/>
                        </a:rPr>
                        <a:t> травму в результате ДТП) х  </a:t>
                      </a:r>
                      <a:r>
                        <a:rPr lang="ru-RU" sz="1400" dirty="0" smtClean="0">
                          <a:latin typeface="+mn-lt"/>
                        </a:rPr>
                        <a:t>(средние расходы на медицинские услуги в зависимости</a:t>
                      </a:r>
                      <a:r>
                        <a:rPr lang="ru-RU" sz="1400" baseline="0" dirty="0" smtClean="0">
                          <a:latin typeface="+mn-lt"/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от категории травм</a:t>
                      </a:r>
                      <a:r>
                        <a:rPr lang="ru-RU" sz="1400" baseline="0" dirty="0" smtClean="0">
                          <a:latin typeface="+mn-lt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(средний</a:t>
                      </a:r>
                      <a:r>
                        <a:rPr lang="ru-RU" sz="1400" baseline="0" dirty="0" smtClean="0">
                          <a:latin typeface="+mn-lt"/>
                        </a:rPr>
                        <a:t> период восстановления для травм разной степени тяжести) х (количество лиц, получивших травму данного вида) х (средний душевой доход в регионе)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324351" y="872554"/>
            <a:ext cx="8560907" cy="513880"/>
            <a:chOff x="379002" y="1345259"/>
            <a:chExt cx="8560907" cy="513880"/>
          </a:xfrm>
        </p:grpSpPr>
        <p:sp>
          <p:nvSpPr>
            <p:cNvPr id="11" name="Прямоугольник с двумя усеченными противолежащими углами 10"/>
            <p:cNvSpPr/>
            <p:nvPr/>
          </p:nvSpPr>
          <p:spPr>
            <a:xfrm>
              <a:off x="379002" y="1374956"/>
              <a:ext cx="2835253" cy="438030"/>
            </a:xfrm>
            <a:prstGeom prst="snip2DiagRect">
              <a:avLst>
                <a:gd name="adj1" fmla="val 0"/>
                <a:gd name="adj2" fmla="val 15201"/>
              </a:avLst>
            </a:prstGeom>
            <a:solidFill>
              <a:srgbClr val="00448E"/>
            </a:solidFill>
            <a:ln w="19050">
              <a:solidFill>
                <a:schemeClr val="bg1"/>
              </a:solidFill>
            </a:ln>
            <a:effectLst>
              <a:outerShdw blurRad="25400" dist="25400" algn="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 algn="ctr"/>
              <a:r>
                <a:rPr lang="ru-RU" sz="2000" b="1" dirty="0" smtClean="0">
                  <a:solidFill>
                    <a:schemeClr val="bg1"/>
                  </a:solidFill>
                </a:rPr>
                <a:t>ИТОГОВЫЕ </a:t>
              </a:r>
              <a:r>
                <a:rPr lang="ru-RU" sz="2000" b="1" dirty="0">
                  <a:solidFill>
                    <a:schemeClr val="bg1"/>
                  </a:solidFill>
                </a:rPr>
                <a:t>ПОТЕРИ 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2" name="Прямоугольник с двумя усеченными противолежащими углами 11"/>
            <p:cNvSpPr/>
            <p:nvPr/>
          </p:nvSpPr>
          <p:spPr>
            <a:xfrm>
              <a:off x="3650454" y="1397474"/>
              <a:ext cx="2113038" cy="415512"/>
            </a:xfrm>
            <a:prstGeom prst="snip2DiagRect">
              <a:avLst>
                <a:gd name="adj1" fmla="val 0"/>
                <a:gd name="adj2" fmla="val 8604"/>
              </a:avLst>
            </a:prstGeom>
            <a:solidFill>
              <a:schemeClr val="bg1"/>
            </a:solidFill>
            <a:ln w="19050">
              <a:solidFill>
                <a:srgbClr val="00448E"/>
              </a:solidFill>
            </a:ln>
            <a:effectLst>
              <a:outerShdw blurRad="25400" dist="25400" algn="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marL="0" lvl="1" algn="ctr"/>
              <a:r>
                <a:rPr lang="ru-RU" sz="2000" b="1" dirty="0">
                  <a:solidFill>
                    <a:srgbClr val="0052AC"/>
                  </a:solidFill>
                </a:rPr>
                <a:t>ПРЯМЫЕ ПОТЕРИ</a:t>
              </a:r>
              <a:endParaRPr lang="ru-RU" sz="2000" b="1" i="1" dirty="0">
                <a:solidFill>
                  <a:srgbClr val="00448E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263077" y="1397474"/>
              <a:ext cx="3385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>
                  <a:solidFill>
                    <a:srgbClr val="0052AC"/>
                  </a:solidFill>
                  <a:latin typeface="+mn-lt"/>
                </a:rPr>
                <a:t>=</a:t>
              </a:r>
              <a:endParaRPr lang="uk-UA" sz="2400" dirty="0">
                <a:latin typeface="+mn-lt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805169" y="1345259"/>
              <a:ext cx="3385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52AC"/>
                  </a:solidFill>
                  <a:latin typeface="+mn-lt"/>
                </a:rPr>
                <a:t>+</a:t>
              </a:r>
              <a:endParaRPr lang="uk-UA" sz="2400" dirty="0">
                <a:latin typeface="+mn-lt"/>
              </a:endParaRPr>
            </a:p>
          </p:txBody>
        </p:sp>
        <p:sp>
          <p:nvSpPr>
            <p:cNvPr id="15" name="Прямоугольник с двумя усеченными противолежащими углами 13"/>
            <p:cNvSpPr/>
            <p:nvPr/>
          </p:nvSpPr>
          <p:spPr>
            <a:xfrm>
              <a:off x="6185399" y="1400166"/>
              <a:ext cx="2754510" cy="415512"/>
            </a:xfrm>
            <a:prstGeom prst="snip2DiagRect">
              <a:avLst>
                <a:gd name="adj1" fmla="val 0"/>
                <a:gd name="adj2" fmla="val 8604"/>
              </a:avLst>
            </a:prstGeom>
            <a:solidFill>
              <a:schemeClr val="bg1"/>
            </a:solidFill>
            <a:ln w="19050">
              <a:solidFill>
                <a:srgbClr val="00448E"/>
              </a:solidFill>
            </a:ln>
            <a:effectLst>
              <a:outerShdw blurRad="25400" dist="25400" algn="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marL="0" lvl="1" algn="ctr"/>
              <a:r>
                <a:rPr lang="ru-RU" sz="2000" b="1" dirty="0">
                  <a:solidFill>
                    <a:srgbClr val="0052AC"/>
                  </a:solidFill>
                </a:rPr>
                <a:t>УПУЩЕННЫЕ ВЫГОДЫ</a:t>
              </a:r>
              <a:endParaRPr lang="ru-RU" sz="2000" b="1" i="1" dirty="0">
                <a:solidFill>
                  <a:srgbClr val="00448E"/>
                </a:solidFill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21210" y="6464170"/>
            <a:ext cx="8403620" cy="393829"/>
            <a:chOff x="379002" y="5912180"/>
            <a:chExt cx="8403620" cy="457276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379002" y="5912180"/>
              <a:ext cx="8355634" cy="360000"/>
            </a:xfrm>
            <a:prstGeom prst="rect">
              <a:avLst/>
            </a:prstGeom>
            <a:pattFill prst="wdDnDiag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/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426988" y="5949125"/>
              <a:ext cx="8355634" cy="420331"/>
              <a:chOff x="530352" y="1382903"/>
              <a:chExt cx="8355634" cy="1161478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530352" y="1605080"/>
                <a:ext cx="8355634" cy="671394"/>
              </a:xfrm>
              <a:prstGeom prst="rect">
                <a:avLst/>
              </a:prstGeom>
              <a:pattFill prst="wdDnDiag">
                <a:fgClr>
                  <a:schemeClr val="bg1">
                    <a:lumMod val="9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 sz="1600"/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530352" y="1382903"/>
                <a:ext cx="8258802" cy="11614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6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rPr>
                  <a:t>РАССЧИТЫВАЕТСЯ В РЕГИОНАЛЬНОМ РАЗРЕЗЕ</a:t>
                </a:r>
                <a:endParaRPr lang="ru-RU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6636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0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17284</TotalTime>
  <Words>2303</Words>
  <Application>Microsoft Office PowerPoint</Application>
  <PresentationFormat>Экран (4:3)</PresentationFormat>
  <Paragraphs>288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DNA7 X86</dc:creator>
  <cp:lastModifiedBy>ASTT_LenovoB50</cp:lastModifiedBy>
  <cp:revision>1197</cp:revision>
  <cp:lastPrinted>2015-10-27T16:04:09Z</cp:lastPrinted>
  <dcterms:created xsi:type="dcterms:W3CDTF">2012-03-10T12:53:28Z</dcterms:created>
  <dcterms:modified xsi:type="dcterms:W3CDTF">2016-05-27T07:15:49Z</dcterms:modified>
</cp:coreProperties>
</file>