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4" r:id="rId3"/>
    <p:sldId id="265" r:id="rId4"/>
    <p:sldId id="263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82094-4D19-4B80-BEC0-4442EBC6098B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A5C48-5D5E-4CC8-8C2A-DB1CB0F6C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61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cid:0b5f5812-d799-4f22-81f6-9792a071f29f@economy.gov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 flipH="1" flipV="1">
            <a:off x="0" y="1219201"/>
            <a:ext cx="9144000" cy="4571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2" rIns="91423" bIns="45712"/>
          <a:lstStyle/>
          <a:p>
            <a:pPr defTabSz="1042800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0" y="0"/>
            <a:ext cx="9144000" cy="633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0" y="2"/>
            <a:ext cx="9144000" cy="45719"/>
          </a:xfrm>
          <a:prstGeom prst="rect">
            <a:avLst/>
          </a:prstGeom>
          <a:solidFill>
            <a:srgbClr val="F99B1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3" tIns="45712" rIns="91423" bIns="45712" numCol="1" rtlCol="0" anchor="t" anchorCtr="0" compatLnSpc="1">
            <a:prstTxWarp prst="textNoShape">
              <a:avLst/>
            </a:prstTxWarp>
          </a:bodyPr>
          <a:lstStyle/>
          <a:p>
            <a:pPr defTabSz="914235"/>
            <a:endParaRPr lang="ru-RU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0" y="1906"/>
            <a:ext cx="9144000" cy="45719"/>
          </a:xfrm>
          <a:prstGeom prst="rect">
            <a:avLst/>
          </a:prstGeom>
          <a:solidFill>
            <a:srgbClr val="E62B2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3" tIns="45712" rIns="91423" bIns="45712" numCol="1" rtlCol="0" anchor="t" anchorCtr="0" compatLnSpc="1">
            <a:prstTxWarp prst="textNoShape">
              <a:avLst/>
            </a:prstTxWarp>
          </a:bodyPr>
          <a:lstStyle/>
          <a:p>
            <a:pPr defTabSz="914235"/>
            <a:endParaRPr lang="ru-RU"/>
          </a:p>
        </p:txBody>
      </p:sp>
      <p:pic>
        <p:nvPicPr>
          <p:cNvPr id="17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9" b="22303"/>
          <a:stretch/>
        </p:blipFill>
        <p:spPr bwMode="auto">
          <a:xfrm>
            <a:off x="-64310" y="125215"/>
            <a:ext cx="2392480" cy="592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4939" y="757536"/>
            <a:ext cx="2073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Департамент </a:t>
            </a:r>
            <a:r>
              <a:rPr lang="ru-RU" sz="1200" b="1" dirty="0"/>
              <a:t>развития контрактной системы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990049" y="5303520"/>
            <a:ext cx="2989158" cy="12192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Заместитель директора </a:t>
            </a:r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Департамента </a:t>
            </a:r>
            <a:endParaRPr lang="ru-RU" sz="12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развития </a:t>
            </a:r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контрактной системы</a:t>
            </a:r>
          </a:p>
          <a:p>
            <a:endParaRPr lang="ru-RU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А.А. </a:t>
            </a:r>
            <a:r>
              <a:rPr lang="ru-RU" sz="1200" b="1" dirty="0">
                <a:ea typeface="Verdana" panose="020B0604030504040204" pitchFamily="34" charset="0"/>
                <a:cs typeface="Verdana" panose="020B0604030504040204" pitchFamily="34" charset="0"/>
              </a:rPr>
              <a:t>Г</a:t>
            </a:r>
            <a:r>
              <a:rPr lang="ru-RU" sz="1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алкин</a:t>
            </a:r>
          </a:p>
          <a:p>
            <a:pPr algn="r"/>
            <a:endParaRPr lang="ru-RU" sz="1200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26  мая </a:t>
            </a:r>
            <a:r>
              <a:rPr lang="ru-RU" sz="1100" i="1" dirty="0">
                <a:ea typeface="Verdana" panose="020B0604030504040204" pitchFamily="34" charset="0"/>
                <a:cs typeface="Verdana" panose="020B0604030504040204" pitchFamily="34" charset="0"/>
              </a:rPr>
              <a:t>2016 года</a:t>
            </a:r>
            <a:r>
              <a:rPr lang="ru-RU" sz="1100" i="1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100" i="1" smtClean="0">
                <a:ea typeface="Verdana" panose="020B0604030504040204" pitchFamily="34" charset="0"/>
                <a:cs typeface="Verdana" panose="020B0604030504040204" pitchFamily="34" charset="0"/>
              </a:rPr>
              <a:t>Сочи</a:t>
            </a:r>
            <a:endParaRPr lang="ru-RU" sz="1100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ru-RU" sz="12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Пятиугольник 22"/>
          <p:cNvSpPr>
            <a:spLocks noChangeArrowheads="1"/>
          </p:cNvSpPr>
          <p:nvPr/>
        </p:nvSpPr>
        <p:spPr bwMode="auto">
          <a:xfrm>
            <a:off x="-1" y="1733007"/>
            <a:ext cx="9144001" cy="3430568"/>
          </a:xfrm>
          <a:prstGeom prst="homePlate">
            <a:avLst>
              <a:gd name="adj" fmla="val 0"/>
            </a:avLst>
          </a:prstGeom>
          <a:solidFill>
            <a:sysClr val="window" lastClr="FFFFFF">
              <a:lumMod val="95000"/>
            </a:sys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 algn="ctr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Перспективы развития законодательства</a:t>
            </a:r>
          </a:p>
          <a:p>
            <a:pPr lvl="0" algn="ctr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 о закупках компаний с госучастием, </a:t>
            </a:r>
          </a:p>
          <a:p>
            <a:pPr lvl="0" algn="ctr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направленные на поддержку субъектов МСП</a:t>
            </a:r>
            <a:endParaRPr kumimoji="0" lang="ru-RU" alt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41" y="240343"/>
            <a:ext cx="58473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/>
              <a:t> </a:t>
            </a:r>
            <a:r>
              <a:rPr lang="ru-RU" sz="1400" b="1" dirty="0"/>
              <a:t>Конференция </a:t>
            </a:r>
            <a:endParaRPr lang="ru-RU" sz="1400" dirty="0"/>
          </a:p>
          <a:p>
            <a:pPr algn="r"/>
            <a:r>
              <a:rPr lang="ru-RU" sz="1400" b="1" dirty="0" smtClean="0"/>
              <a:t>«Инновации в дорожном строительстве»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437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4"/>
          <p:cNvSpPr>
            <a:spLocks noChangeShapeType="1"/>
          </p:cNvSpPr>
          <p:nvPr/>
        </p:nvSpPr>
        <p:spPr bwMode="auto">
          <a:xfrm>
            <a:off x="8683625" y="64262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7463" y="184150"/>
            <a:ext cx="898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Verdana" panose="020B0604030504040204" pitchFamily="34" charset="0"/>
              </a:rPr>
              <a:t>СИСТЕМА ЗАКУПОК НУЖДАЕТСЯ В МОДЕРНИЗАЦИИ</a:t>
            </a:r>
            <a:endParaRPr lang="ru-RU" altLang="ru-RU" sz="1400" b="1">
              <a:solidFill>
                <a:srgbClr val="C0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1113" y="765175"/>
            <a:ext cx="76676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125" name="Номер слайда 9"/>
          <p:cNvSpPr txBox="1">
            <a:spLocks/>
          </p:cNvSpPr>
          <p:nvPr/>
        </p:nvSpPr>
        <p:spPr bwMode="auto">
          <a:xfrm>
            <a:off x="8535988" y="6445250"/>
            <a:ext cx="6080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FA54E6F-0A18-4787-B7CA-20ADCE7B25B5}" type="slidenum">
              <a:rPr lang="ru-RU" altLang="ru-RU" sz="20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2000">
              <a:solidFill>
                <a:srgbClr val="59595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6" name="TextBox 1"/>
          <p:cNvSpPr txBox="1">
            <a:spLocks noChangeArrowheads="1"/>
          </p:cNvSpPr>
          <p:nvPr/>
        </p:nvSpPr>
        <p:spPr bwMode="auto">
          <a:xfrm>
            <a:off x="2959100" y="855663"/>
            <a:ext cx="3311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Verdana" panose="020B0604030504040204" pitchFamily="34" charset="0"/>
              </a:rPr>
              <a:t>Уровень жесткости регулирования</a:t>
            </a:r>
          </a:p>
        </p:txBody>
      </p:sp>
      <p:sp>
        <p:nvSpPr>
          <p:cNvPr id="62" name="Овал 61"/>
          <p:cNvSpPr/>
          <p:nvPr/>
        </p:nvSpPr>
        <p:spPr bwMode="auto">
          <a:xfrm>
            <a:off x="2481263" y="1244600"/>
            <a:ext cx="381000" cy="1292225"/>
          </a:xfrm>
          <a:prstGeom prst="ellipse">
            <a:avLst/>
          </a:pr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 bwMode="auto">
          <a:xfrm rot="5400000">
            <a:off x="3734594" y="680244"/>
            <a:ext cx="438150" cy="3049588"/>
          </a:xfrm>
          <a:prstGeom prst="ellipse">
            <a:avLst/>
          </a:pr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 bwMode="auto">
          <a:xfrm>
            <a:off x="585788" y="1016000"/>
            <a:ext cx="381000" cy="820738"/>
          </a:xfrm>
          <a:prstGeom prst="ellipse">
            <a:avLst/>
          </a:prstGeom>
          <a:pattFill prst="lt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395288" y="1196975"/>
            <a:ext cx="0" cy="187325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 bwMode="auto">
          <a:xfrm flipH="1">
            <a:off x="395288" y="2868613"/>
            <a:ext cx="7250112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 bwMode="auto">
          <a:xfrm>
            <a:off x="2682875" y="2868613"/>
            <a:ext cx="0" cy="23018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 bwMode="auto">
          <a:xfrm>
            <a:off x="5224463" y="2868613"/>
            <a:ext cx="0" cy="23018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522288" y="1484313"/>
            <a:ext cx="203358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 bwMode="auto">
          <a:xfrm>
            <a:off x="2794000" y="2297113"/>
            <a:ext cx="231933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 bwMode="auto">
          <a:xfrm>
            <a:off x="5351463" y="1985963"/>
            <a:ext cx="1906587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 bwMode="auto">
          <a:xfrm>
            <a:off x="2682875" y="1600200"/>
            <a:ext cx="0" cy="57626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 bwMode="auto">
          <a:xfrm>
            <a:off x="5224463" y="2062163"/>
            <a:ext cx="0" cy="12858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 bwMode="auto">
          <a:xfrm>
            <a:off x="2428875" y="1484313"/>
            <a:ext cx="254000" cy="231775"/>
          </a:xfrm>
          <a:prstGeom prst="arc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50" name="Дуга 49"/>
          <p:cNvSpPr/>
          <p:nvPr/>
        </p:nvSpPr>
        <p:spPr bwMode="auto">
          <a:xfrm rot="11110573">
            <a:off x="2682875" y="2065338"/>
            <a:ext cx="254000" cy="231775"/>
          </a:xfrm>
          <a:prstGeom prst="arc">
            <a:avLst>
              <a:gd name="adj1" fmla="val 16308513"/>
              <a:gd name="adj2" fmla="val 21389352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51" name="Дуга 50"/>
          <p:cNvSpPr/>
          <p:nvPr/>
        </p:nvSpPr>
        <p:spPr bwMode="auto">
          <a:xfrm rot="5400000">
            <a:off x="4981575" y="2054226"/>
            <a:ext cx="231775" cy="254000"/>
          </a:xfrm>
          <a:prstGeom prst="arc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52" name="Дуга 51"/>
          <p:cNvSpPr/>
          <p:nvPr/>
        </p:nvSpPr>
        <p:spPr bwMode="auto">
          <a:xfrm rot="16200000">
            <a:off x="5277644" y="1932782"/>
            <a:ext cx="147637" cy="254000"/>
          </a:xfrm>
          <a:prstGeom prst="arc">
            <a:avLst>
              <a:gd name="adj1" fmla="val 16017299"/>
              <a:gd name="adj2" fmla="val 93041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00000"/>
              </a:solidFill>
            </a:endParaRPr>
          </a:p>
        </p:txBody>
      </p:sp>
      <p:cxnSp>
        <p:nvCxnSpPr>
          <p:cNvPr id="55" name="Прямая соединительная линия 54"/>
          <p:cNvCxnSpPr>
            <a:stCxn id="50" idx="2"/>
          </p:cNvCxnSpPr>
          <p:nvPr/>
        </p:nvCxnSpPr>
        <p:spPr bwMode="auto">
          <a:xfrm flipH="1">
            <a:off x="2682875" y="2178050"/>
            <a:ext cx="0" cy="690563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 bwMode="auto">
          <a:xfrm flipH="1">
            <a:off x="5224463" y="2205038"/>
            <a:ext cx="0" cy="66357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5" name="TextBox 33"/>
          <p:cNvSpPr txBox="1">
            <a:spLocks noChangeArrowheads="1"/>
          </p:cNvSpPr>
          <p:nvPr/>
        </p:nvSpPr>
        <p:spPr bwMode="auto">
          <a:xfrm>
            <a:off x="5688013" y="1795463"/>
            <a:ext cx="1241425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700">
                <a:latin typeface="Verdana" panose="020B0604030504040204" pitchFamily="34" charset="0"/>
              </a:rPr>
              <a:t>Закупки частного сектора</a:t>
            </a:r>
          </a:p>
        </p:txBody>
      </p:sp>
      <p:sp>
        <p:nvSpPr>
          <p:cNvPr id="5146" name="TextBox 64"/>
          <p:cNvSpPr txBox="1">
            <a:spLocks noChangeArrowheads="1"/>
          </p:cNvSpPr>
          <p:nvPr/>
        </p:nvSpPr>
        <p:spPr bwMode="auto">
          <a:xfrm>
            <a:off x="1093788" y="1196975"/>
            <a:ext cx="1260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700">
                <a:latin typeface="Verdana" panose="020B0604030504040204" pitchFamily="34" charset="0"/>
              </a:rPr>
              <a:t>Государственные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700">
                <a:latin typeface="Verdana" panose="020B0604030504040204" pitchFamily="34" charset="0"/>
              </a:rPr>
              <a:t>и муниципальные закупки</a:t>
            </a:r>
          </a:p>
        </p:txBody>
      </p:sp>
      <p:sp>
        <p:nvSpPr>
          <p:cNvPr id="5147" name="TextBox 65"/>
          <p:cNvSpPr txBox="1">
            <a:spLocks noChangeArrowheads="1"/>
          </p:cNvSpPr>
          <p:nvPr/>
        </p:nvSpPr>
        <p:spPr bwMode="auto">
          <a:xfrm>
            <a:off x="2881313" y="2078038"/>
            <a:ext cx="1993900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700">
                <a:latin typeface="Verdana" panose="020B0604030504040204" pitchFamily="34" charset="0"/>
              </a:rPr>
              <a:t>Закупки отдельных видов юридических лиц</a:t>
            </a:r>
          </a:p>
        </p:txBody>
      </p:sp>
      <p:sp>
        <p:nvSpPr>
          <p:cNvPr id="5148" name="TextBox 66"/>
          <p:cNvSpPr txBox="1">
            <a:spLocks noChangeArrowheads="1"/>
          </p:cNvSpPr>
          <p:nvPr/>
        </p:nvSpPr>
        <p:spPr bwMode="auto">
          <a:xfrm>
            <a:off x="776288" y="2514600"/>
            <a:ext cx="1528762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700" b="1">
                <a:solidFill>
                  <a:srgbClr val="C00000"/>
                </a:solidFill>
                <a:latin typeface="Verdana" panose="020B0604030504040204" pitchFamily="34" charset="0"/>
              </a:rPr>
              <a:t>Федеральный закон № 44-ФЗ</a:t>
            </a:r>
          </a:p>
        </p:txBody>
      </p:sp>
      <p:sp>
        <p:nvSpPr>
          <p:cNvPr id="5149" name="TextBox 67"/>
          <p:cNvSpPr txBox="1">
            <a:spLocks noChangeArrowheads="1"/>
          </p:cNvSpPr>
          <p:nvPr/>
        </p:nvSpPr>
        <p:spPr bwMode="auto">
          <a:xfrm>
            <a:off x="3175000" y="2514600"/>
            <a:ext cx="158432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700" b="1">
                <a:solidFill>
                  <a:srgbClr val="C00000"/>
                </a:solidFill>
                <a:latin typeface="Verdana" panose="020B0604030504040204" pitchFamily="34" charset="0"/>
              </a:rPr>
              <a:t>Федеральный закон № 223-ФЗ</a:t>
            </a:r>
          </a:p>
        </p:txBody>
      </p:sp>
      <p:sp>
        <p:nvSpPr>
          <p:cNvPr id="5150" name="TextBox 68"/>
          <p:cNvSpPr txBox="1">
            <a:spLocks noChangeArrowheads="1"/>
          </p:cNvSpPr>
          <p:nvPr/>
        </p:nvSpPr>
        <p:spPr bwMode="auto">
          <a:xfrm>
            <a:off x="5538788" y="2514600"/>
            <a:ext cx="16208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700" b="1">
                <a:solidFill>
                  <a:srgbClr val="C00000"/>
                </a:solidFill>
                <a:latin typeface="Verdana" panose="020B0604030504040204" pitchFamily="34" charset="0"/>
              </a:rPr>
              <a:t>Гражданское законодательство</a:t>
            </a:r>
          </a:p>
        </p:txBody>
      </p:sp>
      <p:sp>
        <p:nvSpPr>
          <p:cNvPr id="5151" name="TextBox 69"/>
          <p:cNvSpPr txBox="1">
            <a:spLocks noChangeArrowheads="1"/>
          </p:cNvSpPr>
          <p:nvPr/>
        </p:nvSpPr>
        <p:spPr bwMode="auto">
          <a:xfrm>
            <a:off x="752475" y="2938463"/>
            <a:ext cx="1550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700" b="1">
                <a:latin typeface="Verdana" panose="020B0604030504040204" pitchFamily="34" charset="0"/>
              </a:rPr>
              <a:t>Детальная регламентация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700" b="1">
                <a:latin typeface="Verdana" panose="020B0604030504040204" pitchFamily="34" charset="0"/>
              </a:rPr>
              <a:t>всего цикла закупок</a:t>
            </a:r>
          </a:p>
        </p:txBody>
      </p:sp>
      <p:sp>
        <p:nvSpPr>
          <p:cNvPr id="5152" name="TextBox 70"/>
          <p:cNvSpPr txBox="1">
            <a:spLocks noChangeArrowheads="1"/>
          </p:cNvSpPr>
          <p:nvPr/>
        </p:nvSpPr>
        <p:spPr bwMode="auto">
          <a:xfrm>
            <a:off x="2800350" y="2938463"/>
            <a:ext cx="2333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700" b="1">
                <a:latin typeface="Verdana" panose="020B0604030504040204" pitchFamily="34" charset="0"/>
              </a:rPr>
              <a:t>Государство не устанавливает правила –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700" b="1">
                <a:latin typeface="Verdana" panose="020B0604030504040204" pitchFamily="34" charset="0"/>
              </a:rPr>
              <a:t>правила устанавливает менеджмент</a:t>
            </a:r>
          </a:p>
        </p:txBody>
      </p:sp>
      <p:sp>
        <p:nvSpPr>
          <p:cNvPr id="5153" name="TextBox 71"/>
          <p:cNvSpPr txBox="1">
            <a:spLocks noChangeArrowheads="1"/>
          </p:cNvSpPr>
          <p:nvPr/>
        </p:nvSpPr>
        <p:spPr bwMode="auto">
          <a:xfrm>
            <a:off x="5164138" y="2938463"/>
            <a:ext cx="2576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700" b="1">
                <a:latin typeface="Verdana" panose="020B0604030504040204" pitchFamily="34" charset="0"/>
              </a:rPr>
              <a:t>Внутренние регламенты, саморегулирование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700" b="1">
                <a:latin typeface="Verdana" panose="020B0604030504040204" pitchFamily="34" charset="0"/>
              </a:rPr>
              <a:t>рынка, жесткий контроль учредителей</a:t>
            </a:r>
          </a:p>
        </p:txBody>
      </p:sp>
      <p:pic>
        <p:nvPicPr>
          <p:cNvPr id="5154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8" y="1238250"/>
            <a:ext cx="284162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5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8" y="1597025"/>
            <a:ext cx="2952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6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8" y="917575"/>
            <a:ext cx="342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8" name="Прямая со стрелкой 97"/>
          <p:cNvCxnSpPr/>
          <p:nvPr/>
        </p:nvCxnSpPr>
        <p:spPr bwMode="auto">
          <a:xfrm flipH="1">
            <a:off x="4365625" y="1814513"/>
            <a:ext cx="144463" cy="1793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 bwMode="auto">
          <a:xfrm flipH="1">
            <a:off x="2881313" y="1509713"/>
            <a:ext cx="142875" cy="1809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 bwMode="auto">
          <a:xfrm flipH="1">
            <a:off x="968375" y="1131888"/>
            <a:ext cx="144463" cy="1793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TextBox 18432"/>
          <p:cNvSpPr txBox="1">
            <a:spLocks noChangeArrowheads="1"/>
          </p:cNvSpPr>
          <p:nvPr/>
        </p:nvSpPr>
        <p:spPr bwMode="auto">
          <a:xfrm>
            <a:off x="722313" y="3429000"/>
            <a:ext cx="8283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altLang="ru-RU" sz="1200" dirty="0" smtClean="0">
                <a:solidFill>
                  <a:srgbClr val="C00000"/>
                </a:solidFill>
                <a:latin typeface="Verdana" pitchFamily="34" charset="0"/>
              </a:rPr>
              <a:t>ПРОБЛЕМА 1: </a:t>
            </a:r>
            <a:r>
              <a:rPr lang="ru-RU" altLang="ru-RU" sz="12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«Размытость» границ систем закупок.</a:t>
            </a:r>
          </a:p>
          <a:p>
            <a:pPr>
              <a:defRPr/>
            </a:pPr>
            <a:r>
              <a:rPr lang="ru-RU" altLang="ru-RU" sz="1200" dirty="0" smtClean="0">
                <a:latin typeface="Verdana" pitchFamily="34" charset="0"/>
              </a:rPr>
              <a:t>Вывод закупок из-под жестко регламентированного законодательства о контрактной системе</a:t>
            </a:r>
          </a:p>
          <a:p>
            <a:pPr>
              <a:defRPr/>
            </a:pPr>
            <a:r>
              <a:rPr lang="ru-RU" altLang="ru-RU" sz="1200" dirty="0" smtClean="0">
                <a:latin typeface="Verdana" pitchFamily="34" charset="0"/>
              </a:rPr>
              <a:t>в систему закупок отдельных видов юридических лиц с более мягким правовым регулированием.</a:t>
            </a:r>
          </a:p>
          <a:p>
            <a:pPr>
              <a:defRPr/>
            </a:pPr>
            <a:r>
              <a:rPr lang="ru-RU" altLang="ru-RU" sz="1000" i="1" dirty="0" smtClean="0">
                <a:latin typeface="Verdana" pitchFamily="34" charset="0"/>
              </a:rPr>
              <a:t>Законопроект принят в 1-ом чтении</a:t>
            </a:r>
            <a:endParaRPr lang="en-US" altLang="ru-RU" sz="1000" i="1" dirty="0" smtClean="0">
              <a:latin typeface="Verdana" pitchFamily="34" charset="0"/>
            </a:endParaRPr>
          </a:p>
        </p:txBody>
      </p:sp>
      <p:pic>
        <p:nvPicPr>
          <p:cNvPr id="5161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3429000"/>
            <a:ext cx="284163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62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92600"/>
            <a:ext cx="2968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63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5084763"/>
            <a:ext cx="342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64" name="Прямоугольник 43"/>
          <p:cNvSpPr>
            <a:spLocks noChangeArrowheads="1"/>
          </p:cNvSpPr>
          <p:nvPr/>
        </p:nvSpPr>
        <p:spPr bwMode="auto">
          <a:xfrm>
            <a:off x="304800" y="6156325"/>
            <a:ext cx="8378825" cy="58578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bg1"/>
                </a:solidFill>
                <a:latin typeface="Verdana" panose="020B0604030504040204" pitchFamily="34" charset="0"/>
              </a:rPr>
              <a:t>Необходимые законодательные изменения должны быть приняты до окончания весенней сессии 2016 года</a:t>
            </a:r>
          </a:p>
        </p:txBody>
      </p:sp>
      <p:sp>
        <p:nvSpPr>
          <p:cNvPr id="5135" name="TextBox 113"/>
          <p:cNvSpPr txBox="1">
            <a:spLocks noChangeArrowheads="1"/>
          </p:cNvSpPr>
          <p:nvPr/>
        </p:nvSpPr>
        <p:spPr bwMode="auto">
          <a:xfrm>
            <a:off x="750888" y="5084763"/>
            <a:ext cx="82550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altLang="ru-RU" sz="1200" dirty="0" smtClean="0">
                <a:solidFill>
                  <a:srgbClr val="C00000"/>
                </a:solidFill>
                <a:latin typeface="Verdana" pitchFamily="34" charset="0"/>
              </a:rPr>
              <a:t>ПРОБЛЕМА 3:</a:t>
            </a:r>
            <a:r>
              <a:rPr lang="ru-RU" altLang="ru-RU" sz="1200" dirty="0" smtClean="0">
                <a:latin typeface="Verdana" pitchFamily="34" charset="0"/>
              </a:rPr>
              <a:t> </a:t>
            </a:r>
            <a:r>
              <a:rPr lang="ru-RU" altLang="ru-RU" sz="12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«Ослабление» механизмов контрактной системы.</a:t>
            </a:r>
          </a:p>
          <a:p>
            <a:pPr>
              <a:defRPr/>
            </a:pPr>
            <a:r>
              <a:rPr lang="ru-RU" altLang="ru-RU" sz="1200" dirty="0" smtClean="0">
                <a:latin typeface="Verdana" pitchFamily="34" charset="0"/>
              </a:rPr>
              <a:t>Принимается значительное количество актов, расширяющих применение мер протекционизма </a:t>
            </a:r>
          </a:p>
          <a:p>
            <a:pPr>
              <a:defRPr/>
            </a:pPr>
            <a:r>
              <a:rPr lang="ru-RU" altLang="ru-RU" sz="1200" dirty="0" smtClean="0">
                <a:latin typeface="Verdana" pitchFamily="34" charset="0"/>
              </a:rPr>
              <a:t>и практику закупок у ед. поставщика. Несовершенство конкурсных процедур позволяет заключать контракты со «своими» поставщиками.</a:t>
            </a:r>
          </a:p>
          <a:p>
            <a:pPr>
              <a:defRPr/>
            </a:pPr>
            <a:r>
              <a:rPr lang="ru-RU" altLang="ru-RU" sz="1000" dirty="0" smtClean="0">
                <a:latin typeface="Verdana" pitchFamily="34" charset="0"/>
              </a:rPr>
              <a:t>Законопроект №623906-6</a:t>
            </a:r>
            <a:r>
              <a:rPr lang="ru-RU" altLang="ru-RU" sz="1200" dirty="0" smtClean="0">
                <a:latin typeface="Verdana" pitchFamily="34" charset="0"/>
              </a:rPr>
              <a:t>  </a:t>
            </a:r>
          </a:p>
          <a:p>
            <a:pPr>
              <a:defRPr/>
            </a:pPr>
            <a:endParaRPr lang="ru-RU" altLang="ru-RU" sz="13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>
              <a:defRPr/>
            </a:pPr>
            <a:endParaRPr lang="en-US" altLang="ru-RU" sz="13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8457" name="Скругленная прямоугольная выноска 18456"/>
          <p:cNvSpPr/>
          <p:nvPr/>
        </p:nvSpPr>
        <p:spPr>
          <a:xfrm>
            <a:off x="7524750" y="1876425"/>
            <a:ext cx="1493838" cy="962025"/>
          </a:xfrm>
          <a:prstGeom prst="wedgeRoundRectCallout">
            <a:avLst>
              <a:gd name="adj1" fmla="val -68179"/>
              <a:gd name="adj2" fmla="val -36684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700" b="1" dirty="0" smtClean="0">
                <a:solidFill>
                  <a:schemeClr val="bg1"/>
                </a:solidFill>
                <a:latin typeface="Verdana" pitchFamily="34" charset="0"/>
              </a:rPr>
              <a:t>Компании </a:t>
            </a:r>
          </a:p>
          <a:p>
            <a:pPr algn="ctr">
              <a:defRPr/>
            </a:pPr>
            <a:r>
              <a:rPr lang="ru-RU" altLang="ru-RU" sz="700" b="1" dirty="0" smtClean="0">
                <a:solidFill>
                  <a:schemeClr val="bg1"/>
                </a:solidFill>
                <a:latin typeface="Verdana" pitchFamily="34" charset="0"/>
              </a:rPr>
              <a:t>с неэффективной системой закупок прекращают свое существование </a:t>
            </a:r>
          </a:p>
          <a:p>
            <a:pPr algn="ctr">
              <a:defRPr/>
            </a:pPr>
            <a:r>
              <a:rPr lang="ru-RU" altLang="ru-RU" sz="700" b="1" i="1" dirty="0" smtClean="0">
                <a:solidFill>
                  <a:schemeClr val="bg1"/>
                </a:solidFill>
                <a:latin typeface="Verdana" pitchFamily="34" charset="0"/>
              </a:rPr>
              <a:t>Пример: банкротство аптечной сети 36.6</a:t>
            </a:r>
            <a:endParaRPr lang="ru-RU" altLang="ru-RU" sz="700" b="1" i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776288" y="1158875"/>
            <a:ext cx="11112" cy="325438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18432"/>
          <p:cNvSpPr txBox="1">
            <a:spLocks noChangeArrowheads="1"/>
          </p:cNvSpPr>
          <p:nvPr/>
        </p:nvSpPr>
        <p:spPr bwMode="auto">
          <a:xfrm>
            <a:off x="742950" y="4292600"/>
            <a:ext cx="82677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altLang="ru-RU" sz="1200" dirty="0" smtClean="0">
                <a:solidFill>
                  <a:srgbClr val="C00000"/>
                </a:solidFill>
                <a:latin typeface="Verdana" pitchFamily="34" charset="0"/>
              </a:rPr>
              <a:t>ПРОБЛЕМА 2: </a:t>
            </a:r>
            <a:r>
              <a:rPr lang="ru-RU" altLang="ru-RU" sz="12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«Вольности» менеджмента.</a:t>
            </a:r>
          </a:p>
          <a:p>
            <a:pPr>
              <a:defRPr/>
            </a:pPr>
            <a:r>
              <a:rPr lang="ru-RU" altLang="ru-RU" sz="1200" dirty="0" smtClean="0">
                <a:latin typeface="Verdana" pitchFamily="34" charset="0"/>
              </a:rPr>
              <a:t>Отсутствие законодательной регламентации закупок позволяет менеджменту устанавливать положениями о закупках собственные правила исходя из максимизации своих прав. </a:t>
            </a:r>
          </a:p>
          <a:p>
            <a:pPr>
              <a:defRPr/>
            </a:pPr>
            <a:r>
              <a:rPr lang="ru-RU" altLang="ru-RU" sz="1000" i="1" dirty="0" smtClean="0">
                <a:latin typeface="Verdana" pitchFamily="34" charset="0"/>
              </a:rPr>
              <a:t>Законопроект №821534-6</a:t>
            </a:r>
            <a:endParaRPr lang="en-US" altLang="ru-RU" sz="1000" i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0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34"/>
          <p:cNvSpPr>
            <a:spLocks noChangeShapeType="1"/>
          </p:cNvSpPr>
          <p:nvPr/>
        </p:nvSpPr>
        <p:spPr bwMode="auto">
          <a:xfrm>
            <a:off x="8683625" y="64262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7463" y="0"/>
            <a:ext cx="7850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C00000"/>
                </a:solidFill>
                <a:latin typeface="Verdana" pitchFamily="34" charset="0"/>
                <a:cs typeface="Arial" charset="0"/>
              </a:rPr>
              <a:t>ПРОБЛЕМА 2:  </a:t>
            </a:r>
            <a:r>
              <a:rPr lang="ru-RU" altLang="ru-RU" sz="1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>«Вольности» менеджмента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1113" y="765175"/>
            <a:ext cx="78835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197" name="Номер слайда 9"/>
          <p:cNvSpPr txBox="1">
            <a:spLocks/>
          </p:cNvSpPr>
          <p:nvPr/>
        </p:nvSpPr>
        <p:spPr bwMode="auto">
          <a:xfrm>
            <a:off x="8535988" y="6445250"/>
            <a:ext cx="6080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BC0C78A-897E-4D5E-A01B-C03D96BAFB9B}" type="slidenum">
              <a:rPr lang="ru-RU" altLang="ru-RU" sz="20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2000">
              <a:solidFill>
                <a:srgbClr val="59595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25" y="325438"/>
            <a:ext cx="8694738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altLang="ru-RU" sz="11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ФЕДЕРАЛЬНЫЙ ЗАКОН № 223-ФЗ ДОЛЖЕН ПЕРЕСТАТЬ БЫТЬ «ИНФОРМАЦИОННЫМ» И «РАМОЧНЫМ».</a:t>
            </a:r>
          </a:p>
          <a:p>
            <a:pPr algn="ctr">
              <a:defRPr/>
            </a:pPr>
            <a:r>
              <a:rPr lang="ru-RU" altLang="ru-RU" sz="11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ЗАКОН ДОЛЖЕН УСТАНАВЛИВАТЬ ПРАВИЛА И ПРОЦЕДУРЫ ЗАКУПОК</a:t>
            </a:r>
            <a:endParaRPr lang="en-US" altLang="ru-RU" sz="1100" b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8199" name="Прямоугольник 43"/>
          <p:cNvSpPr>
            <a:spLocks noChangeArrowheads="1"/>
          </p:cNvSpPr>
          <p:nvPr/>
        </p:nvSpPr>
        <p:spPr bwMode="auto">
          <a:xfrm>
            <a:off x="293688" y="6110288"/>
            <a:ext cx="8378825" cy="522287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  <a:latin typeface="Verdana" panose="020B0604030504040204" pitchFamily="34" charset="0"/>
              </a:rPr>
              <a:t>Необходим баланс интересов заказчиков и поставщиков.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  <a:latin typeface="Verdana" panose="020B0604030504040204" pitchFamily="34" charset="0"/>
              </a:rPr>
              <a:t>Ключевые требования должно установить государство</a:t>
            </a:r>
          </a:p>
        </p:txBody>
      </p:sp>
      <p:sp>
        <p:nvSpPr>
          <p:cNvPr id="8200" name="TextBox 43"/>
          <p:cNvSpPr txBox="1">
            <a:spLocks noChangeArrowheads="1"/>
          </p:cNvSpPr>
          <p:nvPr/>
        </p:nvSpPr>
        <p:spPr bwMode="auto">
          <a:xfrm>
            <a:off x="273050" y="5024438"/>
            <a:ext cx="4619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 b="1">
                <a:latin typeface="Verdana" panose="020B0604030504040204" pitchFamily="34" charset="0"/>
              </a:rPr>
              <a:t>БОЛЕЕ </a:t>
            </a:r>
            <a:r>
              <a:rPr lang="ru-RU" altLang="ru-RU" sz="1600" b="1">
                <a:solidFill>
                  <a:srgbClr val="C00000"/>
                </a:solidFill>
                <a:latin typeface="Verdana" panose="020B0604030504040204" pitchFamily="34" charset="0"/>
              </a:rPr>
              <a:t>95%</a:t>
            </a:r>
            <a:r>
              <a:rPr lang="ru-RU" altLang="ru-RU" sz="1000" b="1">
                <a:latin typeface="Verdana" panose="020B0604030504040204" pitchFamily="34" charset="0"/>
              </a:rPr>
              <a:t> ЗАКУПОК ОСУЩЕСТВЛЯЕТСЯ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 b="1">
                <a:latin typeface="Verdana" panose="020B0604030504040204" pitchFamily="34" charset="0"/>
              </a:rPr>
              <a:t> НА НЕКОНКУРЕНТНОЙ ОСНОВЕ</a:t>
            </a:r>
            <a:endParaRPr lang="en-US" altLang="ru-RU" sz="1000" b="1">
              <a:latin typeface="Verdana" panose="020B0604030504040204" pitchFamily="34" charset="0"/>
            </a:endParaRPr>
          </a:p>
        </p:txBody>
      </p:sp>
      <p:sp>
        <p:nvSpPr>
          <p:cNvPr id="8201" name="Прямоугольник 44"/>
          <p:cNvSpPr>
            <a:spLocks noChangeArrowheads="1"/>
          </p:cNvSpPr>
          <p:nvPr/>
        </p:nvSpPr>
        <p:spPr bwMode="auto">
          <a:xfrm>
            <a:off x="5165725" y="13779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 b="1">
                <a:latin typeface="Verdana" panose="020B0604030504040204" pitchFamily="34" charset="0"/>
              </a:rPr>
              <a:t>К ЧЕМУ ПРИВОДИТ</a:t>
            </a:r>
          </a:p>
        </p:txBody>
      </p:sp>
      <p:sp>
        <p:nvSpPr>
          <p:cNvPr id="8202" name="TextBox 45"/>
          <p:cNvSpPr txBox="1">
            <a:spLocks noChangeArrowheads="1"/>
          </p:cNvSpPr>
          <p:nvPr/>
        </p:nvSpPr>
        <p:spPr bwMode="auto">
          <a:xfrm>
            <a:off x="5108575" y="1893888"/>
            <a:ext cx="36068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SzPct val="200000"/>
              <a:buFont typeface="Arial" charset="0"/>
              <a:buChar char="•"/>
              <a:defRPr/>
            </a:pPr>
            <a:r>
              <a:rPr lang="ru-RU" altLang="ru-RU" sz="1200" dirty="0" smtClean="0">
                <a:latin typeface="Verdana" pitchFamily="34" charset="0"/>
              </a:rPr>
              <a:t>Отсутствие доверия рынка к закупкам отдельных видов юридических лиц. </a:t>
            </a:r>
            <a:r>
              <a:rPr lang="ru-RU" altLang="ru-RU" sz="1200" i="1" dirty="0" smtClean="0">
                <a:latin typeface="Verdana" pitchFamily="34" charset="0"/>
              </a:rPr>
              <a:t>Пример: среднее количество заявок </a:t>
            </a:r>
            <a:br>
              <a:rPr lang="ru-RU" altLang="ru-RU" sz="1200" i="1" dirty="0" smtClean="0">
                <a:latin typeface="Verdana" pitchFamily="34" charset="0"/>
              </a:rPr>
            </a:br>
            <a:r>
              <a:rPr lang="ru-RU" altLang="ru-RU" sz="1200" i="1" dirty="0" smtClean="0">
                <a:latin typeface="Verdana" pitchFamily="34" charset="0"/>
              </a:rPr>
              <a:t>на торгах </a:t>
            </a:r>
            <a:r>
              <a:rPr lang="ru-RU" altLang="ru-RU" sz="1200" b="1" i="1" dirty="0" smtClean="0">
                <a:latin typeface="Verdana" pitchFamily="34" charset="0"/>
              </a:rPr>
              <a:t>1,2</a:t>
            </a:r>
          </a:p>
          <a:p>
            <a:pPr>
              <a:buSzPct val="200000"/>
              <a:buFont typeface="Arial" charset="0"/>
              <a:buChar char="•"/>
              <a:defRPr/>
            </a:pPr>
            <a:endParaRPr lang="ru-RU" altLang="ru-RU" sz="1200" dirty="0" smtClean="0">
              <a:latin typeface="Verdana" pitchFamily="34" charset="0"/>
            </a:endParaRPr>
          </a:p>
          <a:p>
            <a:pPr>
              <a:buSzPct val="200000"/>
              <a:buFont typeface="Arial" charset="0"/>
              <a:buChar char="•"/>
              <a:defRPr/>
            </a:pPr>
            <a:endParaRPr lang="ru-RU" altLang="ru-RU" sz="1200" dirty="0" smtClean="0">
              <a:latin typeface="Verdana" pitchFamily="34" charset="0"/>
            </a:endParaRPr>
          </a:p>
          <a:p>
            <a:pPr>
              <a:buSzPct val="200000"/>
              <a:buFont typeface="Arial" charset="0"/>
              <a:buChar char="•"/>
              <a:defRPr/>
            </a:pPr>
            <a:r>
              <a:rPr lang="ru-RU" altLang="ru-RU" sz="1200" dirty="0" smtClean="0">
                <a:latin typeface="Verdana" pitchFamily="34" charset="0"/>
              </a:rPr>
              <a:t>Малодоступность закупок для малого </a:t>
            </a:r>
            <a:br>
              <a:rPr lang="ru-RU" altLang="ru-RU" sz="1200" dirty="0" smtClean="0">
                <a:latin typeface="Verdana" pitchFamily="34" charset="0"/>
              </a:rPr>
            </a:br>
            <a:r>
              <a:rPr lang="ru-RU" altLang="ru-RU" sz="1200" dirty="0" smtClean="0">
                <a:latin typeface="Verdana" pitchFamily="34" charset="0"/>
              </a:rPr>
              <a:t>и среднего предпринимательства.</a:t>
            </a:r>
          </a:p>
          <a:p>
            <a:pPr marL="177800" indent="0">
              <a:buSzPct val="200000"/>
              <a:defRPr/>
            </a:pPr>
            <a:r>
              <a:rPr lang="ru-RU" altLang="ru-RU" sz="1200" i="1" dirty="0" smtClean="0">
                <a:latin typeface="Verdana" pitchFamily="34" charset="0"/>
              </a:rPr>
              <a:t>Пример: </a:t>
            </a:r>
            <a:r>
              <a:rPr lang="ru-RU" altLang="ru-RU" sz="1200" b="1" i="1" dirty="0" smtClean="0">
                <a:latin typeface="Verdana" pitchFamily="34" charset="0"/>
              </a:rPr>
              <a:t>80</a:t>
            </a:r>
            <a:r>
              <a:rPr lang="ru-RU" altLang="ru-RU" sz="1200" i="1" dirty="0" smtClean="0">
                <a:latin typeface="Verdana" pitchFamily="34" charset="0"/>
              </a:rPr>
              <a:t> тыс. разнообразных закупочных политик, более </a:t>
            </a:r>
            <a:r>
              <a:rPr lang="ru-RU" altLang="ru-RU" sz="1200" b="1" i="1" dirty="0" smtClean="0">
                <a:latin typeface="Verdana" pitchFamily="34" charset="0"/>
              </a:rPr>
              <a:t>3,5</a:t>
            </a:r>
            <a:r>
              <a:rPr lang="ru-RU" altLang="ru-RU" sz="1200" i="1" dirty="0" smtClean="0">
                <a:latin typeface="Verdana" pitchFamily="34" charset="0"/>
              </a:rPr>
              <a:t> тыс. способов закупок приводят к издержкам на содержание персонала</a:t>
            </a:r>
          </a:p>
          <a:p>
            <a:pPr>
              <a:buSzPct val="200000"/>
              <a:buFont typeface="Arial" charset="0"/>
              <a:buChar char="•"/>
              <a:defRPr/>
            </a:pPr>
            <a:endParaRPr lang="ru-RU" altLang="ru-RU" sz="1200" dirty="0" smtClean="0">
              <a:latin typeface="Verdana" pitchFamily="34" charset="0"/>
            </a:endParaRPr>
          </a:p>
          <a:p>
            <a:pPr>
              <a:buSzPct val="200000"/>
              <a:buFont typeface="Arial" charset="0"/>
              <a:buChar char="•"/>
              <a:defRPr/>
            </a:pPr>
            <a:endParaRPr lang="ru-RU" altLang="ru-RU" sz="1200" dirty="0" smtClean="0">
              <a:latin typeface="Verdana" pitchFamily="34" charset="0"/>
            </a:endParaRPr>
          </a:p>
          <a:p>
            <a:pPr>
              <a:buSzPct val="200000"/>
              <a:buFont typeface="Arial" charset="0"/>
              <a:buChar char="•"/>
              <a:defRPr/>
            </a:pPr>
            <a:r>
              <a:rPr lang="ru-RU" altLang="ru-RU" sz="1200" dirty="0" smtClean="0">
                <a:latin typeface="Verdana" pitchFamily="34" charset="0"/>
              </a:rPr>
              <a:t>Более </a:t>
            </a:r>
            <a:r>
              <a:rPr lang="ru-RU" altLang="ru-RU" sz="1200" b="1" dirty="0" smtClean="0">
                <a:latin typeface="Verdana" pitchFamily="34" charset="0"/>
              </a:rPr>
              <a:t>160</a:t>
            </a:r>
            <a:r>
              <a:rPr lang="ru-RU" altLang="ru-RU" sz="1200" dirty="0" smtClean="0">
                <a:latin typeface="Verdana" pitchFamily="34" charset="0"/>
              </a:rPr>
              <a:t> электронных площадок, деятельность которых ничем </a:t>
            </a:r>
            <a:br>
              <a:rPr lang="ru-RU" altLang="ru-RU" sz="1200" dirty="0" smtClean="0">
                <a:latin typeface="Verdana" pitchFamily="34" charset="0"/>
              </a:rPr>
            </a:br>
            <a:r>
              <a:rPr lang="ru-RU" altLang="ru-RU" sz="1200" dirty="0" smtClean="0">
                <a:latin typeface="Verdana" pitchFamily="34" charset="0"/>
              </a:rPr>
              <a:t>не регулируется</a:t>
            </a:r>
          </a:p>
          <a:p>
            <a:pPr marL="177800" indent="0">
              <a:buSzPct val="200000"/>
              <a:tabLst>
                <a:tab pos="177800" algn="l"/>
              </a:tabLst>
              <a:defRPr/>
            </a:pPr>
            <a:r>
              <a:rPr lang="ru-RU" altLang="ru-RU" sz="1200" i="1" dirty="0" smtClean="0">
                <a:latin typeface="Verdana" pitchFamily="34" charset="0"/>
              </a:rPr>
              <a:t>Пример: стоимость аккредитации на одной площадке доходит до 120 тыс. рублей в год</a:t>
            </a:r>
          </a:p>
          <a:p>
            <a:pPr>
              <a:buSzPct val="200000"/>
              <a:buFont typeface="Arial" charset="0"/>
              <a:buChar char="•"/>
              <a:defRPr/>
            </a:pPr>
            <a:endParaRPr lang="ru-RU" altLang="ru-RU" sz="1200" dirty="0" smtClean="0">
              <a:latin typeface="Verdana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5364163" y="1624013"/>
            <a:ext cx="30956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258888" y="1624013"/>
            <a:ext cx="30972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5" name="Прямоугольник 57"/>
          <p:cNvSpPr>
            <a:spLocks noChangeArrowheads="1"/>
          </p:cNvSpPr>
          <p:nvPr/>
        </p:nvSpPr>
        <p:spPr bwMode="auto">
          <a:xfrm>
            <a:off x="1050925" y="1355725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 b="1">
                <a:latin typeface="Verdana" panose="020B0604030504040204" pitchFamily="34" charset="0"/>
              </a:rPr>
              <a:t>СУЩЕСТВУЮЩАЯ ПРАКТИКА ЗАКУПОК</a:t>
            </a:r>
          </a:p>
        </p:txBody>
      </p:sp>
      <p:pic>
        <p:nvPicPr>
          <p:cNvPr id="8206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2014538"/>
            <a:ext cx="5043488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843213" y="2133600"/>
            <a:ext cx="2198687" cy="719138"/>
          </a:xfrm>
          <a:prstGeom prst="rect">
            <a:avLst/>
          </a:prstGeom>
          <a:noFill/>
          <a:ln w="952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-29230" y="0"/>
            <a:ext cx="8083598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ОСНОВНЫЕ ИЗМЕНЕНИЯ В ФЕДЕРАЛЬНЫЙ ЗАКОН № 223-ФЗ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4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79512" y="958850"/>
            <a:ext cx="1584176" cy="548699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ятиугольник 40"/>
          <p:cNvSpPr/>
          <p:nvPr/>
        </p:nvSpPr>
        <p:spPr>
          <a:xfrm>
            <a:off x="309600" y="1080000"/>
            <a:ext cx="2880000" cy="108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9600" y="1261648"/>
            <a:ext cx="25914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СОВЕРШЕНСТВОВАНИЕ ЗАКОНА № 223-ФЗ</a:t>
            </a:r>
          </a:p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(ЗАКОНОПРОЕКТ № 821534-6)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240000" y="972000"/>
            <a:ext cx="5760000" cy="483326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296955" y="1044226"/>
            <a:ext cx="5646089" cy="4575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Исчерпывающий перечень конкурентных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способов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закупки вне зависимости цены договора</a:t>
            </a:r>
            <a:endParaRPr lang="ru-RU" sz="1400" b="1" dirty="0" smtClean="0">
              <a:solidFill>
                <a:srgbClr val="C00000"/>
              </a:solidFill>
            </a:endParaRP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Установление требования о проведении конкурентных способов исключительно в электронной форме на </a:t>
            </a:r>
            <a:r>
              <a:rPr lang="ru-RU" sz="1400" b="1" dirty="0" smtClean="0">
                <a:solidFill>
                  <a:srgbClr val="C00000"/>
                </a:solidFill>
              </a:rPr>
              <a:t>электронных площадках, перечень которых определяется Правительством РФ в соответствии с Законом № 44-ФЗ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Обязательность заключения договоров с победителем закупки 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Ограничение возможностей для изменения существенных условий заключенных договоров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Расширение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перечня оснований для обжалования участником закупки  в антимонопольный орган действий (бездействия)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заказчиков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ФОИВ и Субъекты РФ утверждают типовые положения о закупке, которые включают в том числе особенности закупок у МСП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едомственный контроль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Единые закупочные политики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холдинговых компаний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Региональные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корпоративные системы закупок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Рисунок 2" descr="cid:0b5f5812-d799-4f22-81f6-9792a071f29f@economy.gov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281" y="87180"/>
            <a:ext cx="1840951" cy="83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9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5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Заголовок 2"/>
          <p:cNvSpPr txBox="1">
            <a:spLocks/>
          </p:cNvSpPr>
          <p:nvPr/>
        </p:nvSpPr>
        <p:spPr>
          <a:xfrm>
            <a:off x="0" y="0"/>
            <a:ext cx="7894800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Постановление Правительства РФ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от 25 декабря 2015 г. № 1442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951582"/>
            <a:ext cx="1440000" cy="5700339"/>
          </a:xfrm>
          <a:prstGeom prst="rect">
            <a:avLst/>
          </a:prstGeom>
          <a:solidFill>
            <a:srgbClr val="BEC7D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ятиугольник 33"/>
          <p:cNvSpPr/>
          <p:nvPr/>
        </p:nvSpPr>
        <p:spPr>
          <a:xfrm>
            <a:off x="180987" y="1456579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4699" y="1665904"/>
            <a:ext cx="210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rgbClr val="C00000"/>
                </a:solidFill>
                <a:ea typeface="Times New Roman"/>
              </a:rPr>
              <a:t>ЦЕЛЬ РАЗРАБОТКИ</a:t>
            </a:r>
            <a:endParaRPr lang="ru-RU" sz="1600" b="1" dirty="0">
              <a:solidFill>
                <a:srgbClr val="C00000"/>
              </a:solidFill>
              <a:ea typeface="Times New Roman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790515" y="1389878"/>
            <a:ext cx="6167855" cy="88597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841368" y="1410830"/>
            <a:ext cx="61678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расширение доступа субъектов малого и среднего предпринимательства </a:t>
            </a:r>
          </a:p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к закупкам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заказчиков;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увеличение доли закупок инновационных товаров, работ, услуг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38" name="Пятиугольник 37"/>
          <p:cNvSpPr/>
          <p:nvPr/>
        </p:nvSpPr>
        <p:spPr>
          <a:xfrm>
            <a:off x="181188" y="3327621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4900" y="3395233"/>
            <a:ext cx="22253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Основные направления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816659" y="2996952"/>
            <a:ext cx="6151715" cy="273630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15" name="TextBox 41"/>
          <p:cNvSpPr txBox="1">
            <a:spLocks noChangeArrowheads="1"/>
          </p:cNvSpPr>
          <p:nvPr/>
        </p:nvSpPr>
        <p:spPr bwMode="auto">
          <a:xfrm>
            <a:off x="2693779" y="3257299"/>
            <a:ext cx="13705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200" b="1" dirty="0" smtClean="0">
                <a:solidFill>
                  <a:srgbClr val="4A318F"/>
                </a:solidFill>
                <a:latin typeface="+mn-lt"/>
              </a:rPr>
              <a:t>Годовой объем закупок инновационной продукции</a:t>
            </a:r>
          </a:p>
        </p:txBody>
      </p:sp>
      <p:sp>
        <p:nvSpPr>
          <p:cNvPr id="16" name="TextBox 48"/>
          <p:cNvSpPr txBox="1">
            <a:spLocks noChangeArrowheads="1"/>
          </p:cNvSpPr>
          <p:nvPr/>
        </p:nvSpPr>
        <p:spPr bwMode="auto">
          <a:xfrm>
            <a:off x="4842872" y="3164967"/>
            <a:ext cx="280831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buClr>
                <a:srgbClr val="333399"/>
              </a:buClr>
            </a:pP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увеличенный на 10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% </a:t>
            </a: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совокупный годовой стоимостной объем договоров, заключенных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по </a:t>
            </a: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результатам закупки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за </a:t>
            </a: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год, предшествующий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отчетному</a:t>
            </a:r>
          </a:p>
          <a:p>
            <a:pPr marL="0" indent="0">
              <a:buClr>
                <a:srgbClr val="333399"/>
              </a:buClr>
            </a:pPr>
            <a:endParaRPr kumimoji="0" lang="ru-RU" altLang="ru-RU" sz="12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578" y="3486001"/>
            <a:ext cx="694094" cy="31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48"/>
          <p:cNvSpPr txBox="1">
            <a:spLocks noChangeArrowheads="1"/>
          </p:cNvSpPr>
          <p:nvPr/>
        </p:nvSpPr>
        <p:spPr bwMode="auto">
          <a:xfrm>
            <a:off x="7722769" y="3164967"/>
            <a:ext cx="1117225" cy="10156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buClr>
                <a:srgbClr val="333399"/>
              </a:buClr>
            </a:pPr>
            <a:r>
              <a:rPr kumimoji="0" lang="ru-RU" altLang="ru-RU" sz="1200" b="1" dirty="0" smtClean="0">
                <a:solidFill>
                  <a:srgbClr val="000000"/>
                </a:solidFill>
                <a:latin typeface="+mn-lt"/>
              </a:rPr>
              <a:t>не более 10% </a:t>
            </a:r>
            <a:br>
              <a:rPr kumimoji="0" lang="ru-RU" altLang="ru-RU" sz="1200" b="1" dirty="0" smtClean="0">
                <a:solidFill>
                  <a:srgbClr val="000000"/>
                </a:solidFill>
                <a:latin typeface="+mn-lt"/>
              </a:rPr>
            </a:b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от </a:t>
            </a: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годового объема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всех договоров за отчетный год</a:t>
            </a:r>
            <a:endParaRPr kumimoji="0" lang="ru-RU" altLang="ru-RU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TextBox 41"/>
          <p:cNvSpPr txBox="1">
            <a:spLocks noChangeArrowheads="1"/>
          </p:cNvSpPr>
          <p:nvPr/>
        </p:nvSpPr>
        <p:spPr bwMode="auto">
          <a:xfrm>
            <a:off x="2700987" y="4556221"/>
            <a:ext cx="137059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200" b="1" dirty="0" smtClean="0">
                <a:solidFill>
                  <a:srgbClr val="4A318F"/>
                </a:solidFill>
                <a:latin typeface="+mn-lt"/>
              </a:rPr>
              <a:t>Годовой объем закупок инновационной продукции у субъектов МСП</a:t>
            </a:r>
          </a:p>
        </p:txBody>
      </p:sp>
      <p:sp>
        <p:nvSpPr>
          <p:cNvPr id="20" name="TextBox 48"/>
          <p:cNvSpPr txBox="1">
            <a:spLocks noChangeArrowheads="1"/>
          </p:cNvSpPr>
          <p:nvPr/>
        </p:nvSpPr>
        <p:spPr bwMode="auto">
          <a:xfrm>
            <a:off x="4914458" y="4520052"/>
            <a:ext cx="2736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buClr>
                <a:srgbClr val="333399"/>
              </a:buClr>
            </a:pP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увеличенный на 5 % совокупный годовой стоимостной объем договоров, заключенных  по результатам закупки у МСП за год, предшествующий отчетному</a:t>
            </a: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578" y="4906177"/>
            <a:ext cx="694094" cy="31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48"/>
          <p:cNvSpPr txBox="1">
            <a:spLocks noChangeArrowheads="1"/>
          </p:cNvSpPr>
          <p:nvPr/>
        </p:nvSpPr>
        <p:spPr bwMode="auto">
          <a:xfrm>
            <a:off x="7722769" y="4520051"/>
            <a:ext cx="1117225" cy="10156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buClr>
                <a:srgbClr val="333399"/>
              </a:buClr>
            </a:pPr>
            <a:r>
              <a:rPr kumimoji="0" lang="ru-RU" altLang="ru-RU" sz="1200" b="1" dirty="0" smtClean="0">
                <a:solidFill>
                  <a:srgbClr val="000000"/>
                </a:solidFill>
                <a:latin typeface="+mn-lt"/>
              </a:rPr>
              <a:t>не более 5% </a:t>
            </a:r>
            <a:br>
              <a:rPr kumimoji="0" lang="ru-RU" altLang="ru-RU" sz="1200" b="1" dirty="0" smtClean="0">
                <a:solidFill>
                  <a:srgbClr val="000000"/>
                </a:solidFill>
                <a:latin typeface="+mn-lt"/>
              </a:rPr>
            </a:b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от </a:t>
            </a: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годового объема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всех договоров за отчетный год</a:t>
            </a:r>
            <a:endParaRPr kumimoji="0" lang="ru-RU" altLang="ru-RU" sz="12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24" name="Рисунок 23" descr="cid:0b5f5812-d799-4f22-81f6-9792a071f29f@economy.gov.ru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450" y="111077"/>
            <a:ext cx="1642330" cy="541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853141" y="6052362"/>
            <a:ext cx="61560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Будет распространяться на 90 крупнейших заказчиков</a:t>
            </a:r>
          </a:p>
          <a:p>
            <a:r>
              <a:rPr lang="ru-RU" sz="1600" b="1" i="1" dirty="0" smtClean="0">
                <a:solidFill>
                  <a:srgbClr val="C00000"/>
                </a:solidFill>
              </a:rPr>
              <a:t>(распоряжение Правительства РФ от 21.03.16 № 475-р)</a:t>
            </a:r>
            <a:endParaRPr lang="ru-RU" sz="1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516</Words>
  <Application>Microsoft Office PowerPoint</Application>
  <PresentationFormat>Экран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Цуканов Игорь Алексеевич</dc:creator>
  <cp:lastModifiedBy>ASTT_LenovoB50</cp:lastModifiedBy>
  <cp:revision>14</cp:revision>
  <dcterms:created xsi:type="dcterms:W3CDTF">2016-02-26T16:53:38Z</dcterms:created>
  <dcterms:modified xsi:type="dcterms:W3CDTF">2016-05-26T09:14:20Z</dcterms:modified>
</cp:coreProperties>
</file>